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4624A-95AE-B6A6-38D2-9A5365D4E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7F7900-AFAA-729B-9ABC-97D9893FCE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53FD5C-B5BE-6797-A773-74BA536094C6}"/>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5" name="Footer Placeholder 4">
            <a:extLst>
              <a:ext uri="{FF2B5EF4-FFF2-40B4-BE49-F238E27FC236}">
                <a16:creationId xmlns:a16="http://schemas.microsoft.com/office/drawing/2014/main" id="{E7F0FDAA-A46B-A06E-BAE5-B1C589222C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715707-8D21-4B80-FDB1-D90BB035DFE0}"/>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91249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6F12-C696-6EE0-5D00-33AB658E57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208A39-86CE-C754-9CF9-A5918C683E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0B565B-ABAA-A036-92AE-06AD9D3F6967}"/>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5" name="Footer Placeholder 4">
            <a:extLst>
              <a:ext uri="{FF2B5EF4-FFF2-40B4-BE49-F238E27FC236}">
                <a16:creationId xmlns:a16="http://schemas.microsoft.com/office/drawing/2014/main" id="{E25BE902-334B-DC73-C374-393F99DD4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B7F3D-C81D-9498-81D2-2B63A1B98EB3}"/>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205604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F89042-E9E4-E6F7-C00D-478AB390D0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417239-7B48-B028-11E1-7C90170247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5D9841-4783-583C-1DA8-24042A06BE7E}"/>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5" name="Footer Placeholder 4">
            <a:extLst>
              <a:ext uri="{FF2B5EF4-FFF2-40B4-BE49-F238E27FC236}">
                <a16:creationId xmlns:a16="http://schemas.microsoft.com/office/drawing/2014/main" id="{E78550B0-26A8-8BF1-9043-73BA9B5092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334D7-8225-CDCF-E436-7096564A5157}"/>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11281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CA94-9903-A20D-4BFA-F2CB7ED348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016B18-D6CD-8762-2E3B-59109C0147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7F6134-D6DD-6581-2BB1-8645C219332C}"/>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5" name="Footer Placeholder 4">
            <a:extLst>
              <a:ext uri="{FF2B5EF4-FFF2-40B4-BE49-F238E27FC236}">
                <a16:creationId xmlns:a16="http://schemas.microsoft.com/office/drawing/2014/main" id="{C0F83BA5-C0A8-F2E7-3B68-7BA15319B3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4E711E-338C-FC5A-C218-FFF75AE7609F}"/>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362423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F013-2F84-1814-8D8E-B76B16792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75AD1B-EDCC-D81A-E1D5-8B0D3100E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D3917-569A-194B-615C-62B3CD5DA34C}"/>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5" name="Footer Placeholder 4">
            <a:extLst>
              <a:ext uri="{FF2B5EF4-FFF2-40B4-BE49-F238E27FC236}">
                <a16:creationId xmlns:a16="http://schemas.microsoft.com/office/drawing/2014/main" id="{4CA2D974-2D16-55A3-4DC3-A64FCDB46B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84237A-FBD6-CB13-D02E-049836756F33}"/>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123887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7354-A1E2-BB08-4EE0-8A1C85484F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4F876D-7382-18C3-DDAD-840B585FEB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6BCEAC-FEC4-B108-6E26-985D224B6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2F16E9-5D13-C4A4-BBB3-892B30B8DE15}"/>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6" name="Footer Placeholder 5">
            <a:extLst>
              <a:ext uri="{FF2B5EF4-FFF2-40B4-BE49-F238E27FC236}">
                <a16:creationId xmlns:a16="http://schemas.microsoft.com/office/drawing/2014/main" id="{4ECAE3DD-C82F-7735-2F88-FAE050FB9D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BBB1C5-A88D-B694-0354-7A968CEADC96}"/>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229993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8137-EA05-F5A7-353C-8265D56C86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FC9D64-F1A9-E9EE-47AA-DC923902EF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3C4CA-FCE3-ECC7-B9CF-B84C689AF0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2336FA-9329-3C57-53F6-9E08D47169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BBDA1-E9DF-72E8-7A8D-DBDCD29A2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86F45C-1700-2B79-0BBB-97C37EF893A1}"/>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8" name="Footer Placeholder 7">
            <a:extLst>
              <a:ext uri="{FF2B5EF4-FFF2-40B4-BE49-F238E27FC236}">
                <a16:creationId xmlns:a16="http://schemas.microsoft.com/office/drawing/2014/main" id="{B9255A3E-8E5A-F11A-C5BB-635E006637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323EA2-D623-8077-E3C9-6C9B570D2AD7}"/>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89342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9E51-36B3-10B4-0379-D29AE419A4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9D03B8-4812-A5AF-DC9E-7CAED1F33C01}"/>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4" name="Footer Placeholder 3">
            <a:extLst>
              <a:ext uri="{FF2B5EF4-FFF2-40B4-BE49-F238E27FC236}">
                <a16:creationId xmlns:a16="http://schemas.microsoft.com/office/drawing/2014/main" id="{3237E1E2-9AEA-CE05-481D-FA22737F01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888341-F186-10DB-83E6-DDDAACA35CB5}"/>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80479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32324-6670-B8BA-54AE-03DF5094F10E}"/>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3" name="Footer Placeholder 2">
            <a:extLst>
              <a:ext uri="{FF2B5EF4-FFF2-40B4-BE49-F238E27FC236}">
                <a16:creationId xmlns:a16="http://schemas.microsoft.com/office/drawing/2014/main" id="{14CBFA18-AC5D-9A26-DF0C-2A9792ED68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B51076-DE9E-CA4D-C8DA-316CC74CCA9B}"/>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3136997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F76-F1F6-CF7E-85E6-59EEF8FA85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672393-1194-4829-2D80-3EE38117C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4147F3-5E7E-C546-1F6B-426A53C8AE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992CB-46F2-91E6-BDAA-DADAB879E698}"/>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6" name="Footer Placeholder 5">
            <a:extLst>
              <a:ext uri="{FF2B5EF4-FFF2-40B4-BE49-F238E27FC236}">
                <a16:creationId xmlns:a16="http://schemas.microsoft.com/office/drawing/2014/main" id="{6D637BC0-B1CA-5F07-2BD4-0BC5DB9CB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B94247-BB19-87E1-A73B-F877A632D681}"/>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3584555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9FEA-0A40-9301-025C-B44A3246E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7EC595-79A5-D521-FD33-0ACA2FBA6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8C22CF-A9CF-A2D4-512D-6957AA021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6E960-FAA2-D464-7BB0-45A9FEA6888B}"/>
              </a:ext>
            </a:extLst>
          </p:cNvPr>
          <p:cNvSpPr>
            <a:spLocks noGrp="1"/>
          </p:cNvSpPr>
          <p:nvPr>
            <p:ph type="dt" sz="half" idx="10"/>
          </p:nvPr>
        </p:nvSpPr>
        <p:spPr/>
        <p:txBody>
          <a:bodyPr/>
          <a:lstStyle/>
          <a:p>
            <a:fld id="{9CF10ABA-463C-4ABB-9A46-5352B900CEC3}" type="datetimeFigureOut">
              <a:rPr lang="en-IN" smtClean="0"/>
              <a:t>04-03-2024</a:t>
            </a:fld>
            <a:endParaRPr lang="en-IN"/>
          </a:p>
        </p:txBody>
      </p:sp>
      <p:sp>
        <p:nvSpPr>
          <p:cNvPr id="6" name="Footer Placeholder 5">
            <a:extLst>
              <a:ext uri="{FF2B5EF4-FFF2-40B4-BE49-F238E27FC236}">
                <a16:creationId xmlns:a16="http://schemas.microsoft.com/office/drawing/2014/main" id="{95FE6B17-D4F5-0446-476C-871D00A01D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D4670-4C8C-B22E-ED76-2430C7104270}"/>
              </a:ext>
            </a:extLst>
          </p:cNvPr>
          <p:cNvSpPr>
            <a:spLocks noGrp="1"/>
          </p:cNvSpPr>
          <p:nvPr>
            <p:ph type="sldNum" sz="quarter" idx="12"/>
          </p:nvPr>
        </p:nvSpPr>
        <p:spPr/>
        <p:txBody>
          <a:bodyPr/>
          <a:lstStyle/>
          <a:p>
            <a:fld id="{99AF3786-4D74-43AF-9E87-EB5C378F58A6}" type="slidenum">
              <a:rPr lang="en-IN" smtClean="0"/>
              <a:t>‹#›</a:t>
            </a:fld>
            <a:endParaRPr lang="en-IN"/>
          </a:p>
        </p:txBody>
      </p:sp>
    </p:spTree>
    <p:extLst>
      <p:ext uri="{BB962C8B-B14F-4D97-AF65-F5344CB8AC3E}">
        <p14:creationId xmlns:p14="http://schemas.microsoft.com/office/powerpoint/2010/main" val="45560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B1532-9FE2-BCC6-0EE8-2F8B85C6C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2D9B46-204A-3675-6267-EAB87D703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4C3FB-CEB3-A043-6FC5-77461AA7D5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F10ABA-463C-4ABB-9A46-5352B900CEC3}" type="datetimeFigureOut">
              <a:rPr lang="en-IN" smtClean="0"/>
              <a:t>04-03-2024</a:t>
            </a:fld>
            <a:endParaRPr lang="en-IN"/>
          </a:p>
        </p:txBody>
      </p:sp>
      <p:sp>
        <p:nvSpPr>
          <p:cNvPr id="5" name="Footer Placeholder 4">
            <a:extLst>
              <a:ext uri="{FF2B5EF4-FFF2-40B4-BE49-F238E27FC236}">
                <a16:creationId xmlns:a16="http://schemas.microsoft.com/office/drawing/2014/main" id="{CCC96278-5136-2F9A-13C8-1C8850439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1D7C6C-15F3-AF1D-251C-9A1A0C159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AF3786-4D74-43AF-9E87-EB5C378F58A6}" type="slidenum">
              <a:rPr lang="en-IN" smtClean="0"/>
              <a:t>‹#›</a:t>
            </a:fld>
            <a:endParaRPr lang="en-IN"/>
          </a:p>
        </p:txBody>
      </p:sp>
    </p:spTree>
    <p:extLst>
      <p:ext uri="{BB962C8B-B14F-4D97-AF65-F5344CB8AC3E}">
        <p14:creationId xmlns:p14="http://schemas.microsoft.com/office/powerpoint/2010/main" val="1312585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A2A65-4025-A756-CBB6-67C192612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5CBF779-B3A9-C890-BFC6-A221EA5B2F36}"/>
              </a:ext>
            </a:extLst>
          </p:cNvPr>
          <p:cNvSpPr txBox="1"/>
          <p:nvPr/>
        </p:nvSpPr>
        <p:spPr>
          <a:xfrm>
            <a:off x="1866316" y="2967335"/>
            <a:ext cx="8759129" cy="923330"/>
          </a:xfrm>
          <a:prstGeom prst="rect">
            <a:avLst/>
          </a:prstGeom>
          <a:noFill/>
        </p:spPr>
        <p:txBody>
          <a:bodyPr wrap="none" rtlCol="0">
            <a:spAutoFit/>
          </a:bodyPr>
          <a:lstStyle/>
          <a:p>
            <a:r>
              <a:rPr lang="en-IN" sz="5400" b="1" dirty="0" err="1">
                <a:solidFill>
                  <a:schemeClr val="bg1"/>
                </a:solidFill>
                <a:latin typeface="Aharoni" panose="02010803020104030203" pitchFamily="2" charset="-79"/>
                <a:cs typeface="Aharoni" panose="02010803020104030203" pitchFamily="2" charset="-79"/>
              </a:rPr>
              <a:t>AtliQ</a:t>
            </a:r>
            <a:r>
              <a:rPr lang="en-IN" sz="5400" b="1" dirty="0">
                <a:solidFill>
                  <a:schemeClr val="bg1"/>
                </a:solidFill>
                <a:latin typeface="Aharoni" panose="02010803020104030203" pitchFamily="2" charset="-79"/>
                <a:cs typeface="Aharoni" panose="02010803020104030203" pitchFamily="2" charset="-79"/>
              </a:rPr>
              <a:t> Mart Sales Analysis</a:t>
            </a:r>
          </a:p>
        </p:txBody>
      </p:sp>
      <p:sp>
        <p:nvSpPr>
          <p:cNvPr id="5" name="TextBox 4">
            <a:extLst>
              <a:ext uri="{FF2B5EF4-FFF2-40B4-BE49-F238E27FC236}">
                <a16:creationId xmlns:a16="http://schemas.microsoft.com/office/drawing/2014/main" id="{931D880D-A1A2-D9B9-91E9-E503B8D841DB}"/>
              </a:ext>
            </a:extLst>
          </p:cNvPr>
          <p:cNvSpPr txBox="1"/>
          <p:nvPr/>
        </p:nvSpPr>
        <p:spPr>
          <a:xfrm>
            <a:off x="1967916" y="3890665"/>
            <a:ext cx="6117380" cy="1077218"/>
          </a:xfrm>
          <a:prstGeom prst="rect">
            <a:avLst/>
          </a:prstGeom>
          <a:noFill/>
        </p:spPr>
        <p:txBody>
          <a:bodyPr wrap="none" rtlCol="0">
            <a:spAutoFit/>
          </a:bodyPr>
          <a:lstStyle/>
          <a:p>
            <a:r>
              <a:rPr lang="en-IN" sz="3200" b="1" dirty="0">
                <a:solidFill>
                  <a:schemeClr val="bg1"/>
                </a:solidFill>
                <a:latin typeface="Aharoni" panose="02010803020104030203" pitchFamily="2" charset="-79"/>
                <a:cs typeface="Aharoni" panose="02010803020104030203" pitchFamily="2" charset="-79"/>
              </a:rPr>
              <a:t>By: </a:t>
            </a:r>
            <a:r>
              <a:rPr lang="en-IN" sz="3200" b="1" dirty="0" err="1">
                <a:solidFill>
                  <a:schemeClr val="bg1"/>
                </a:solidFill>
                <a:latin typeface="Aharoni" panose="02010803020104030203" pitchFamily="2" charset="-79"/>
                <a:cs typeface="Aharoni" panose="02010803020104030203" pitchFamily="2" charset="-79"/>
              </a:rPr>
              <a:t>Jyothirmayi</a:t>
            </a:r>
            <a:r>
              <a:rPr lang="en-IN" sz="3200" b="1" dirty="0">
                <a:solidFill>
                  <a:schemeClr val="bg1"/>
                </a:solidFill>
                <a:latin typeface="Aharoni" panose="02010803020104030203" pitchFamily="2" charset="-79"/>
                <a:cs typeface="Aharoni" panose="02010803020104030203" pitchFamily="2" charset="-79"/>
              </a:rPr>
              <a:t> Lakkoju</a:t>
            </a:r>
            <a:br>
              <a:rPr lang="en-IN" sz="3200" b="1" dirty="0">
                <a:solidFill>
                  <a:schemeClr val="bg1"/>
                </a:solidFill>
                <a:latin typeface="Aharoni" panose="02010803020104030203" pitchFamily="2" charset="-79"/>
                <a:cs typeface="Aharoni" panose="02010803020104030203" pitchFamily="2" charset="-79"/>
              </a:rPr>
            </a:br>
            <a:r>
              <a:rPr lang="en-IN" sz="3200" b="1" dirty="0">
                <a:solidFill>
                  <a:schemeClr val="bg1"/>
                </a:solidFill>
                <a:latin typeface="Aharoni" panose="02010803020104030203" pitchFamily="2" charset="-79"/>
                <a:cs typeface="Aharoni" panose="02010803020104030203" pitchFamily="2" charset="-79"/>
              </a:rPr>
              <a:t>Code Basics Resume Challenge</a:t>
            </a:r>
          </a:p>
        </p:txBody>
      </p:sp>
    </p:spTree>
    <p:extLst>
      <p:ext uri="{BB962C8B-B14F-4D97-AF65-F5344CB8AC3E}">
        <p14:creationId xmlns:p14="http://schemas.microsoft.com/office/powerpoint/2010/main" val="287708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660E54-7656-896D-07BD-66B038033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7B49EF6-7609-0BD7-0F52-FF7D065030C4}"/>
              </a:ext>
            </a:extLst>
          </p:cNvPr>
          <p:cNvPicPr>
            <a:picLocks noChangeAspect="1"/>
          </p:cNvPicPr>
          <p:nvPr/>
        </p:nvPicPr>
        <p:blipFill>
          <a:blip r:embed="rId3"/>
          <a:stretch>
            <a:fillRect/>
          </a:stretch>
        </p:blipFill>
        <p:spPr>
          <a:xfrm>
            <a:off x="294480" y="439320"/>
            <a:ext cx="7030880" cy="4732120"/>
          </a:xfrm>
          <a:prstGeom prst="rect">
            <a:avLst/>
          </a:prstGeom>
        </p:spPr>
      </p:pic>
      <p:sp>
        <p:nvSpPr>
          <p:cNvPr id="6" name="TextBox 5">
            <a:extLst>
              <a:ext uri="{FF2B5EF4-FFF2-40B4-BE49-F238E27FC236}">
                <a16:creationId xmlns:a16="http://schemas.microsoft.com/office/drawing/2014/main" id="{4D6E6AD6-777E-A58D-2804-74A63F1221C0}"/>
              </a:ext>
            </a:extLst>
          </p:cNvPr>
          <p:cNvSpPr txBox="1"/>
          <p:nvPr/>
        </p:nvSpPr>
        <p:spPr>
          <a:xfrm>
            <a:off x="7452280" y="439320"/>
            <a:ext cx="4348640" cy="5632311"/>
          </a:xfrm>
          <a:prstGeom prst="rect">
            <a:avLst/>
          </a:prstGeom>
          <a:noFill/>
        </p:spPr>
        <p:txBody>
          <a:bodyPr wrap="square" rtlCol="0">
            <a:spAutoFit/>
          </a:bodyPr>
          <a:lstStyle/>
          <a:p>
            <a:r>
              <a:rPr lang="en-IN" dirty="0">
                <a:solidFill>
                  <a:schemeClr val="bg1"/>
                </a:solidFill>
              </a:rPr>
              <a:t>Conclusions Drawn From Store Analysis:</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Distribution Of stores are unequal.</a:t>
            </a:r>
            <a:br>
              <a:rPr lang="en-IN" dirty="0">
                <a:solidFill>
                  <a:schemeClr val="bg1"/>
                </a:solidFill>
              </a:rPr>
            </a:br>
            <a:r>
              <a:rPr lang="en-IN" dirty="0">
                <a:solidFill>
                  <a:schemeClr val="bg1"/>
                </a:solidFill>
              </a:rPr>
              <a:t>Bengaluru, Chennai, Hyderabad have the most stores out of 50 with Bengaluru being the highest</a:t>
            </a:r>
            <a:br>
              <a:rPr lang="en-IN" dirty="0">
                <a:solidFill>
                  <a:schemeClr val="bg1"/>
                </a:solidFill>
              </a:rPr>
            </a:br>
            <a:endParaRPr lang="en-IN" dirty="0">
              <a:solidFill>
                <a:schemeClr val="bg1"/>
              </a:solidFill>
            </a:endParaRPr>
          </a:p>
          <a:p>
            <a:pPr marL="285750" indent="-285750">
              <a:buFont typeface="Arial" panose="020B0604020202020204" pitchFamily="34" charset="0"/>
              <a:buChar char="•"/>
            </a:pPr>
            <a:r>
              <a:rPr lang="en-IN" dirty="0">
                <a:solidFill>
                  <a:schemeClr val="bg1"/>
                </a:solidFill>
              </a:rPr>
              <a:t>More number of stores indicate more promotions , more revenue  thereby more outcome</a:t>
            </a:r>
            <a:br>
              <a:rPr lang="en-IN" dirty="0">
                <a:solidFill>
                  <a:schemeClr val="bg1"/>
                </a:solidFill>
              </a:rPr>
            </a:br>
            <a:endParaRPr lang="en-IN" dirty="0">
              <a:solidFill>
                <a:schemeClr val="bg1"/>
              </a:solidFill>
            </a:endParaRPr>
          </a:p>
          <a:p>
            <a:pPr marL="285750" indent="-285750">
              <a:buFont typeface="Arial" panose="020B0604020202020204" pitchFamily="34" charset="0"/>
              <a:buChar char="•"/>
            </a:pPr>
            <a:r>
              <a:rPr lang="en-IN" dirty="0">
                <a:solidFill>
                  <a:schemeClr val="bg1"/>
                </a:solidFill>
              </a:rPr>
              <a:t>Regarding the campaign analysis Diwali has done well in terms of Incremental revenue  but </a:t>
            </a:r>
            <a:r>
              <a:rPr lang="en-IN" dirty="0" err="1">
                <a:solidFill>
                  <a:schemeClr val="bg1"/>
                </a:solidFill>
              </a:rPr>
              <a:t>Sankranthi</a:t>
            </a:r>
            <a:r>
              <a:rPr lang="en-IN" dirty="0">
                <a:solidFill>
                  <a:schemeClr val="bg1"/>
                </a:solidFill>
              </a:rPr>
              <a:t> sold more units, hence it was well promoted in terms of quantity sold after promotions</a:t>
            </a:r>
            <a:br>
              <a:rPr lang="en-IN" dirty="0">
                <a:solidFill>
                  <a:schemeClr val="bg1"/>
                </a:solidFill>
              </a:rPr>
            </a:br>
            <a:endParaRPr lang="en-IN" dirty="0">
              <a:solidFill>
                <a:schemeClr val="bg1"/>
              </a:solidFill>
            </a:endParaRPr>
          </a:p>
          <a:p>
            <a:pPr marL="285750" indent="-285750">
              <a:buFont typeface="Arial" panose="020B0604020202020204" pitchFamily="34" charset="0"/>
              <a:buChar char="•"/>
            </a:pPr>
            <a:r>
              <a:rPr lang="en-IN" dirty="0">
                <a:solidFill>
                  <a:schemeClr val="bg1"/>
                </a:solidFill>
              </a:rPr>
              <a:t>Most of the Top 10 stores listed are from cities like Bengaluru , Chennai and Hyderabad.</a:t>
            </a:r>
          </a:p>
        </p:txBody>
      </p:sp>
    </p:spTree>
    <p:extLst>
      <p:ext uri="{BB962C8B-B14F-4D97-AF65-F5344CB8AC3E}">
        <p14:creationId xmlns:p14="http://schemas.microsoft.com/office/powerpoint/2010/main" val="680407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01256-9410-D703-8CE5-A969C5648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accent1"/>
            </a:solidFill>
          </a:ln>
        </p:spPr>
      </p:pic>
      <p:pic>
        <p:nvPicPr>
          <p:cNvPr id="5" name="Picture 4">
            <a:extLst>
              <a:ext uri="{FF2B5EF4-FFF2-40B4-BE49-F238E27FC236}">
                <a16:creationId xmlns:a16="http://schemas.microsoft.com/office/drawing/2014/main" id="{9E3AFE0D-D198-804B-FEAD-639AA54E7503}"/>
              </a:ext>
            </a:extLst>
          </p:cNvPr>
          <p:cNvPicPr>
            <a:picLocks noChangeAspect="1"/>
          </p:cNvPicPr>
          <p:nvPr/>
        </p:nvPicPr>
        <p:blipFill>
          <a:blip r:embed="rId3"/>
          <a:stretch>
            <a:fillRect/>
          </a:stretch>
        </p:blipFill>
        <p:spPr>
          <a:xfrm>
            <a:off x="230462" y="404460"/>
            <a:ext cx="3061377" cy="2465779"/>
          </a:xfrm>
          <a:prstGeom prst="rect">
            <a:avLst/>
          </a:prstGeom>
        </p:spPr>
      </p:pic>
      <p:sp>
        <p:nvSpPr>
          <p:cNvPr id="6" name="TextBox 5">
            <a:extLst>
              <a:ext uri="{FF2B5EF4-FFF2-40B4-BE49-F238E27FC236}">
                <a16:creationId xmlns:a16="http://schemas.microsoft.com/office/drawing/2014/main" id="{FAB9555D-888B-8AD4-3FB3-BF0C2292A382}"/>
              </a:ext>
            </a:extLst>
          </p:cNvPr>
          <p:cNvSpPr txBox="1"/>
          <p:nvPr/>
        </p:nvSpPr>
        <p:spPr>
          <a:xfrm>
            <a:off x="3522301" y="404460"/>
            <a:ext cx="3728720" cy="3416320"/>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Among the 5 types of promos  500 cashback and BOGOF were the most successful ones .</a:t>
            </a:r>
          </a:p>
          <a:p>
            <a:pPr marL="285750" indent="-285750">
              <a:buFont typeface="Arial" panose="020B0604020202020204" pitchFamily="34" charset="0"/>
              <a:buChar char="•"/>
            </a:pPr>
            <a:r>
              <a:rPr lang="en-IN" dirty="0">
                <a:solidFill>
                  <a:schemeClr val="bg1"/>
                </a:solidFill>
              </a:rPr>
              <a:t>50% and 25% are very much negligible</a:t>
            </a:r>
          </a:p>
          <a:p>
            <a:pPr marL="285750" indent="-285750">
              <a:buFont typeface="Arial" panose="020B0604020202020204" pitchFamily="34" charset="0"/>
              <a:buChar char="•"/>
            </a:pPr>
            <a:r>
              <a:rPr lang="en-US" dirty="0">
                <a:solidFill>
                  <a:schemeClr val="bg1"/>
                </a:solidFill>
              </a:rPr>
              <a:t>cashbacks and BOGO offers leverage consumer psychology and economic incentives to drive sales, foster customer loyalty, and increase the perceived value of the promotion compared to simple discounts.</a:t>
            </a:r>
            <a:endParaRPr lang="en-IN" dirty="0">
              <a:solidFill>
                <a:schemeClr val="bg1"/>
              </a:solidFill>
            </a:endParaRPr>
          </a:p>
        </p:txBody>
      </p:sp>
      <p:pic>
        <p:nvPicPr>
          <p:cNvPr id="8" name="Picture 7">
            <a:extLst>
              <a:ext uri="{FF2B5EF4-FFF2-40B4-BE49-F238E27FC236}">
                <a16:creationId xmlns:a16="http://schemas.microsoft.com/office/drawing/2014/main" id="{6769D952-56CF-8B0B-910A-12D3C7C92489}"/>
              </a:ext>
            </a:extLst>
          </p:cNvPr>
          <p:cNvPicPr>
            <a:picLocks noChangeAspect="1"/>
          </p:cNvPicPr>
          <p:nvPr/>
        </p:nvPicPr>
        <p:blipFill>
          <a:blip r:embed="rId4"/>
          <a:stretch>
            <a:fillRect/>
          </a:stretch>
        </p:blipFill>
        <p:spPr>
          <a:xfrm>
            <a:off x="230462" y="4394194"/>
            <a:ext cx="3416978" cy="1844561"/>
          </a:xfrm>
          <a:prstGeom prst="rect">
            <a:avLst/>
          </a:prstGeom>
        </p:spPr>
      </p:pic>
      <p:sp>
        <p:nvSpPr>
          <p:cNvPr id="9" name="TextBox 8">
            <a:extLst>
              <a:ext uri="{FF2B5EF4-FFF2-40B4-BE49-F238E27FC236}">
                <a16:creationId xmlns:a16="http://schemas.microsoft.com/office/drawing/2014/main" id="{CA68DCAE-E172-B860-2D32-24D7E64D6716}"/>
              </a:ext>
            </a:extLst>
          </p:cNvPr>
          <p:cNvSpPr txBox="1"/>
          <p:nvPr/>
        </p:nvSpPr>
        <p:spPr>
          <a:xfrm>
            <a:off x="3982720" y="4394194"/>
            <a:ext cx="3952240"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The performance of BOGOF/Cashbacks are almost twice the Discount.</a:t>
            </a:r>
          </a:p>
          <a:p>
            <a:pPr marL="285750" indent="-285750">
              <a:buFont typeface="Arial" panose="020B0604020202020204" pitchFamily="34" charset="0"/>
              <a:buChar char="•"/>
            </a:pPr>
            <a:r>
              <a:rPr lang="en-IN" dirty="0">
                <a:solidFill>
                  <a:schemeClr val="bg1"/>
                </a:solidFill>
              </a:rPr>
              <a:t>Implementing these two promos extensively will most likely increase the sales and promote the product in the good light as well.</a:t>
            </a:r>
          </a:p>
        </p:txBody>
      </p:sp>
      <p:pic>
        <p:nvPicPr>
          <p:cNvPr id="11" name="Picture 10">
            <a:extLst>
              <a:ext uri="{FF2B5EF4-FFF2-40B4-BE49-F238E27FC236}">
                <a16:creationId xmlns:a16="http://schemas.microsoft.com/office/drawing/2014/main" id="{53F2CFEB-3850-1D46-FC40-7FF2B1B1C19B}"/>
              </a:ext>
            </a:extLst>
          </p:cNvPr>
          <p:cNvPicPr>
            <a:picLocks noChangeAspect="1"/>
          </p:cNvPicPr>
          <p:nvPr/>
        </p:nvPicPr>
        <p:blipFill>
          <a:blip r:embed="rId5"/>
          <a:stretch>
            <a:fillRect/>
          </a:stretch>
        </p:blipFill>
        <p:spPr>
          <a:xfrm>
            <a:off x="8304484" y="1222629"/>
            <a:ext cx="3657054" cy="1779982"/>
          </a:xfrm>
          <a:prstGeom prst="rect">
            <a:avLst/>
          </a:prstGeom>
        </p:spPr>
      </p:pic>
      <p:sp>
        <p:nvSpPr>
          <p:cNvPr id="12" name="TextBox 11">
            <a:extLst>
              <a:ext uri="{FF2B5EF4-FFF2-40B4-BE49-F238E27FC236}">
                <a16:creationId xmlns:a16="http://schemas.microsoft.com/office/drawing/2014/main" id="{96138EBC-BDD2-CDF4-2F7B-421B265701D7}"/>
              </a:ext>
            </a:extLst>
          </p:cNvPr>
          <p:cNvSpPr txBox="1"/>
          <p:nvPr/>
        </p:nvSpPr>
        <p:spPr>
          <a:xfrm>
            <a:off x="8310880" y="3054149"/>
            <a:ext cx="3657054" cy="286232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Most of the products which got sold under BOGOF promo with a base price &gt; 500 come under the category of Home care and appliances and grocery &amp; staples</a:t>
            </a:r>
            <a:br>
              <a:rPr lang="en-IN" dirty="0">
                <a:solidFill>
                  <a:schemeClr val="bg1"/>
                </a:solidFill>
              </a:rPr>
            </a:br>
            <a:endParaRPr lang="en-IN" dirty="0">
              <a:solidFill>
                <a:schemeClr val="bg1"/>
              </a:solidFill>
            </a:endParaRPr>
          </a:p>
          <a:p>
            <a:pPr marL="285750" indent="-285750">
              <a:buFont typeface="Arial" panose="020B0604020202020204" pitchFamily="34" charset="0"/>
              <a:buChar char="•"/>
            </a:pPr>
            <a:r>
              <a:rPr lang="en-IN" dirty="0">
                <a:solidFill>
                  <a:schemeClr val="bg1"/>
                </a:solidFill>
              </a:rPr>
              <a:t>So continuing to promote more of the products or add new items to these categories will be beneficial</a:t>
            </a:r>
          </a:p>
          <a:p>
            <a:pPr marL="285750" indent="-285750">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93718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0DF4E8-34A0-3F60-2673-C0E64E6BF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200034AC-56FB-4BA3-A4CC-51E33601A1AB}"/>
              </a:ext>
            </a:extLst>
          </p:cNvPr>
          <p:cNvPicPr>
            <a:picLocks noChangeAspect="1"/>
          </p:cNvPicPr>
          <p:nvPr/>
        </p:nvPicPr>
        <p:blipFill>
          <a:blip r:embed="rId3"/>
          <a:stretch>
            <a:fillRect/>
          </a:stretch>
        </p:blipFill>
        <p:spPr>
          <a:xfrm>
            <a:off x="342129" y="111601"/>
            <a:ext cx="7904109" cy="2733040"/>
          </a:xfrm>
          <a:prstGeom prst="rect">
            <a:avLst/>
          </a:prstGeom>
        </p:spPr>
      </p:pic>
      <p:sp>
        <p:nvSpPr>
          <p:cNvPr id="6" name="TextBox 5">
            <a:extLst>
              <a:ext uri="{FF2B5EF4-FFF2-40B4-BE49-F238E27FC236}">
                <a16:creationId xmlns:a16="http://schemas.microsoft.com/office/drawing/2014/main" id="{8343E3EC-73FF-FF85-DD80-9CCB563CB3EA}"/>
              </a:ext>
            </a:extLst>
          </p:cNvPr>
          <p:cNvSpPr txBox="1"/>
          <p:nvPr/>
        </p:nvSpPr>
        <p:spPr>
          <a:xfrm>
            <a:off x="213360" y="2961322"/>
            <a:ext cx="8544560" cy="3693319"/>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As observed from the above bar graph there are 2 products which failed </a:t>
            </a:r>
            <a:r>
              <a:rPr lang="en-IN" dirty="0" err="1">
                <a:solidFill>
                  <a:schemeClr val="bg1"/>
                </a:solidFill>
              </a:rPr>
              <a:t>slighty</a:t>
            </a:r>
            <a:r>
              <a:rPr lang="en-IN" dirty="0">
                <a:solidFill>
                  <a:schemeClr val="bg1"/>
                </a:solidFill>
              </a:rPr>
              <a:t> even after promotion</a:t>
            </a:r>
          </a:p>
          <a:p>
            <a:pPr marL="285750" indent="-285750">
              <a:buFont typeface="Arial" panose="020B0604020202020204" pitchFamily="34" charset="0"/>
              <a:buChar char="•"/>
            </a:pPr>
            <a:r>
              <a:rPr lang="en-IN" dirty="0">
                <a:solidFill>
                  <a:schemeClr val="bg1"/>
                </a:solidFill>
              </a:rPr>
              <a:t>Those two products are “</a:t>
            </a:r>
            <a:r>
              <a:rPr lang="en-IN" dirty="0" err="1">
                <a:solidFill>
                  <a:schemeClr val="bg1"/>
                </a:solidFill>
              </a:rPr>
              <a:t>AtliQ</a:t>
            </a:r>
            <a:r>
              <a:rPr lang="en-IN" dirty="0">
                <a:solidFill>
                  <a:schemeClr val="bg1"/>
                </a:solidFill>
              </a:rPr>
              <a:t> Scrub sponge for dishwash” &amp; “</a:t>
            </a:r>
            <a:r>
              <a:rPr lang="en-IN" dirty="0" err="1">
                <a:solidFill>
                  <a:schemeClr val="bg1"/>
                </a:solidFill>
              </a:rPr>
              <a:t>AtliQ</a:t>
            </a:r>
            <a:r>
              <a:rPr lang="en-IN" dirty="0">
                <a:solidFill>
                  <a:schemeClr val="bg1"/>
                </a:solidFill>
              </a:rPr>
              <a:t>  fusion container set of 3”</a:t>
            </a:r>
          </a:p>
          <a:p>
            <a:pPr marL="285750" indent="-285750">
              <a:buFont typeface="Arial" panose="020B0604020202020204" pitchFamily="34" charset="0"/>
              <a:buChar char="•"/>
            </a:pPr>
            <a:r>
              <a:rPr lang="en-IN" dirty="0">
                <a:solidFill>
                  <a:schemeClr val="bg1"/>
                </a:solidFill>
              </a:rPr>
              <a:t>The quantity sold after promotions is lower than before for these two particular products.</a:t>
            </a:r>
          </a:p>
          <a:p>
            <a:pPr marL="285750" indent="-285750">
              <a:buFont typeface="Arial" panose="020B0604020202020204" pitchFamily="34" charset="0"/>
              <a:buChar char="•"/>
            </a:pPr>
            <a:r>
              <a:rPr lang="en-US" dirty="0">
                <a:solidFill>
                  <a:schemeClr val="bg1"/>
                </a:solidFill>
              </a:rPr>
              <a:t>The decrease in quantity sold after promotions may be attributed to factors such as ineffective promotion execution, pricing perception issues, product quality concerns, or changing consumer preferences.</a:t>
            </a:r>
            <a:endParaRPr lang="en-IN" dirty="0">
              <a:solidFill>
                <a:schemeClr val="bg1"/>
              </a:solidFill>
            </a:endParaRPr>
          </a:p>
          <a:p>
            <a:pPr marL="285750" indent="-285750">
              <a:buFont typeface="Arial" panose="020B0604020202020204" pitchFamily="34" charset="0"/>
              <a:buChar char="•"/>
            </a:pPr>
            <a:r>
              <a:rPr lang="en-US" dirty="0">
                <a:solidFill>
                  <a:schemeClr val="bg1"/>
                </a:solidFill>
              </a:rPr>
              <a:t>To address the decrease in quantity sold after promotions for the two specific products, consider reassessing the effectiveness of the promotional strategies and adjusting pricing or messaging accordingly. Gathering customer feedback can also provide valuable insights to refine future promotions and enhance product appeal.</a:t>
            </a:r>
            <a:endParaRPr lang="en-IN" dirty="0">
              <a:solidFill>
                <a:schemeClr val="bg1"/>
              </a:solidFill>
            </a:endParaRPr>
          </a:p>
        </p:txBody>
      </p:sp>
    </p:spTree>
    <p:extLst>
      <p:ext uri="{BB962C8B-B14F-4D97-AF65-F5344CB8AC3E}">
        <p14:creationId xmlns:p14="http://schemas.microsoft.com/office/powerpoint/2010/main" val="213621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0B9213-2B0A-3CCB-1714-092504D02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1662A5D-6C99-5338-6BA8-C68682B3AB46}"/>
              </a:ext>
            </a:extLst>
          </p:cNvPr>
          <p:cNvPicPr>
            <a:picLocks noChangeAspect="1"/>
          </p:cNvPicPr>
          <p:nvPr/>
        </p:nvPicPr>
        <p:blipFill>
          <a:blip r:embed="rId3"/>
          <a:stretch>
            <a:fillRect/>
          </a:stretch>
        </p:blipFill>
        <p:spPr>
          <a:xfrm>
            <a:off x="568889" y="510516"/>
            <a:ext cx="5805276" cy="1988844"/>
          </a:xfrm>
          <a:prstGeom prst="rect">
            <a:avLst/>
          </a:prstGeom>
        </p:spPr>
      </p:pic>
      <p:pic>
        <p:nvPicPr>
          <p:cNvPr id="7" name="Picture 6">
            <a:extLst>
              <a:ext uri="{FF2B5EF4-FFF2-40B4-BE49-F238E27FC236}">
                <a16:creationId xmlns:a16="http://schemas.microsoft.com/office/drawing/2014/main" id="{98393DA1-90D9-957F-1D6F-E2215597DCC6}"/>
              </a:ext>
            </a:extLst>
          </p:cNvPr>
          <p:cNvPicPr>
            <a:picLocks noChangeAspect="1"/>
          </p:cNvPicPr>
          <p:nvPr/>
        </p:nvPicPr>
        <p:blipFill>
          <a:blip r:embed="rId4"/>
          <a:stretch>
            <a:fillRect/>
          </a:stretch>
        </p:blipFill>
        <p:spPr>
          <a:xfrm>
            <a:off x="568889" y="4358640"/>
            <a:ext cx="5805276" cy="1988844"/>
          </a:xfrm>
          <a:prstGeom prst="rect">
            <a:avLst/>
          </a:prstGeom>
        </p:spPr>
      </p:pic>
      <p:pic>
        <p:nvPicPr>
          <p:cNvPr id="9" name="Picture 8">
            <a:extLst>
              <a:ext uri="{FF2B5EF4-FFF2-40B4-BE49-F238E27FC236}">
                <a16:creationId xmlns:a16="http://schemas.microsoft.com/office/drawing/2014/main" id="{AF022C8D-0807-D4DD-2982-059DF7276A3F}"/>
              </a:ext>
            </a:extLst>
          </p:cNvPr>
          <p:cNvPicPr>
            <a:picLocks noChangeAspect="1"/>
          </p:cNvPicPr>
          <p:nvPr/>
        </p:nvPicPr>
        <p:blipFill>
          <a:blip r:embed="rId5"/>
          <a:stretch>
            <a:fillRect/>
          </a:stretch>
        </p:blipFill>
        <p:spPr>
          <a:xfrm>
            <a:off x="6943054" y="2265680"/>
            <a:ext cx="4855596" cy="2326640"/>
          </a:xfrm>
          <a:prstGeom prst="rect">
            <a:avLst/>
          </a:prstGeom>
        </p:spPr>
      </p:pic>
    </p:spTree>
    <p:extLst>
      <p:ext uri="{BB962C8B-B14F-4D97-AF65-F5344CB8AC3E}">
        <p14:creationId xmlns:p14="http://schemas.microsoft.com/office/powerpoint/2010/main" val="200993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BDB5A2-94AE-0012-25D6-BB02B9D75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91B19FD0-E5D2-A3DE-CCEB-FE1513EFF4A6}"/>
              </a:ext>
            </a:extLst>
          </p:cNvPr>
          <p:cNvPicPr>
            <a:picLocks noChangeAspect="1"/>
          </p:cNvPicPr>
          <p:nvPr/>
        </p:nvPicPr>
        <p:blipFill>
          <a:blip r:embed="rId3"/>
          <a:stretch>
            <a:fillRect/>
          </a:stretch>
        </p:blipFill>
        <p:spPr>
          <a:xfrm>
            <a:off x="459035" y="908662"/>
            <a:ext cx="5636965" cy="2007258"/>
          </a:xfrm>
          <a:prstGeom prst="rect">
            <a:avLst/>
          </a:prstGeom>
        </p:spPr>
      </p:pic>
      <p:sp>
        <p:nvSpPr>
          <p:cNvPr id="6" name="TextBox 5">
            <a:extLst>
              <a:ext uri="{FF2B5EF4-FFF2-40B4-BE49-F238E27FC236}">
                <a16:creationId xmlns:a16="http://schemas.microsoft.com/office/drawing/2014/main" id="{73274361-7B27-E16A-2E84-2BAA6C664904}"/>
              </a:ext>
            </a:extLst>
          </p:cNvPr>
          <p:cNvSpPr txBox="1"/>
          <p:nvPr/>
        </p:nvSpPr>
        <p:spPr>
          <a:xfrm>
            <a:off x="459035" y="335280"/>
            <a:ext cx="5433765" cy="369332"/>
          </a:xfrm>
          <a:prstGeom prst="rect">
            <a:avLst/>
          </a:prstGeom>
          <a:noFill/>
        </p:spPr>
        <p:txBody>
          <a:bodyPr wrap="square" rtlCol="0">
            <a:spAutoFit/>
          </a:bodyPr>
          <a:lstStyle/>
          <a:p>
            <a:r>
              <a:rPr lang="en-IN" b="1" dirty="0">
                <a:solidFill>
                  <a:schemeClr val="bg1"/>
                </a:solidFill>
              </a:rPr>
              <a:t>Campaign Diwali:</a:t>
            </a:r>
          </a:p>
        </p:txBody>
      </p:sp>
      <p:sp>
        <p:nvSpPr>
          <p:cNvPr id="7" name="TextBox 6">
            <a:extLst>
              <a:ext uri="{FF2B5EF4-FFF2-40B4-BE49-F238E27FC236}">
                <a16:creationId xmlns:a16="http://schemas.microsoft.com/office/drawing/2014/main" id="{E45BB431-A114-A75F-CD77-92F06F61A445}"/>
              </a:ext>
            </a:extLst>
          </p:cNvPr>
          <p:cNvSpPr txBox="1"/>
          <p:nvPr/>
        </p:nvSpPr>
        <p:spPr>
          <a:xfrm>
            <a:off x="6380480" y="918147"/>
            <a:ext cx="5191760"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Diwali sold most units in the category “COMBO 1” and least in personal care</a:t>
            </a:r>
          </a:p>
          <a:p>
            <a:pPr marL="285750" indent="-285750">
              <a:buFont typeface="Arial" panose="020B0604020202020204" pitchFamily="34" charset="0"/>
              <a:buChar char="•"/>
            </a:pPr>
            <a:r>
              <a:rPr lang="en-IN" dirty="0">
                <a:solidFill>
                  <a:schemeClr val="bg1"/>
                </a:solidFill>
              </a:rPr>
              <a:t>It did moderately well in terms of home care and appliances and grocery.</a:t>
            </a:r>
          </a:p>
          <a:p>
            <a:pPr marL="285750" indent="-285750">
              <a:buFont typeface="Arial" panose="020B0604020202020204" pitchFamily="34" charset="0"/>
              <a:buChar char="•"/>
            </a:pPr>
            <a:r>
              <a:rPr lang="en-IN" dirty="0">
                <a:solidFill>
                  <a:schemeClr val="bg1"/>
                </a:solidFill>
              </a:rPr>
              <a:t>In terms of promotions the 25% off seems to be resulting in major loss , it would be better to completely eliminate it.</a:t>
            </a:r>
          </a:p>
        </p:txBody>
      </p:sp>
      <p:pic>
        <p:nvPicPr>
          <p:cNvPr id="9" name="Picture 8">
            <a:extLst>
              <a:ext uri="{FF2B5EF4-FFF2-40B4-BE49-F238E27FC236}">
                <a16:creationId xmlns:a16="http://schemas.microsoft.com/office/drawing/2014/main" id="{A997EA81-7DFD-AF34-F506-F3F620B56E31}"/>
              </a:ext>
            </a:extLst>
          </p:cNvPr>
          <p:cNvPicPr>
            <a:picLocks noChangeAspect="1"/>
          </p:cNvPicPr>
          <p:nvPr/>
        </p:nvPicPr>
        <p:blipFill>
          <a:blip r:embed="rId4"/>
          <a:stretch>
            <a:fillRect/>
          </a:stretch>
        </p:blipFill>
        <p:spPr>
          <a:xfrm>
            <a:off x="459035" y="4209392"/>
            <a:ext cx="5636965" cy="2130447"/>
          </a:xfrm>
          <a:prstGeom prst="rect">
            <a:avLst/>
          </a:prstGeom>
        </p:spPr>
      </p:pic>
      <p:sp>
        <p:nvSpPr>
          <p:cNvPr id="10" name="TextBox 9">
            <a:extLst>
              <a:ext uri="{FF2B5EF4-FFF2-40B4-BE49-F238E27FC236}">
                <a16:creationId xmlns:a16="http://schemas.microsoft.com/office/drawing/2014/main" id="{FB04619C-00D6-ADC8-79B0-8EA98927AF43}"/>
              </a:ext>
            </a:extLst>
          </p:cNvPr>
          <p:cNvSpPr txBox="1"/>
          <p:nvPr/>
        </p:nvSpPr>
        <p:spPr>
          <a:xfrm>
            <a:off x="459034" y="3745603"/>
            <a:ext cx="5433765" cy="369332"/>
          </a:xfrm>
          <a:prstGeom prst="rect">
            <a:avLst/>
          </a:prstGeom>
          <a:noFill/>
        </p:spPr>
        <p:txBody>
          <a:bodyPr wrap="square" rtlCol="0">
            <a:spAutoFit/>
          </a:bodyPr>
          <a:lstStyle/>
          <a:p>
            <a:r>
              <a:rPr lang="en-IN" b="1" dirty="0">
                <a:solidFill>
                  <a:schemeClr val="bg1"/>
                </a:solidFill>
              </a:rPr>
              <a:t>Campaign Sankranti:</a:t>
            </a:r>
          </a:p>
        </p:txBody>
      </p:sp>
      <p:sp>
        <p:nvSpPr>
          <p:cNvPr id="11" name="TextBox 10">
            <a:extLst>
              <a:ext uri="{FF2B5EF4-FFF2-40B4-BE49-F238E27FC236}">
                <a16:creationId xmlns:a16="http://schemas.microsoft.com/office/drawing/2014/main" id="{7C8814D0-B011-503E-F7A9-740A69A2FD85}"/>
              </a:ext>
            </a:extLst>
          </p:cNvPr>
          <p:cNvSpPr txBox="1"/>
          <p:nvPr/>
        </p:nvSpPr>
        <p:spPr>
          <a:xfrm>
            <a:off x="6299203" y="4114935"/>
            <a:ext cx="5191760"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rPr>
              <a:t>Sankranti sold most units in Grocery and the least in personal care</a:t>
            </a:r>
          </a:p>
          <a:p>
            <a:pPr marL="285750" indent="-285750">
              <a:buFont typeface="Arial" panose="020B0604020202020204" pitchFamily="34" charset="0"/>
              <a:buChar char="•"/>
            </a:pPr>
            <a:r>
              <a:rPr lang="en-US" dirty="0">
                <a:solidFill>
                  <a:schemeClr val="bg1"/>
                </a:solidFill>
              </a:rPr>
              <a:t>During Sankranti, emphasis may shift towards purchasing items like food, sweets, and clothing rather than non-essential items like home care and personal care products. Understanding and adapting to these cultural preferences can help mitigate losses</a:t>
            </a:r>
            <a:endParaRPr lang="en-IN" dirty="0">
              <a:solidFill>
                <a:schemeClr val="bg1"/>
              </a:solidFill>
            </a:endParaRPr>
          </a:p>
        </p:txBody>
      </p:sp>
    </p:spTree>
    <p:extLst>
      <p:ext uri="{BB962C8B-B14F-4D97-AF65-F5344CB8AC3E}">
        <p14:creationId xmlns:p14="http://schemas.microsoft.com/office/powerpoint/2010/main" val="3828216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D2CED5-C93F-2BC0-AB07-CE2580002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22197AF3-799B-FD19-230A-53F2F1B4A381}"/>
              </a:ext>
            </a:extLst>
          </p:cNvPr>
          <p:cNvSpPr txBox="1"/>
          <p:nvPr/>
        </p:nvSpPr>
        <p:spPr>
          <a:xfrm>
            <a:off x="2415540" y="2705725"/>
            <a:ext cx="7360920" cy="1446550"/>
          </a:xfrm>
          <a:prstGeom prst="rect">
            <a:avLst/>
          </a:prstGeom>
          <a:noFill/>
        </p:spPr>
        <p:txBody>
          <a:bodyPr wrap="square" rtlCol="0">
            <a:spAutoFit/>
          </a:bodyPr>
          <a:lstStyle/>
          <a:p>
            <a:r>
              <a:rPr lang="en-IN" sz="8800" b="1" dirty="0">
                <a:solidFill>
                  <a:schemeClr val="bg1"/>
                </a:solidFill>
                <a:latin typeface="Aharoni" panose="02010803020104030203" pitchFamily="2" charset="-79"/>
                <a:cs typeface="Aharoni" panose="02010803020104030203" pitchFamily="2" charset="-79"/>
              </a:rPr>
              <a:t>THANK YOU</a:t>
            </a:r>
          </a:p>
        </p:txBody>
      </p:sp>
    </p:spTree>
    <p:extLst>
      <p:ext uri="{BB962C8B-B14F-4D97-AF65-F5344CB8AC3E}">
        <p14:creationId xmlns:p14="http://schemas.microsoft.com/office/powerpoint/2010/main" val="213190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489</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Jyothi Lakkoju</dc:creator>
  <cp:lastModifiedBy>Jyothi Lakkoju</cp:lastModifiedBy>
  <cp:revision>1</cp:revision>
  <dcterms:created xsi:type="dcterms:W3CDTF">2024-03-04T15:41:40Z</dcterms:created>
  <dcterms:modified xsi:type="dcterms:W3CDTF">2024-03-04T18:48:16Z</dcterms:modified>
</cp:coreProperties>
</file>