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8"/>
  </p:notesMasterIdLst>
  <p:handoutMasterIdLst>
    <p:handoutMasterId r:id="rId29"/>
  </p:handoutMasterIdLst>
  <p:sldIdLst>
    <p:sldId id="268" r:id="rId2"/>
    <p:sldId id="269" r:id="rId3"/>
    <p:sldId id="270" r:id="rId4"/>
    <p:sldId id="271" r:id="rId5"/>
    <p:sldId id="272" r:id="rId6"/>
    <p:sldId id="273" r:id="rId7"/>
    <p:sldId id="281" r:id="rId8"/>
    <p:sldId id="274" r:id="rId9"/>
    <p:sldId id="297" r:id="rId10"/>
    <p:sldId id="286" r:id="rId11"/>
    <p:sldId id="298" r:id="rId12"/>
    <p:sldId id="292" r:id="rId13"/>
    <p:sldId id="294" r:id="rId14"/>
    <p:sldId id="295" r:id="rId15"/>
    <p:sldId id="296" r:id="rId16"/>
    <p:sldId id="285" r:id="rId17"/>
    <p:sldId id="287" r:id="rId18"/>
    <p:sldId id="288" r:id="rId19"/>
    <p:sldId id="289" r:id="rId20"/>
    <p:sldId id="290" r:id="rId21"/>
    <p:sldId id="291" r:id="rId22"/>
    <p:sldId id="280" r:id="rId23"/>
    <p:sldId id="276" r:id="rId24"/>
    <p:sldId id="282" r:id="rId25"/>
    <p:sldId id="283" r:id="rId26"/>
    <p:sldId id="284"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04" autoAdjust="0"/>
    <p:restoredTop sz="94660"/>
  </p:normalViewPr>
  <p:slideViewPr>
    <p:cSldViewPr>
      <p:cViewPr>
        <p:scale>
          <a:sx n="75" d="100"/>
          <a:sy n="75" d="100"/>
        </p:scale>
        <p:origin x="36" y="3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5/11/2020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5/11/2020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23</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5/11/2020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5/11/2020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5/11/2020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5/11/2020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5/11/2020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5/11/2020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5/11/2020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5/11/2020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5/11/2020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5/11/2020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5/11/2020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5/11/2020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5/11/2020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journal4research.org/articles/J4RV2I2033.pdf"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37021336_Glcm_Based_Plant_Leaf_Disease_Detection_Using_Multiclass_SVM" TargetMode="External"/><Relationship Id="rId4" Type="http://schemas.openxmlformats.org/officeDocument/2006/relationships/hyperlink" Target="http://www.ijircc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40" y="332656"/>
            <a:ext cx="9143998" cy="2667000"/>
          </a:xfrm>
        </p:spPr>
        <p:txBody>
          <a:bodyPr>
            <a:normAutofit/>
          </a:bodyPr>
          <a:lstStyle/>
          <a:p>
            <a:r>
              <a:rPr lang="en-US" sz="6000" dirty="0" smtClean="0"/>
              <a:t>Plant </a:t>
            </a:r>
            <a:r>
              <a:rPr lang="en-US" sz="6000" dirty="0"/>
              <a:t>D</a:t>
            </a:r>
            <a:r>
              <a:rPr lang="en-US" sz="6000" dirty="0" smtClean="0"/>
              <a:t>isease </a:t>
            </a:r>
            <a:r>
              <a:rPr lang="en-US" sz="6000" dirty="0"/>
              <a:t>D</a:t>
            </a:r>
            <a:r>
              <a:rPr lang="en-US" sz="6000" dirty="0" smtClean="0"/>
              <a:t>etection</a:t>
            </a:r>
            <a:endParaRPr lang="en-US" sz="6000" dirty="0"/>
          </a:p>
        </p:txBody>
      </p:sp>
      <p:sp>
        <p:nvSpPr>
          <p:cNvPr id="3" name="Content Placeholder 2"/>
          <p:cNvSpPr>
            <a:spLocks noGrp="1"/>
          </p:cNvSpPr>
          <p:nvPr>
            <p:ph type="subTitle" idx="1"/>
          </p:nvPr>
        </p:nvSpPr>
        <p:spPr>
          <a:xfrm>
            <a:off x="4438228" y="3140968"/>
            <a:ext cx="8229598" cy="1340096"/>
          </a:xfrm>
        </p:spPr>
        <p:txBody>
          <a:bodyPr>
            <a:noAutofit/>
          </a:bodyPr>
          <a:lstStyle/>
          <a:p>
            <a:r>
              <a:rPr lang="en-US" dirty="0" smtClean="0">
                <a:solidFill>
                  <a:schemeClr val="bg1"/>
                </a:solidFill>
              </a:rPr>
              <a:t>N. </a:t>
            </a:r>
            <a:r>
              <a:rPr lang="en-US" dirty="0" err="1" smtClean="0">
                <a:solidFill>
                  <a:schemeClr val="bg1"/>
                </a:solidFill>
              </a:rPr>
              <a:t>Shalini</a:t>
            </a:r>
            <a:r>
              <a:rPr lang="en-US" dirty="0" smtClean="0">
                <a:solidFill>
                  <a:schemeClr val="bg1"/>
                </a:solidFill>
              </a:rPr>
              <a:t> : 2451-16-737-002</a:t>
            </a:r>
          </a:p>
          <a:p>
            <a:r>
              <a:rPr lang="en-US" dirty="0" smtClean="0">
                <a:solidFill>
                  <a:schemeClr val="bg1"/>
                </a:solidFill>
              </a:rPr>
              <a:t>A. </a:t>
            </a:r>
            <a:r>
              <a:rPr lang="en-US" dirty="0" err="1" smtClean="0">
                <a:solidFill>
                  <a:schemeClr val="bg1"/>
                </a:solidFill>
              </a:rPr>
              <a:t>Jyothi</a:t>
            </a:r>
            <a:r>
              <a:rPr lang="en-US" dirty="0" smtClean="0">
                <a:solidFill>
                  <a:schemeClr val="bg1"/>
                </a:solidFill>
              </a:rPr>
              <a:t> : 2451-16-737-008</a:t>
            </a:r>
          </a:p>
          <a:p>
            <a:r>
              <a:rPr lang="en-US" dirty="0" smtClean="0">
                <a:solidFill>
                  <a:schemeClr val="bg1"/>
                </a:solidFill>
              </a:rPr>
              <a:t>K. </a:t>
            </a:r>
            <a:r>
              <a:rPr lang="en-US" dirty="0" err="1" smtClean="0">
                <a:solidFill>
                  <a:schemeClr val="bg1"/>
                </a:solidFill>
              </a:rPr>
              <a:t>Vinay</a:t>
            </a:r>
            <a:r>
              <a:rPr lang="en-US" dirty="0" smtClean="0">
                <a:solidFill>
                  <a:schemeClr val="bg1"/>
                </a:solidFill>
              </a:rPr>
              <a:t> : 2451-16-737-009</a:t>
            </a:r>
          </a:p>
          <a:p>
            <a:r>
              <a:rPr lang="en-US" dirty="0">
                <a:solidFill>
                  <a:schemeClr val="bg1"/>
                </a:solidFill>
              </a:rPr>
              <a:t>	</a:t>
            </a:r>
            <a:r>
              <a:rPr lang="en-US" dirty="0" smtClean="0">
                <a:solidFill>
                  <a:schemeClr val="bg1"/>
                </a:solidFill>
              </a:rPr>
              <a:t>			Guide : K. </a:t>
            </a:r>
            <a:r>
              <a:rPr lang="en-US" dirty="0" err="1" smtClean="0">
                <a:solidFill>
                  <a:schemeClr val="bg1"/>
                </a:solidFill>
              </a:rPr>
              <a:t>Devaki</a:t>
            </a:r>
            <a:r>
              <a:rPr lang="en-US" dirty="0" smtClean="0">
                <a:solidFill>
                  <a:schemeClr val="bg1"/>
                </a:solidFill>
              </a:rPr>
              <a:t> mam</a:t>
            </a:r>
            <a:endParaRPr lang="en-US" dirty="0">
              <a:solidFill>
                <a:schemeClr val="bg1"/>
              </a:solidFill>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764704"/>
            <a:ext cx="9143538" cy="4837761"/>
          </a:xfrm>
        </p:spPr>
        <p:txBody>
          <a:bodyPr>
            <a:normAutofit/>
          </a:bodyPr>
          <a:lstStyle/>
          <a:p>
            <a:pPr>
              <a:lnSpc>
                <a:spcPct val="100000"/>
              </a:lnSpc>
              <a:buFont typeface="Arial" panose="020B0604020202020204" pitchFamily="34" charset="0"/>
              <a:buChar char="•"/>
            </a:pPr>
            <a:r>
              <a:rPr lang="en-IN" dirty="0"/>
              <a:t>Level = </a:t>
            </a:r>
            <a:r>
              <a:rPr lang="en-IN" dirty="0" err="1"/>
              <a:t>graythresh</a:t>
            </a:r>
            <a:r>
              <a:rPr lang="en-IN" dirty="0"/>
              <a:t>(I) computes a </a:t>
            </a:r>
            <a:r>
              <a:rPr lang="en-IN" dirty="0" smtClean="0"/>
              <a:t>global threshold </a:t>
            </a:r>
            <a:r>
              <a:rPr lang="en-IN" dirty="0"/>
              <a:t>(level) that can be used to </a:t>
            </a:r>
            <a:r>
              <a:rPr lang="en-IN" dirty="0" smtClean="0"/>
              <a:t>convert an </a:t>
            </a:r>
            <a:r>
              <a:rPr lang="en-IN" dirty="0" err="1"/>
              <a:t>color</a:t>
            </a:r>
            <a:r>
              <a:rPr lang="en-IN" dirty="0"/>
              <a:t> image to a binary image </a:t>
            </a:r>
            <a:r>
              <a:rPr lang="en-IN" dirty="0" smtClean="0"/>
              <a:t>with “im2bw.” A level </a:t>
            </a:r>
            <a:r>
              <a:rPr lang="en-IN" dirty="0"/>
              <a:t>is a normalized intensity </a:t>
            </a:r>
            <a:r>
              <a:rPr lang="en-IN" dirty="0" smtClean="0"/>
              <a:t>value that </a:t>
            </a:r>
            <a:r>
              <a:rPr lang="en-IN" dirty="0"/>
              <a:t>lies in the range [0, 1].</a:t>
            </a:r>
          </a:p>
          <a:p>
            <a:pPr>
              <a:lnSpc>
                <a:spcPct val="100000"/>
              </a:lnSpc>
              <a:buFont typeface="Arial" panose="020B0604020202020204" pitchFamily="34" charset="0"/>
              <a:buChar char="•"/>
            </a:pPr>
            <a:r>
              <a:rPr lang="en-IN" dirty="0" smtClean="0"/>
              <a:t>[</a:t>
            </a:r>
            <a:r>
              <a:rPr lang="en-IN" dirty="0"/>
              <a:t>level EM] = </a:t>
            </a:r>
            <a:r>
              <a:rPr lang="en-IN" dirty="0" err="1"/>
              <a:t>graythresh</a:t>
            </a:r>
            <a:r>
              <a:rPr lang="en-IN" dirty="0"/>
              <a:t>(I) gives </a:t>
            </a:r>
            <a:r>
              <a:rPr lang="en-IN" dirty="0" smtClean="0"/>
              <a:t>the effectiveness </a:t>
            </a:r>
            <a:r>
              <a:rPr lang="en-IN" dirty="0"/>
              <a:t>metric, EM, as the </a:t>
            </a:r>
            <a:r>
              <a:rPr lang="en-IN" dirty="0" smtClean="0"/>
              <a:t>second output </a:t>
            </a:r>
            <a:r>
              <a:rPr lang="en-IN" dirty="0"/>
              <a:t>argument. The EM is a value in </a:t>
            </a:r>
            <a:r>
              <a:rPr lang="en-IN" dirty="0" smtClean="0"/>
              <a:t>the range </a:t>
            </a:r>
            <a:r>
              <a:rPr lang="en-IN" dirty="0"/>
              <a:t>[0 1] that indicates the effectiveness </a:t>
            </a:r>
            <a:r>
              <a:rPr lang="en-IN" dirty="0" smtClean="0"/>
              <a:t>of the </a:t>
            </a:r>
            <a:r>
              <a:rPr lang="en-IN" dirty="0"/>
              <a:t>threshold value of the input image. </a:t>
            </a:r>
            <a:endParaRPr lang="en-IN" dirty="0" smtClean="0"/>
          </a:p>
          <a:p>
            <a:pPr>
              <a:lnSpc>
                <a:spcPct val="100000"/>
              </a:lnSpc>
              <a:buFont typeface="Arial" panose="020B0604020202020204" pitchFamily="34" charset="0"/>
              <a:buChar char="•"/>
            </a:pPr>
            <a:r>
              <a:rPr lang="en-US" dirty="0"/>
              <a:t>Here, each pixel is replaced with a black </a:t>
            </a:r>
            <a:r>
              <a:rPr lang="en-US" dirty="0" smtClean="0"/>
              <a:t>pixel (0) </a:t>
            </a:r>
            <a:r>
              <a:rPr lang="en-US" dirty="0"/>
              <a:t>if the pixel threshold is less than constant., and with </a:t>
            </a:r>
            <a:r>
              <a:rPr lang="en-US" dirty="0" smtClean="0"/>
              <a:t>white(1) </a:t>
            </a:r>
            <a:r>
              <a:rPr lang="en-US" dirty="0"/>
              <a:t>if it is greater than constant.</a:t>
            </a:r>
          </a:p>
          <a:p>
            <a:pPr marL="0" indent="0">
              <a:buNone/>
            </a:pPr>
            <a:endParaRPr lang="en-IN" dirty="0"/>
          </a:p>
          <a:p>
            <a:pPr marL="0" indent="0">
              <a:lnSpc>
                <a:spcPct val="100000"/>
              </a:lnSpc>
              <a:buNone/>
            </a:pPr>
            <a:endParaRPr lang="en-IN" dirty="0" smtClean="0"/>
          </a:p>
        </p:txBody>
      </p:sp>
      <p:pic>
        <p:nvPicPr>
          <p:cNvPr id="2" name="Picture 1"/>
          <p:cNvPicPr>
            <a:picLocks noChangeAspect="1"/>
          </p:cNvPicPr>
          <p:nvPr/>
        </p:nvPicPr>
        <p:blipFill>
          <a:blip r:embed="rId2"/>
          <a:stretch>
            <a:fillRect/>
          </a:stretch>
        </p:blipFill>
        <p:spPr>
          <a:xfrm>
            <a:off x="1827212" y="4267200"/>
            <a:ext cx="4048125" cy="914400"/>
          </a:xfrm>
          <a:prstGeom prst="rect">
            <a:avLst/>
          </a:prstGeom>
        </p:spPr>
      </p:pic>
      <p:pic>
        <p:nvPicPr>
          <p:cNvPr id="4" name="Picture 3"/>
          <p:cNvPicPr>
            <a:picLocks noChangeAspect="1"/>
          </p:cNvPicPr>
          <p:nvPr/>
        </p:nvPicPr>
        <p:blipFill>
          <a:blip r:embed="rId3"/>
          <a:stretch>
            <a:fillRect/>
          </a:stretch>
        </p:blipFill>
        <p:spPr>
          <a:xfrm>
            <a:off x="1903412" y="5181600"/>
            <a:ext cx="3667125" cy="381000"/>
          </a:xfrm>
          <a:prstGeom prst="rect">
            <a:avLst/>
          </a:prstGeom>
        </p:spPr>
      </p:pic>
      <p:pic>
        <p:nvPicPr>
          <p:cNvPr id="5" name="Picture 4"/>
          <p:cNvPicPr>
            <a:picLocks noChangeAspect="1"/>
          </p:cNvPicPr>
          <p:nvPr/>
        </p:nvPicPr>
        <p:blipFill>
          <a:blip r:embed="rId4"/>
          <a:stretch>
            <a:fillRect/>
          </a:stretch>
        </p:blipFill>
        <p:spPr>
          <a:xfrm>
            <a:off x="1825624" y="5581650"/>
            <a:ext cx="3629025" cy="514350"/>
          </a:xfrm>
          <a:prstGeom prst="rect">
            <a:avLst/>
          </a:prstGeom>
        </p:spPr>
      </p:pic>
    </p:spTree>
    <p:extLst>
      <p:ext uri="{BB962C8B-B14F-4D97-AF65-F5344CB8AC3E}">
        <p14:creationId xmlns:p14="http://schemas.microsoft.com/office/powerpoint/2010/main" val="390606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812" y="1219200"/>
            <a:ext cx="5791200" cy="4267200"/>
          </a:xfrm>
          <a:prstGeom prst="rect">
            <a:avLst/>
          </a:prstGeom>
        </p:spPr>
      </p:pic>
      <p:pic>
        <p:nvPicPr>
          <p:cNvPr id="5" name="Picture 4"/>
          <p:cNvPicPr>
            <a:picLocks noChangeAspect="1"/>
          </p:cNvPicPr>
          <p:nvPr/>
        </p:nvPicPr>
        <p:blipFill>
          <a:blip r:embed="rId3"/>
          <a:stretch>
            <a:fillRect/>
          </a:stretch>
        </p:blipFill>
        <p:spPr>
          <a:xfrm>
            <a:off x="6149975" y="1676400"/>
            <a:ext cx="6038850" cy="2971800"/>
          </a:xfrm>
          <a:prstGeom prst="rect">
            <a:avLst/>
          </a:prstGeom>
        </p:spPr>
      </p:pic>
      <p:cxnSp>
        <p:nvCxnSpPr>
          <p:cNvPr id="10" name="Straight Connector 9"/>
          <p:cNvCxnSpPr/>
          <p:nvPr/>
        </p:nvCxnSpPr>
        <p:spPr>
          <a:xfrm>
            <a:off x="6018212" y="762000"/>
            <a:ext cx="0" cy="457200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a:t>K-Means clustering intends to partition </a:t>
            </a:r>
            <a:r>
              <a:rPr lang="en-US" i="1" dirty="0"/>
              <a:t>n</a:t>
            </a:r>
            <a:r>
              <a:rPr lang="en-US" dirty="0"/>
              <a:t> objects into </a:t>
            </a:r>
            <a:r>
              <a:rPr lang="en-US" i="1" dirty="0"/>
              <a:t>k</a:t>
            </a:r>
            <a:r>
              <a:rPr lang="en-US" dirty="0"/>
              <a:t> clusters in which each object belongs to the cluster with the nearest mean. </a:t>
            </a:r>
            <a:endParaRPr lang="en-US" dirty="0" smtClean="0"/>
          </a:p>
          <a:p>
            <a:r>
              <a:rPr lang="en-US" dirty="0" smtClean="0"/>
              <a:t>This </a:t>
            </a:r>
            <a:r>
              <a:rPr lang="en-US" dirty="0"/>
              <a:t>method produces exactly </a:t>
            </a:r>
            <a:r>
              <a:rPr lang="en-US" i="1" dirty="0"/>
              <a:t>k</a:t>
            </a:r>
            <a:r>
              <a:rPr lang="en-US" dirty="0"/>
              <a:t> different clusters of greatest possible distinction. The best number of clusters </a:t>
            </a:r>
            <a:r>
              <a:rPr lang="en-US" i="1" dirty="0"/>
              <a:t>k</a:t>
            </a:r>
            <a:r>
              <a:rPr lang="en-US" dirty="0"/>
              <a:t> leading to the greatest separation (distance) is not known as a priori and must be computed from the data. </a:t>
            </a:r>
            <a:endParaRPr lang="en-US" dirty="0" smtClean="0"/>
          </a:p>
          <a:p>
            <a:r>
              <a:rPr lang="en-US" dirty="0" smtClean="0"/>
              <a:t>The </a:t>
            </a:r>
            <a:r>
              <a:rPr lang="en-US" dirty="0"/>
              <a:t>objective of K-Means clustering is to minimize total intra-cluster variance, or, the squared error function: </a:t>
            </a:r>
          </a:p>
        </p:txBody>
      </p:sp>
    </p:spTree>
    <p:extLst>
      <p:ext uri="{BB962C8B-B14F-4D97-AF65-F5344CB8AC3E}">
        <p14:creationId xmlns:p14="http://schemas.microsoft.com/office/powerpoint/2010/main" val="41162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838200"/>
            <a:ext cx="9220200" cy="413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32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381000"/>
            <a:ext cx="9143538" cy="762000"/>
          </a:xfrm>
        </p:spPr>
        <p:txBody>
          <a:bodyPr/>
          <a:lstStyle/>
          <a:p>
            <a:r>
              <a:rPr lang="en-US" dirty="0" smtClean="0"/>
              <a:t>ALGORITHM:</a:t>
            </a:r>
            <a:endParaRPr lang="en-US" dirty="0"/>
          </a:p>
        </p:txBody>
      </p:sp>
      <p:sp>
        <p:nvSpPr>
          <p:cNvPr id="3" name="Content Placeholder 2"/>
          <p:cNvSpPr>
            <a:spLocks noGrp="1"/>
          </p:cNvSpPr>
          <p:nvPr>
            <p:ph idx="1"/>
          </p:nvPr>
        </p:nvSpPr>
        <p:spPr>
          <a:xfrm>
            <a:off x="1522876" y="1295400"/>
            <a:ext cx="9143538" cy="4724400"/>
          </a:xfrm>
        </p:spPr>
        <p:txBody>
          <a:bodyPr/>
          <a:lstStyle/>
          <a:p>
            <a:r>
              <a:rPr lang="en-US" dirty="0"/>
              <a:t>Clusters the data into </a:t>
            </a:r>
            <a:r>
              <a:rPr lang="en-US" i="1" dirty="0"/>
              <a:t>k</a:t>
            </a:r>
            <a:r>
              <a:rPr lang="en-US" dirty="0"/>
              <a:t> groups where </a:t>
            </a:r>
            <a:r>
              <a:rPr lang="en-US" i="1" dirty="0"/>
              <a:t>k</a:t>
            </a:r>
            <a:r>
              <a:rPr lang="en-US" dirty="0"/>
              <a:t>  is predefined.</a:t>
            </a:r>
          </a:p>
          <a:p>
            <a:r>
              <a:rPr lang="en-US" dirty="0"/>
              <a:t>Select </a:t>
            </a:r>
            <a:r>
              <a:rPr lang="en-US" i="1" dirty="0"/>
              <a:t>k</a:t>
            </a:r>
            <a:r>
              <a:rPr lang="en-US" dirty="0"/>
              <a:t> points at random as cluster centers.</a:t>
            </a:r>
          </a:p>
          <a:p>
            <a:r>
              <a:rPr lang="en-US" dirty="0"/>
              <a:t>Assign objects to their closest cluster center according to the </a:t>
            </a:r>
            <a:r>
              <a:rPr lang="en-US" i="1" dirty="0"/>
              <a:t>Euclidean distance</a:t>
            </a:r>
            <a:r>
              <a:rPr lang="en-US" dirty="0"/>
              <a:t> function.</a:t>
            </a:r>
          </a:p>
          <a:p>
            <a:r>
              <a:rPr lang="en-US" dirty="0"/>
              <a:t>Calculate the centroid or mean of all objects in each cluster.</a:t>
            </a:r>
          </a:p>
          <a:p>
            <a:r>
              <a:rPr lang="en-US" dirty="0"/>
              <a:t>Repeat steps 2, 3 and 4 until the same points are assigned to each cluster in consecutive rounds</a:t>
            </a:r>
            <a:r>
              <a:rPr lang="en-US" dirty="0" smtClean="0"/>
              <a:t>.</a:t>
            </a:r>
          </a:p>
          <a:p>
            <a:endParaRPr lang="en-US" dirty="0" smtClean="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4648200"/>
            <a:ext cx="6019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29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a:t>
            </a:r>
            <a:r>
              <a:rPr lang="en-US" dirty="0" smtClean="0"/>
              <a:t>..</a:t>
            </a:r>
            <a:endParaRPr lang="en-US" dirty="0"/>
          </a:p>
        </p:txBody>
      </p:sp>
      <p:sp>
        <p:nvSpPr>
          <p:cNvPr id="3" name="Content Placeholder 2"/>
          <p:cNvSpPr>
            <a:spLocks noGrp="1"/>
          </p:cNvSpPr>
          <p:nvPr>
            <p:ph idx="1"/>
          </p:nvPr>
        </p:nvSpPr>
        <p:spPr/>
        <p:txBody>
          <a:bodyPr/>
          <a:lstStyle/>
          <a:p>
            <a:r>
              <a:rPr lang="en-US" dirty="0"/>
              <a:t>K-Means is relatively an efficient </a:t>
            </a:r>
            <a:r>
              <a:rPr lang="en-US" dirty="0" smtClean="0"/>
              <a:t>method. </a:t>
            </a:r>
          </a:p>
          <a:p>
            <a:r>
              <a:rPr lang="en-US" dirty="0" smtClean="0"/>
              <a:t> </a:t>
            </a:r>
            <a:r>
              <a:rPr lang="en-US" dirty="0"/>
              <a:t>A practical approach is to compare the outcomes of multiple runs with different </a:t>
            </a:r>
            <a:r>
              <a:rPr lang="en-US" i="1" dirty="0"/>
              <a:t>k</a:t>
            </a:r>
            <a:r>
              <a:rPr lang="en-US" dirty="0"/>
              <a:t> and choose the best one based on a predefined criterion</a:t>
            </a:r>
            <a:r>
              <a:rPr lang="en-US" dirty="0" smtClean="0"/>
              <a:t>.</a:t>
            </a:r>
          </a:p>
          <a:p>
            <a:r>
              <a:rPr lang="en-US" dirty="0" smtClean="0"/>
              <a:t> </a:t>
            </a:r>
            <a:r>
              <a:rPr lang="en-US" dirty="0"/>
              <a:t>In general, a large </a:t>
            </a:r>
            <a:r>
              <a:rPr lang="en-US" i="1" dirty="0"/>
              <a:t>k</a:t>
            </a:r>
            <a:r>
              <a:rPr lang="en-US" dirty="0"/>
              <a:t> probably decreases the error but increases the risk of </a:t>
            </a:r>
            <a:r>
              <a:rPr lang="en-US" dirty="0" err="1"/>
              <a:t>overfitting</a:t>
            </a:r>
            <a:r>
              <a:rPr lang="en-US" dirty="0"/>
              <a:t>.</a:t>
            </a:r>
          </a:p>
        </p:txBody>
      </p:sp>
    </p:spTree>
    <p:extLst>
      <p:ext uri="{BB962C8B-B14F-4D97-AF65-F5344CB8AC3E}">
        <p14:creationId xmlns:p14="http://schemas.microsoft.com/office/powerpoint/2010/main" val="302409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GLCM FEATURE EXTRACTION</a:t>
            </a:r>
            <a:endParaRPr lang="en-IN" dirty="0"/>
          </a:p>
        </p:txBody>
      </p:sp>
      <p:sp>
        <p:nvSpPr>
          <p:cNvPr id="3" name="Content Placeholder 2"/>
          <p:cNvSpPr>
            <a:spLocks noGrp="1"/>
          </p:cNvSpPr>
          <p:nvPr>
            <p:ph idx="1"/>
          </p:nvPr>
        </p:nvSpPr>
        <p:spPr/>
        <p:txBody>
          <a:bodyPr/>
          <a:lstStyle/>
          <a:p>
            <a:r>
              <a:rPr lang="en-IN" dirty="0" smtClean="0"/>
              <a:t>What is feature extraction?</a:t>
            </a:r>
          </a:p>
          <a:p>
            <a:pPr lvl="1"/>
            <a:r>
              <a:rPr lang="en-US" dirty="0" smtClean="0"/>
              <a:t>Feature Extraction is a method of capturing visual content of images for indexing &amp; retrieval.</a:t>
            </a:r>
            <a:endParaRPr lang="en-IN" dirty="0" smtClean="0"/>
          </a:p>
          <a:p>
            <a:pPr lvl="1"/>
            <a:r>
              <a:rPr lang="en-US" dirty="0" smtClean="0"/>
              <a:t>Primitive or low level image features can be either general features, such as extraction of color, texture and shape or domain specific features.</a:t>
            </a:r>
          </a:p>
          <a:p>
            <a:pPr lvl="1"/>
            <a:r>
              <a:rPr lang="en-US" dirty="0" smtClean="0"/>
              <a:t>Gray Level Co-occurrence Matrix (GLCM) is used to extract second order statistical texture features namely, Angular Second Moment, Correlation, Inverse Difference Moment, and Entropy .</a:t>
            </a:r>
            <a:endParaRPr lang="en-IN" dirty="0"/>
          </a:p>
        </p:txBody>
      </p:sp>
    </p:spTree>
    <p:extLst>
      <p:ext uri="{BB962C8B-B14F-4D97-AF65-F5344CB8AC3E}">
        <p14:creationId xmlns:p14="http://schemas.microsoft.com/office/powerpoint/2010/main" val="272253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533400"/>
          </a:xfrm>
        </p:spPr>
        <p:txBody>
          <a:bodyPr/>
          <a:lstStyle/>
          <a:p>
            <a:r>
              <a:rPr lang="en-US" dirty="0" smtClean="0"/>
              <a:t>GLCM OPERATION FOR FEATURE EXTRACTION:</a:t>
            </a:r>
            <a:endParaRPr lang="en-US" dirty="0"/>
          </a:p>
        </p:txBody>
      </p:sp>
      <p:sp>
        <p:nvSpPr>
          <p:cNvPr id="3" name="Content Placeholder 2"/>
          <p:cNvSpPr>
            <a:spLocks noGrp="1"/>
          </p:cNvSpPr>
          <p:nvPr>
            <p:ph idx="1"/>
          </p:nvPr>
        </p:nvSpPr>
        <p:spPr>
          <a:xfrm>
            <a:off x="1522876" y="1295400"/>
            <a:ext cx="9143538" cy="4307065"/>
          </a:xfrm>
        </p:spPr>
        <p:txBody>
          <a:bodyPr/>
          <a:lstStyle/>
          <a:p>
            <a:r>
              <a:rPr lang="en-US" dirty="0" smtClean="0"/>
              <a:t>In the second order, measures are used to consider the relationship between groups of two pixels (usually neighboring) in the image to generate features.</a:t>
            </a:r>
          </a:p>
          <a:p>
            <a:r>
              <a:rPr lang="en-US" dirty="0" smtClean="0"/>
              <a:t>Generally , an image is assumed to be stored as 2D array (f(x , y)). The spatial domains of x and y are Lx = {1, 2....</a:t>
            </a:r>
            <a:r>
              <a:rPr lang="en-US" dirty="0" err="1" smtClean="0"/>
              <a:t>Nx</a:t>
            </a:r>
            <a:r>
              <a:rPr lang="en-US" dirty="0" smtClean="0"/>
              <a:t>} as a horizontal spatial domain, Ly = {1, 2...</a:t>
            </a:r>
            <a:r>
              <a:rPr lang="en-US" dirty="0" err="1" smtClean="0"/>
              <a:t>Ny</a:t>
            </a:r>
            <a:r>
              <a:rPr lang="en-US" dirty="0" smtClean="0"/>
              <a:t>} as a vertical spatial domain. </a:t>
            </a:r>
          </a:p>
          <a:p>
            <a:r>
              <a:rPr lang="en-US" dirty="0" smtClean="0"/>
              <a:t>The Lx * Ly is the set of individual pixels and the digital image I is a function that assigns a gray level value (brightness value) of G = {1, 2...Ng} to each pixels. The matrix defines the probability of joining two pixels Pd(</a:t>
            </a:r>
            <a:r>
              <a:rPr lang="en-US" dirty="0" err="1" smtClean="0"/>
              <a:t>i</a:t>
            </a:r>
            <a:r>
              <a:rPr lang="en-US" dirty="0" smtClean="0"/>
              <a:t> , j) that have values </a:t>
            </a:r>
            <a:r>
              <a:rPr lang="en-US" dirty="0" err="1" smtClean="0"/>
              <a:t>i</a:t>
            </a:r>
            <a:r>
              <a:rPr lang="en-US" dirty="0" smtClean="0"/>
              <a:t> and j, with distance 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1447800"/>
            <a:ext cx="9143538" cy="4154665"/>
          </a:xfrm>
        </p:spPr>
        <p:txBody>
          <a:bodyPr>
            <a:normAutofit/>
          </a:bodyPr>
          <a:lstStyle/>
          <a:p>
            <a:r>
              <a:rPr lang="en-US" dirty="0" smtClean="0"/>
              <a:t>GLCM of an image is computed using a displacement vector d, defined by its radius δ and orientation θ.</a:t>
            </a:r>
          </a:p>
          <a:p>
            <a:r>
              <a:rPr lang="en-US" dirty="0" smtClean="0"/>
              <a:t>After the construction of the </a:t>
            </a:r>
            <a:r>
              <a:rPr lang="en-US" dirty="0" err="1" smtClean="0"/>
              <a:t>matrix,meaningful</a:t>
            </a:r>
            <a:r>
              <a:rPr lang="en-US" dirty="0" smtClean="0"/>
              <a:t> statistics are extracted from features like Energy, Entropy, Contrast, Correlation, </a:t>
            </a:r>
            <a:r>
              <a:rPr lang="en-US" dirty="0" err="1" smtClean="0"/>
              <a:t>Homogenity</a:t>
            </a:r>
            <a:r>
              <a:rPr lang="en-US" dirty="0" smtClean="0"/>
              <a:t> etc.</a:t>
            </a:r>
          </a:p>
          <a:p>
            <a:r>
              <a:rPr lang="en-US" dirty="0" smtClean="0"/>
              <a:t>Finally, a vector of each image sample on the database was produced. The resultant vectors then will be saved in the memory in indexing feature vector which contains the indexes to both the names and the images of training database.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609600"/>
          </a:xfrm>
        </p:spPr>
        <p:txBody>
          <a:bodyPr>
            <a:normAutofit fontScale="90000"/>
          </a:bodyPr>
          <a:lstStyle/>
          <a:p>
            <a:r>
              <a:rPr lang="en-US" dirty="0" smtClean="0"/>
              <a:t>Multiclass SVM definition and benefit over standard </a:t>
            </a:r>
            <a:r>
              <a:rPr lang="en-US" dirty="0" err="1" smtClean="0"/>
              <a:t>svm</a:t>
            </a:r>
            <a:r>
              <a:rPr lang="en-US" dirty="0" smtClean="0"/>
              <a:t>:</a:t>
            </a:r>
            <a:endParaRPr lang="en-US" dirty="0"/>
          </a:p>
        </p:txBody>
      </p:sp>
      <p:sp>
        <p:nvSpPr>
          <p:cNvPr id="3" name="Content Placeholder 2"/>
          <p:cNvSpPr>
            <a:spLocks noGrp="1"/>
          </p:cNvSpPr>
          <p:nvPr>
            <p:ph idx="1"/>
          </p:nvPr>
        </p:nvSpPr>
        <p:spPr>
          <a:xfrm>
            <a:off x="1522876" y="1371600"/>
            <a:ext cx="9143538" cy="4230865"/>
          </a:xfrm>
        </p:spPr>
        <p:txBody>
          <a:bodyPr>
            <a:normAutofit/>
          </a:bodyPr>
          <a:lstStyle/>
          <a:p>
            <a:r>
              <a:rPr lang="en-US" dirty="0" smtClean="0"/>
              <a:t>SVM(Support Vector Machine)s are supervised Machine Learning models used for classification and regression analysis.</a:t>
            </a:r>
          </a:p>
          <a:p>
            <a:r>
              <a:rPr lang="en-US" dirty="0" smtClean="0"/>
              <a:t>Generally SVMs are applied to two classes available ,but  in real life problems multi classes are required, so we use multi class SVMs.</a:t>
            </a:r>
          </a:p>
          <a:p>
            <a:r>
              <a:rPr lang="en-US" i="1" dirty="0" smtClean="0"/>
              <a:t>Multi Class SVM </a:t>
            </a:r>
            <a:r>
              <a:rPr lang="en-US" dirty="0" smtClean="0"/>
              <a:t> forms multiples of two class classifiers based on the feature vector derived from the input features and the class of the data.</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124" y="188640"/>
            <a:ext cx="9143538" cy="1066800"/>
          </a:xfrm>
        </p:spPr>
        <p:txBody>
          <a:bodyPr/>
          <a:lstStyle/>
          <a:p>
            <a:r>
              <a:rPr lang="en-US" dirty="0" smtClean="0"/>
              <a:t>Abstract</a:t>
            </a:r>
            <a:endParaRPr lang="en-US" dirty="0"/>
          </a:p>
        </p:txBody>
      </p:sp>
      <p:sp>
        <p:nvSpPr>
          <p:cNvPr id="3" name="Content Placeholder 2"/>
          <p:cNvSpPr>
            <a:spLocks noGrp="1"/>
          </p:cNvSpPr>
          <p:nvPr>
            <p:ph idx="1"/>
          </p:nvPr>
        </p:nvSpPr>
        <p:spPr>
          <a:xfrm>
            <a:off x="1531124" y="1484784"/>
            <a:ext cx="9143538" cy="3816424"/>
          </a:xfrm>
        </p:spPr>
        <p:txBody>
          <a:bodyPr>
            <a:noAutofit/>
          </a:bodyPr>
          <a:lstStyle/>
          <a:p>
            <a:pPr marL="0" indent="0">
              <a:buNone/>
            </a:pPr>
            <a:r>
              <a:rPr lang="en-IN" sz="2300" dirty="0"/>
              <a:t>Agricultural productivity is something on which economy highly depends</a:t>
            </a:r>
            <a:r>
              <a:rPr lang="en-IN" sz="2300" dirty="0" smtClean="0"/>
              <a:t>. </a:t>
            </a:r>
          </a:p>
          <a:p>
            <a:pPr marL="0" indent="0">
              <a:buNone/>
            </a:pPr>
            <a:r>
              <a:rPr lang="en-IN" sz="2300" dirty="0" smtClean="0"/>
              <a:t>The plant leaf diseases have been effecting the productivity, quality and efficiency of the plants. To overcome this, the plant leaf diseases are to be recognised during the initial stages. </a:t>
            </a:r>
          </a:p>
          <a:p>
            <a:pPr marL="0" indent="0">
              <a:buNone/>
            </a:pPr>
            <a:r>
              <a:rPr lang="en-IN" sz="2300" dirty="0" smtClean="0"/>
              <a:t>The proposed project is based on the Image processing technique using </a:t>
            </a:r>
            <a:r>
              <a:rPr lang="en-IN" sz="2300" dirty="0" err="1" smtClean="0"/>
              <a:t>Matlab</a:t>
            </a:r>
            <a:r>
              <a:rPr lang="en-IN" sz="2300" dirty="0" smtClean="0"/>
              <a:t>, where the pictures of the leaves are given as the input to the system. </a:t>
            </a:r>
          </a:p>
          <a:p>
            <a:pPr marL="0" indent="0">
              <a:buNone/>
            </a:pPr>
            <a:r>
              <a:rPr lang="en-IN" sz="2300" dirty="0" smtClean="0"/>
              <a:t>The images are used to train the data sets and support vector machines, and correspondingly the diseases are identified based on the trained dataset.</a:t>
            </a:r>
          </a:p>
          <a:p>
            <a:pPr marL="0" indent="0">
              <a:buNone/>
            </a:pPr>
            <a:endParaRPr lang="en-US" sz="2300"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381000"/>
          </a:xfrm>
        </p:spPr>
        <p:txBody>
          <a:bodyPr>
            <a:normAutofit fontScale="90000"/>
          </a:bodyPr>
          <a:lstStyle/>
          <a:p>
            <a:r>
              <a:rPr lang="en-US" dirty="0" smtClean="0"/>
              <a:t>USE OF MULTICLASS SVM FOR CLASSIFYING OBJECTS:</a:t>
            </a:r>
            <a:endParaRPr lang="en-US" dirty="0"/>
          </a:p>
        </p:txBody>
      </p:sp>
      <p:sp>
        <p:nvSpPr>
          <p:cNvPr id="3" name="Content Placeholder 2"/>
          <p:cNvSpPr>
            <a:spLocks noGrp="1"/>
          </p:cNvSpPr>
          <p:nvPr>
            <p:ph idx="1"/>
          </p:nvPr>
        </p:nvSpPr>
        <p:spPr>
          <a:xfrm>
            <a:off x="1522876" y="1219200"/>
            <a:ext cx="9143538" cy="4383265"/>
          </a:xfrm>
        </p:spPr>
        <p:txBody>
          <a:bodyPr>
            <a:normAutofit lnSpcReduction="10000"/>
          </a:bodyPr>
          <a:lstStyle/>
          <a:p>
            <a:r>
              <a:rPr lang="en-US" dirty="0" smtClean="0"/>
              <a:t>The Support Vector Machine uses decision planes that defines the decision boundaries.</a:t>
            </a:r>
          </a:p>
          <a:p>
            <a:r>
              <a:rPr lang="en-US" dirty="0" smtClean="0"/>
              <a:t>Some of the problems of the texture classification makes use of the SVM classifier. The high dimensional space in SVM is performed by mapping nonlinear data into linear form.</a:t>
            </a:r>
          </a:p>
          <a:p>
            <a:r>
              <a:rPr lang="en-US" dirty="0" smtClean="0"/>
              <a:t>The maximum width at the plane distance is largest between the different classes using SVM classify. The classes are divided into the different kernels methods. </a:t>
            </a:r>
          </a:p>
          <a:p>
            <a:r>
              <a:rPr lang="en-US" dirty="0" smtClean="0"/>
              <a:t>Linear classifier is used to examine the hyper plane and the samples which are closer to the plane will be chosen. The multiclass classification either uses the one-to-one or one-to-many.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685800"/>
            <a:ext cx="9143538" cy="4916665"/>
          </a:xfrm>
        </p:spPr>
        <p:txBody>
          <a:bodyPr/>
          <a:lstStyle/>
          <a:p>
            <a:r>
              <a:rPr lang="en-US" dirty="0" smtClean="0"/>
              <a:t>The training samples are used in the SVM classifier.</a:t>
            </a:r>
          </a:p>
          <a:p>
            <a:r>
              <a:rPr lang="en-US" dirty="0" smtClean="0"/>
              <a:t> A standard format of the SVM solves two class problems. From the binary problems can be extended to multiclass SVM with K classes. Where K&gt;2.</a:t>
            </a:r>
          </a:p>
          <a:p>
            <a:r>
              <a:rPr lang="en-US" dirty="0" smtClean="0"/>
              <a:t> It has a two approaches, it is one-against-one and one-against-all. After the training phase, the features were extracted to classify the database in SVM classification.</a:t>
            </a:r>
          </a:p>
          <a:p>
            <a:pPr>
              <a:buNone/>
            </a:pPr>
            <a:r>
              <a:rPr lang="en-US" dirty="0" smtClean="0"/>
              <a:t>       </a:t>
            </a:r>
            <a:endParaRPr lang="en-US" dirty="0"/>
          </a:p>
        </p:txBody>
      </p:sp>
      <p:pic>
        <p:nvPicPr>
          <p:cNvPr id="4" name="Picture 3" descr="Capture.PNG"/>
          <p:cNvPicPr>
            <a:picLocks noChangeAspect="1"/>
          </p:cNvPicPr>
          <p:nvPr/>
        </p:nvPicPr>
        <p:blipFill>
          <a:blip r:embed="rId2"/>
          <a:stretch>
            <a:fillRect/>
          </a:stretch>
        </p:blipFill>
        <p:spPr>
          <a:xfrm>
            <a:off x="4265612" y="3581400"/>
            <a:ext cx="3038899" cy="21243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27609" y="1905000"/>
            <a:ext cx="6733608" cy="3697288"/>
          </a:xfrm>
          <a:prstGeom prst="rect">
            <a:avLst/>
          </a:prstGeom>
        </p:spPr>
      </p:pic>
    </p:spTree>
    <p:extLst>
      <p:ext uri="{BB962C8B-B14F-4D97-AF65-F5344CB8AC3E}">
        <p14:creationId xmlns:p14="http://schemas.microsoft.com/office/powerpoint/2010/main" val="38093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outputs</a:t>
            </a:r>
            <a:endParaRPr lang="en-US" dirty="0"/>
          </a:p>
        </p:txBody>
      </p:sp>
      <p:pic>
        <p:nvPicPr>
          <p:cNvPr id="5" name="Content Placeholder 4"/>
          <p:cNvPicPr>
            <a:picLocks noGrp="1" noChangeAspect="1"/>
          </p:cNvPicPr>
          <p:nvPr>
            <p:ph idx="1"/>
          </p:nvPr>
        </p:nvPicPr>
        <p:blipFill>
          <a:blip r:embed="rId3"/>
          <a:stretch>
            <a:fillRect/>
          </a:stretch>
        </p:blipFill>
        <p:spPr>
          <a:xfrm>
            <a:off x="2505656" y="1905000"/>
            <a:ext cx="7177514" cy="3697288"/>
          </a:xfrm>
          <a:prstGeom prst="rect">
            <a:avLst/>
          </a:prstGeom>
        </p:spPr>
      </p:pic>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981844" y="1905000"/>
            <a:ext cx="9684570" cy="3697465"/>
          </a:xfrm>
        </p:spPr>
        <p:txBody>
          <a:bodyPr/>
          <a:lstStyle/>
          <a:p>
            <a:r>
              <a:rPr lang="en-IN" dirty="0"/>
              <a:t>This </a:t>
            </a:r>
            <a:r>
              <a:rPr lang="en-IN" dirty="0" smtClean="0"/>
              <a:t>project </a:t>
            </a:r>
            <a:r>
              <a:rPr lang="en-IN" dirty="0"/>
              <a:t>gives the executed results </a:t>
            </a:r>
            <a:r>
              <a:rPr lang="en-IN" dirty="0" smtClean="0"/>
              <a:t>on four kinds of diseases.</a:t>
            </a:r>
          </a:p>
          <a:p>
            <a:r>
              <a:rPr lang="en-IN" dirty="0" smtClean="0"/>
              <a:t>SVM</a:t>
            </a:r>
            <a:r>
              <a:rPr lang="en-IN" dirty="0"/>
              <a:t> classification </a:t>
            </a:r>
            <a:r>
              <a:rPr lang="en-IN" dirty="0" smtClean="0"/>
              <a:t>technique has proved to give the most effective results for plant </a:t>
            </a:r>
            <a:r>
              <a:rPr lang="en-IN" dirty="0"/>
              <a:t>leaf disease detection and an algorithm for image segmentation technique used for Automatic detection as well as classification of plant leaf diseases has </a:t>
            </a:r>
            <a:r>
              <a:rPr lang="en-IN" dirty="0" smtClean="0"/>
              <a:t>been clearly demonstrated.</a:t>
            </a:r>
            <a:endParaRPr lang="en-IN" dirty="0"/>
          </a:p>
          <a:p>
            <a:r>
              <a:rPr lang="en-IN" dirty="0" smtClean="0"/>
              <a:t>From </a:t>
            </a:r>
            <a:r>
              <a:rPr lang="en-IN" dirty="0"/>
              <a:t>these methods, we </a:t>
            </a:r>
            <a:r>
              <a:rPr lang="en-IN" dirty="0" smtClean="0"/>
              <a:t>can accurately </a:t>
            </a:r>
            <a:r>
              <a:rPr lang="en-IN" dirty="0"/>
              <a:t>identify and classify various </a:t>
            </a:r>
            <a:r>
              <a:rPr lang="en-IN" dirty="0" smtClean="0"/>
              <a:t>plant diseases </a:t>
            </a:r>
            <a:r>
              <a:rPr lang="en-IN" dirty="0"/>
              <a:t>using image processing </a:t>
            </a:r>
            <a:r>
              <a:rPr lang="en-IN" dirty="0" smtClean="0"/>
              <a:t>techniques with a maximum accuracy of 98.2%.</a:t>
            </a:r>
            <a:endParaRPr lang="en-IN" dirty="0"/>
          </a:p>
        </p:txBody>
      </p:sp>
    </p:spTree>
    <p:extLst>
      <p:ext uri="{BB962C8B-B14F-4D97-AF65-F5344CB8AC3E}">
        <p14:creationId xmlns:p14="http://schemas.microsoft.com/office/powerpoint/2010/main" val="395194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work</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performance of the system can be improved in the future by using advanced background separation methods to separate the leaf object from a complex </a:t>
            </a:r>
            <a:r>
              <a:rPr lang="en-IN" dirty="0" smtClean="0"/>
              <a:t>background.</a:t>
            </a:r>
          </a:p>
          <a:p>
            <a:r>
              <a:rPr lang="en-IN" dirty="0"/>
              <a:t>More infections like downy mildew (DM) and sudden death syndrome (SDS) can also be </a:t>
            </a:r>
            <a:r>
              <a:rPr lang="en-IN" dirty="0" smtClean="0"/>
              <a:t>classified.</a:t>
            </a:r>
          </a:p>
          <a:p>
            <a:r>
              <a:rPr lang="en-IN" dirty="0" smtClean="0"/>
              <a:t>The </a:t>
            </a:r>
            <a:r>
              <a:rPr lang="en-IN" dirty="0"/>
              <a:t>similar methodology can be applied to other plant </a:t>
            </a:r>
            <a:r>
              <a:rPr lang="en-IN" dirty="0" smtClean="0"/>
              <a:t>infections </a:t>
            </a:r>
            <a:r>
              <a:rPr lang="en-IN" dirty="0"/>
              <a:t>and early warning systems </a:t>
            </a:r>
            <a:r>
              <a:rPr lang="en-IN" dirty="0" smtClean="0"/>
              <a:t>for rice</a:t>
            </a:r>
            <a:r>
              <a:rPr lang="en-IN" dirty="0"/>
              <a:t>, cotton-crops, fruits, vegetables and beans, etc. </a:t>
            </a:r>
          </a:p>
        </p:txBody>
      </p:sp>
    </p:spTree>
    <p:extLst>
      <p:ext uri="{BB962C8B-B14F-4D97-AF65-F5344CB8AC3E}">
        <p14:creationId xmlns:p14="http://schemas.microsoft.com/office/powerpoint/2010/main" val="385366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www.google.com</a:t>
            </a:r>
            <a:endParaRPr lang="en-IN" dirty="0" smtClean="0"/>
          </a:p>
          <a:p>
            <a:r>
              <a:rPr lang="en-IN" dirty="0" err="1"/>
              <a:t>Mrunalini</a:t>
            </a:r>
            <a:r>
              <a:rPr lang="en-IN" dirty="0"/>
              <a:t> R </a:t>
            </a:r>
            <a:r>
              <a:rPr lang="en-IN" dirty="0" err="1" smtClean="0"/>
              <a:t>Badnakhe,DeshmukhPrashant</a:t>
            </a:r>
            <a:r>
              <a:rPr lang="en-IN" dirty="0" smtClean="0"/>
              <a:t> </a:t>
            </a:r>
            <a:r>
              <a:rPr lang="en-IN" dirty="0" err="1"/>
              <a:t>R.An</a:t>
            </a:r>
            <a:r>
              <a:rPr lang="en-IN" dirty="0"/>
              <a:t> application. Of K- </a:t>
            </a:r>
            <a:r>
              <a:rPr lang="en-IN" dirty="0" smtClean="0"/>
              <a:t>means clustering </a:t>
            </a:r>
            <a:r>
              <a:rPr lang="en-IN" dirty="0"/>
              <a:t>and artificial in </a:t>
            </a:r>
            <a:r>
              <a:rPr lang="en-IN" dirty="0" smtClean="0"/>
              <a:t>pattern recognition </a:t>
            </a:r>
            <a:r>
              <a:rPr lang="en-IN" dirty="0"/>
              <a:t>for crop disease .</a:t>
            </a:r>
            <a:r>
              <a:rPr lang="en-IN" dirty="0" err="1"/>
              <a:t>Int</a:t>
            </a:r>
            <a:r>
              <a:rPr lang="en-IN" dirty="0"/>
              <a:t> Find </a:t>
            </a:r>
            <a:r>
              <a:rPr lang="en-IN" dirty="0" err="1" smtClean="0"/>
              <a:t>Adv</a:t>
            </a:r>
            <a:r>
              <a:rPr lang="en-IN" dirty="0" smtClean="0"/>
              <a:t> INF </a:t>
            </a:r>
            <a:r>
              <a:rPr lang="en-IN" dirty="0"/>
              <a:t>Technology 2011;20.2011 IPCSIT</a:t>
            </a:r>
            <a:r>
              <a:rPr lang="en-IN" dirty="0" smtClean="0"/>
              <a:t>.</a:t>
            </a:r>
          </a:p>
          <a:p>
            <a:r>
              <a:rPr lang="en-IN" dirty="0">
                <a:hlinkClick r:id="rId3"/>
              </a:rPr>
              <a:t>http://</a:t>
            </a:r>
            <a:r>
              <a:rPr lang="en-IN" dirty="0" smtClean="0">
                <a:hlinkClick r:id="rId3"/>
              </a:rPr>
              <a:t>www.journal4research.org/articles/J4RV2I2033.pdf</a:t>
            </a:r>
            <a:endParaRPr lang="en-IN" dirty="0" smtClean="0"/>
          </a:p>
          <a:p>
            <a:r>
              <a:rPr lang="en-IN" dirty="0">
                <a:hlinkClick r:id="rId4"/>
              </a:rPr>
              <a:t>http://www.ijircce.com</a:t>
            </a:r>
            <a:r>
              <a:rPr lang="en-IN" dirty="0" smtClean="0">
                <a:hlinkClick r:id="rId4"/>
              </a:rPr>
              <a:t>/</a:t>
            </a:r>
            <a:endParaRPr lang="en-IN" dirty="0" smtClean="0"/>
          </a:p>
          <a:p>
            <a:r>
              <a:rPr lang="en-US" dirty="0" smtClean="0">
                <a:hlinkClick r:id="rId5"/>
              </a:rPr>
              <a:t>https://www.researchgate.net/publication/337021336_Glcm_Based_Plant_Leaf_Disease_Detection_Using_Multiclass_SVM</a:t>
            </a:r>
            <a:endParaRPr lang="en-IN" dirty="0"/>
          </a:p>
        </p:txBody>
      </p:sp>
    </p:spTree>
    <p:extLst>
      <p:ext uri="{BB962C8B-B14F-4D97-AF65-F5344CB8AC3E}">
        <p14:creationId xmlns:p14="http://schemas.microsoft.com/office/powerpoint/2010/main" val="84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br>
              <a:rPr lang="en-US" dirty="0" smtClean="0"/>
            </a:br>
            <a:r>
              <a:rPr lang="en-US" dirty="0" smtClean="0"/>
              <a:t>a. Problem Statement</a:t>
            </a:r>
            <a:endParaRPr lang="en-US" dirty="0"/>
          </a:p>
        </p:txBody>
      </p:sp>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One of the most important sector of the economy is agriculture.</a:t>
            </a:r>
          </a:p>
          <a:p>
            <a:pPr>
              <a:buFont typeface="Arial" panose="020B0604020202020204" pitchFamily="34" charset="0"/>
              <a:buChar char="•"/>
            </a:pPr>
            <a:r>
              <a:rPr lang="en-IN" dirty="0" smtClean="0"/>
              <a:t>Farmer’s economic growth relies on the quantity of the products they produce, which depends on the plants growth and yield they get.</a:t>
            </a:r>
          </a:p>
          <a:p>
            <a:pPr>
              <a:buFont typeface="Arial" panose="020B0604020202020204" pitchFamily="34" charset="0"/>
              <a:buChar char="•"/>
            </a:pPr>
            <a:r>
              <a:rPr lang="en-IN" dirty="0" smtClean="0"/>
              <a:t>Plants are highly prone to diseases which in turn reduces the yield of the crop. Thus, Detection of the plant diseases plays an important role in farming. But manual detection is a tedious job. </a:t>
            </a:r>
          </a:p>
          <a:p>
            <a:pPr>
              <a:buFont typeface="Arial" panose="020B0604020202020204" pitchFamily="34" charset="0"/>
              <a:buChar char="•"/>
            </a:pPr>
            <a:r>
              <a:rPr lang="en-IN" dirty="0" smtClean="0"/>
              <a:t>Hence, Automatic</a:t>
            </a:r>
            <a:r>
              <a:rPr lang="en-IN" dirty="0"/>
              <a:t> detection of plant diseases </a:t>
            </a:r>
            <a:r>
              <a:rPr lang="en-IN" dirty="0" smtClean="0"/>
              <a:t>is </a:t>
            </a:r>
            <a:r>
              <a:rPr lang="en-IN" dirty="0"/>
              <a:t>essential </a:t>
            </a:r>
            <a:r>
              <a:rPr lang="en-IN" dirty="0" smtClean="0"/>
              <a:t>as </a:t>
            </a:r>
            <a:r>
              <a:rPr lang="en-IN" dirty="0"/>
              <a:t>it may prove benefits in monitoring large fields of crops, and thus  detect the symptoms of diseases as soon as they appear on plant leaves.</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 Requirement Specification</a:t>
            </a:r>
            <a:endParaRPr lang="en-US" dirty="0"/>
          </a:p>
        </p:txBody>
      </p:sp>
      <p:sp>
        <p:nvSpPr>
          <p:cNvPr id="2" name="Content Placeholder 1"/>
          <p:cNvSpPr>
            <a:spLocks noGrp="1"/>
          </p:cNvSpPr>
          <p:nvPr>
            <p:ph idx="1"/>
          </p:nvPr>
        </p:nvSpPr>
        <p:spPr/>
        <p:txBody>
          <a:bodyPr/>
          <a:lstStyle/>
          <a:p>
            <a:pPr marL="0" indent="0">
              <a:buNone/>
            </a:pPr>
            <a:r>
              <a:rPr lang="en-US" dirty="0" smtClean="0"/>
              <a:t>Hardware specification:</a:t>
            </a:r>
          </a:p>
          <a:p>
            <a:pPr marL="0" indent="0">
              <a:buNone/>
            </a:pPr>
            <a:r>
              <a:rPr lang="en-US" dirty="0" smtClean="0"/>
              <a:t>Windows-64 bit , Intel core processor</a:t>
            </a:r>
          </a:p>
          <a:p>
            <a:pPr marL="0" indent="0">
              <a:buNone/>
            </a:pPr>
            <a:r>
              <a:rPr lang="en-US" dirty="0" smtClean="0"/>
              <a:t>Software specification :</a:t>
            </a:r>
          </a:p>
          <a:p>
            <a:pPr marL="0" indent="0">
              <a:buNone/>
            </a:pPr>
            <a:r>
              <a:rPr lang="en-US" dirty="0" err="1" smtClean="0"/>
              <a:t>Matlab</a:t>
            </a:r>
            <a:r>
              <a:rPr lang="en-US" dirty="0" smtClean="0"/>
              <a:t>: R 2014 a</a:t>
            </a: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Literature Survey</a:t>
            </a:r>
            <a:endParaRPr lang="en-US" dirty="0"/>
          </a:p>
        </p:txBody>
      </p:sp>
      <p:sp>
        <p:nvSpPr>
          <p:cNvPr id="2" name="Content Placeholder 1"/>
          <p:cNvSpPr>
            <a:spLocks noGrp="1"/>
          </p:cNvSpPr>
          <p:nvPr>
            <p:ph idx="1"/>
          </p:nvPr>
        </p:nvSpPr>
        <p:spPr>
          <a:xfrm>
            <a:off x="981844" y="1676400"/>
            <a:ext cx="10225136" cy="3926065"/>
          </a:xfrm>
        </p:spPr>
        <p:txBody>
          <a:bodyPr>
            <a:normAutofit/>
          </a:bodyPr>
          <a:lstStyle/>
          <a:p>
            <a:pPr marL="0" indent="0">
              <a:buNone/>
            </a:pPr>
            <a:r>
              <a:rPr lang="en-IN" dirty="0"/>
              <a:t>The different </a:t>
            </a:r>
            <a:r>
              <a:rPr lang="en-IN" dirty="0" smtClean="0"/>
              <a:t>classification techniques </a:t>
            </a:r>
            <a:r>
              <a:rPr lang="en-IN" dirty="0"/>
              <a:t>used for plant leaf </a:t>
            </a:r>
            <a:r>
              <a:rPr lang="en-IN" dirty="0" smtClean="0"/>
              <a:t>disease classification were </a:t>
            </a:r>
            <a:r>
              <a:rPr lang="en-IN" dirty="0"/>
              <a:t>proposed by using some </a:t>
            </a:r>
            <a:r>
              <a:rPr lang="en-IN" dirty="0" smtClean="0"/>
              <a:t>classification techniques </a:t>
            </a:r>
            <a:r>
              <a:rPr lang="en-IN" dirty="0"/>
              <a:t>like k-Nearest Neighbour </a:t>
            </a:r>
            <a:r>
              <a:rPr lang="en-IN" dirty="0" smtClean="0"/>
              <a:t>Classifier, Probabilistic </a:t>
            </a:r>
            <a:r>
              <a:rPr lang="en-IN" dirty="0"/>
              <a:t>Neural Network, </a:t>
            </a:r>
            <a:r>
              <a:rPr lang="en-IN" dirty="0" smtClean="0"/>
              <a:t>Genetic Algorithm and Principal </a:t>
            </a:r>
            <a:r>
              <a:rPr lang="en-IN" dirty="0"/>
              <a:t>Component Analysis, Artificial </a:t>
            </a:r>
            <a:r>
              <a:rPr lang="en-IN" dirty="0" smtClean="0"/>
              <a:t>neural network</a:t>
            </a:r>
            <a:r>
              <a:rPr lang="en-IN" dirty="0"/>
              <a:t>, Fuzzy logic</a:t>
            </a:r>
            <a:r>
              <a:rPr lang="en-IN" dirty="0" smtClean="0"/>
              <a:t>.</a:t>
            </a:r>
          </a:p>
          <a:p>
            <a:pPr marL="0" indent="0">
              <a:buNone/>
            </a:pPr>
            <a:r>
              <a:rPr lang="en-IN" dirty="0" smtClean="0"/>
              <a:t> </a:t>
            </a:r>
            <a:r>
              <a:rPr lang="en-IN" dirty="0"/>
              <a:t>But, the accuracy of </a:t>
            </a:r>
            <a:r>
              <a:rPr lang="en-IN" dirty="0" smtClean="0"/>
              <a:t>most of the results were below 90% </a:t>
            </a:r>
            <a:r>
              <a:rPr lang="en-IN" dirty="0"/>
              <a:t>only. Experimental results showed </a:t>
            </a:r>
            <a:r>
              <a:rPr lang="en-IN" dirty="0" smtClean="0"/>
              <a:t>the classification </a:t>
            </a:r>
            <a:r>
              <a:rPr lang="en-IN" dirty="0"/>
              <a:t>action by ANN taking feature </a:t>
            </a:r>
            <a:r>
              <a:rPr lang="en-IN" dirty="0" smtClean="0"/>
              <a:t>set is </a:t>
            </a:r>
            <a:r>
              <a:rPr lang="en-IN" dirty="0"/>
              <a:t>better </a:t>
            </a:r>
            <a:r>
              <a:rPr lang="en-IN" dirty="0" smtClean="0"/>
              <a:t>with </a:t>
            </a:r>
            <a:r>
              <a:rPr lang="en-IN" dirty="0"/>
              <a:t>an precision of 91</a:t>
            </a:r>
            <a:r>
              <a:rPr lang="en-IN" dirty="0" smtClean="0"/>
              <a:t>%.</a:t>
            </a:r>
          </a:p>
          <a:p>
            <a:pPr marL="0" indent="0">
              <a:buNone/>
            </a:pPr>
            <a:r>
              <a:rPr lang="en-IN" dirty="0" smtClean="0"/>
              <a:t>The </a:t>
            </a:r>
            <a:r>
              <a:rPr lang="en-IN" dirty="0"/>
              <a:t>proposed system is </a:t>
            </a:r>
            <a:r>
              <a:rPr lang="en-IN" dirty="0" smtClean="0"/>
              <a:t>to detect </a:t>
            </a:r>
            <a:r>
              <a:rPr lang="en-IN" dirty="0"/>
              <a:t>the plant leaf disease at early stage </a:t>
            </a:r>
            <a:r>
              <a:rPr lang="en-IN" dirty="0" smtClean="0"/>
              <a:t>with 96</a:t>
            </a:r>
            <a:r>
              <a:rPr lang="en-IN" dirty="0"/>
              <a:t>% </a:t>
            </a:r>
            <a:r>
              <a:rPr lang="en-IN" dirty="0" smtClean="0"/>
              <a:t>accuracy by using Support Vector Machines.</a:t>
            </a:r>
            <a:endParaRPr 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3892" y="11088"/>
            <a:ext cx="9143538" cy="1066800"/>
          </a:xfrm>
        </p:spPr>
        <p:txBody>
          <a:bodyPr/>
          <a:lstStyle/>
          <a:p>
            <a:r>
              <a:rPr lang="en-US" dirty="0" smtClean="0"/>
              <a:t>Flow Chart</a:t>
            </a:r>
            <a:endParaRPr lang="en-US" dirty="0"/>
          </a:p>
        </p:txBody>
      </p:sp>
      <p:pic>
        <p:nvPicPr>
          <p:cNvPr id="5" name="Content Placeholder 4"/>
          <p:cNvPicPr>
            <a:picLocks noGrp="1" noChangeAspect="1"/>
          </p:cNvPicPr>
          <p:nvPr>
            <p:ph idx="1"/>
          </p:nvPr>
        </p:nvPicPr>
        <p:blipFill>
          <a:blip r:embed="rId3"/>
          <a:stretch>
            <a:fillRect/>
          </a:stretch>
        </p:blipFill>
        <p:spPr>
          <a:xfrm>
            <a:off x="1629916" y="1124744"/>
            <a:ext cx="8352927" cy="4752528"/>
          </a:xfrm>
          <a:prstGeom prst="rect">
            <a:avLst/>
          </a:prstGeom>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3852" y="764704"/>
            <a:ext cx="9359562" cy="5184576"/>
          </a:xfrm>
        </p:spPr>
        <p:txBody>
          <a:bodyPr>
            <a:normAutofit fontScale="92500" lnSpcReduction="10000"/>
          </a:bodyPr>
          <a:lstStyle/>
          <a:p>
            <a:pPr marL="0" indent="0">
              <a:buNone/>
            </a:pPr>
            <a:r>
              <a:rPr lang="en-IN" sz="3000" dirty="0" smtClean="0">
                <a:solidFill>
                  <a:schemeClr val="accent1">
                    <a:lumMod val="50000"/>
                  </a:schemeClr>
                </a:solidFill>
              </a:rPr>
              <a:t>OVERVIEW</a:t>
            </a:r>
          </a:p>
          <a:p>
            <a:pPr>
              <a:buFont typeface="Arial" panose="020B0604020202020204" pitchFamily="34" charset="0"/>
              <a:buChar char="•"/>
            </a:pPr>
            <a:r>
              <a:rPr lang="en-IN" dirty="0" smtClean="0"/>
              <a:t>The </a:t>
            </a:r>
            <a:r>
              <a:rPr lang="en-IN" dirty="0"/>
              <a:t>input image </a:t>
            </a:r>
            <a:r>
              <a:rPr lang="en-IN" dirty="0" smtClean="0"/>
              <a:t>is </a:t>
            </a:r>
            <a:r>
              <a:rPr lang="en-IN" dirty="0"/>
              <a:t>pre-processed </a:t>
            </a:r>
            <a:r>
              <a:rPr lang="en-IN" dirty="0" smtClean="0"/>
              <a:t>by converting </a:t>
            </a:r>
            <a:r>
              <a:rPr lang="en-IN" dirty="0"/>
              <a:t>the image to black and </a:t>
            </a:r>
            <a:r>
              <a:rPr lang="en-IN" dirty="0" smtClean="0"/>
              <a:t>white image.</a:t>
            </a:r>
          </a:p>
          <a:p>
            <a:pPr>
              <a:buFont typeface="Arial" panose="020B0604020202020204" pitchFamily="34" charset="0"/>
              <a:buChar char="•"/>
            </a:pPr>
            <a:r>
              <a:rPr lang="en-IN" dirty="0" smtClean="0"/>
              <a:t>The </a:t>
            </a:r>
            <a:r>
              <a:rPr lang="en-IN" dirty="0"/>
              <a:t>second stage is </a:t>
            </a:r>
            <a:r>
              <a:rPr lang="en-IN" dirty="0" smtClean="0"/>
              <a:t>the segmentation</a:t>
            </a:r>
            <a:r>
              <a:rPr lang="en-IN" dirty="0"/>
              <a:t>, which uses the </a:t>
            </a:r>
            <a:r>
              <a:rPr lang="en-IN" dirty="0" smtClean="0"/>
              <a:t>OTSU Segmentation </a:t>
            </a:r>
            <a:r>
              <a:rPr lang="en-IN" dirty="0"/>
              <a:t>to contrast and enhance the </a:t>
            </a:r>
            <a:r>
              <a:rPr lang="en-IN" dirty="0" smtClean="0"/>
              <a:t>pre-processed </a:t>
            </a:r>
            <a:r>
              <a:rPr lang="en-IN" dirty="0"/>
              <a:t>image. </a:t>
            </a:r>
            <a:endParaRPr lang="en-IN" dirty="0" smtClean="0"/>
          </a:p>
          <a:p>
            <a:pPr>
              <a:buFont typeface="Arial" panose="020B0604020202020204" pitchFamily="34" charset="0"/>
              <a:buChar char="•"/>
            </a:pPr>
            <a:r>
              <a:rPr lang="en-IN" dirty="0" smtClean="0"/>
              <a:t>The </a:t>
            </a:r>
            <a:r>
              <a:rPr lang="en-IN" dirty="0"/>
              <a:t>third step is </a:t>
            </a:r>
            <a:r>
              <a:rPr lang="en-IN" dirty="0" smtClean="0"/>
              <a:t>to </a:t>
            </a:r>
            <a:r>
              <a:rPr lang="en-IN" dirty="0"/>
              <a:t>cluster the image according to </a:t>
            </a:r>
            <a:r>
              <a:rPr lang="en-IN" dirty="0" smtClean="0"/>
              <a:t>the contrast colour using the K-means clustering.</a:t>
            </a:r>
          </a:p>
          <a:p>
            <a:pPr>
              <a:buFont typeface="Arial" panose="020B0604020202020204" pitchFamily="34" charset="0"/>
              <a:buChar char="•"/>
            </a:pPr>
            <a:r>
              <a:rPr lang="en-IN" dirty="0" smtClean="0"/>
              <a:t>Fourth </a:t>
            </a:r>
            <a:r>
              <a:rPr lang="en-IN" dirty="0"/>
              <a:t>step is the </a:t>
            </a:r>
            <a:r>
              <a:rPr lang="en-IN" dirty="0" smtClean="0"/>
              <a:t>feature extraction</a:t>
            </a:r>
            <a:r>
              <a:rPr lang="en-IN" dirty="0"/>
              <a:t>, which uses GLCM feature </a:t>
            </a:r>
            <a:r>
              <a:rPr lang="en-IN" dirty="0" smtClean="0"/>
              <a:t>extraction for </a:t>
            </a:r>
            <a:r>
              <a:rPr lang="en-IN" dirty="0"/>
              <a:t>extracting the clustered images. </a:t>
            </a:r>
            <a:endParaRPr lang="en-IN" dirty="0" smtClean="0"/>
          </a:p>
          <a:p>
            <a:pPr>
              <a:buFont typeface="Arial" panose="020B0604020202020204" pitchFamily="34" charset="0"/>
              <a:buChar char="•"/>
            </a:pPr>
            <a:r>
              <a:rPr lang="en-IN" dirty="0"/>
              <a:t>Fifth phase is the classification of images using </a:t>
            </a:r>
            <a:r>
              <a:rPr lang="en-IN" dirty="0" smtClean="0"/>
              <a:t>Multi-Class SVM </a:t>
            </a:r>
            <a:r>
              <a:rPr lang="en-IN" dirty="0"/>
              <a:t>from the extracted </a:t>
            </a:r>
            <a:r>
              <a:rPr lang="en-IN" dirty="0" smtClean="0"/>
              <a:t>images. Finally, the five </a:t>
            </a:r>
            <a:r>
              <a:rPr lang="en-IN" dirty="0"/>
              <a:t>phases also done for datasets. </a:t>
            </a:r>
            <a:endParaRPr lang="en-IN" dirty="0" smtClean="0"/>
          </a:p>
          <a:p>
            <a:pPr>
              <a:buFont typeface="Arial" panose="020B0604020202020204" pitchFamily="34" charset="0"/>
              <a:buChar char="•"/>
            </a:pPr>
            <a:r>
              <a:rPr lang="en-IN" dirty="0" smtClean="0"/>
              <a:t>The comparison </a:t>
            </a:r>
            <a:r>
              <a:rPr lang="en-IN" dirty="0"/>
              <a:t>was done for result set and data </a:t>
            </a:r>
            <a:r>
              <a:rPr lang="en-IN" dirty="0" smtClean="0"/>
              <a:t>set, after </a:t>
            </a:r>
            <a:r>
              <a:rPr lang="en-IN" dirty="0"/>
              <a:t>all the disease name, accuracy and </a:t>
            </a:r>
            <a:r>
              <a:rPr lang="en-IN" dirty="0" smtClean="0"/>
              <a:t>affected percentages </a:t>
            </a:r>
            <a:r>
              <a:rPr lang="en-IN" dirty="0"/>
              <a:t>was calculated.</a:t>
            </a:r>
          </a:p>
        </p:txBody>
      </p:sp>
    </p:spTree>
    <p:extLst>
      <p:ext uri="{BB962C8B-B14F-4D97-AF65-F5344CB8AC3E}">
        <p14:creationId xmlns:p14="http://schemas.microsoft.com/office/powerpoint/2010/main" val="16080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844" y="310787"/>
            <a:ext cx="9143538" cy="1066800"/>
          </a:xfrm>
        </p:spPr>
        <p:txBody>
          <a:bodyPr/>
          <a:lstStyle/>
          <a:p>
            <a:r>
              <a:rPr lang="en-US" dirty="0" smtClean="0"/>
              <a:t>Implementation</a:t>
            </a:r>
            <a:endParaRPr lang="en-US" dirty="0"/>
          </a:p>
        </p:txBody>
      </p:sp>
      <p:sp>
        <p:nvSpPr>
          <p:cNvPr id="2" name="Content Placeholder 1"/>
          <p:cNvSpPr>
            <a:spLocks noGrp="1"/>
          </p:cNvSpPr>
          <p:nvPr>
            <p:ph idx="1"/>
          </p:nvPr>
        </p:nvSpPr>
        <p:spPr>
          <a:xfrm>
            <a:off x="765820" y="1412776"/>
            <a:ext cx="11089232" cy="5314528"/>
          </a:xfrm>
        </p:spPr>
        <p:txBody>
          <a:bodyPr>
            <a:normAutofit/>
          </a:bodyPr>
          <a:lstStyle/>
          <a:p>
            <a:pPr marL="0" indent="0">
              <a:lnSpc>
                <a:spcPct val="100000"/>
              </a:lnSpc>
              <a:buNone/>
            </a:pPr>
            <a:r>
              <a:rPr lang="en-US" u="sng" dirty="0" smtClean="0"/>
              <a:t>Step 1: Pre-Processing :</a:t>
            </a:r>
          </a:p>
          <a:p>
            <a:pPr indent="-180000" algn="just">
              <a:lnSpc>
                <a:spcPct val="100000"/>
              </a:lnSpc>
              <a:buFont typeface="Arial" panose="020B0604020202020204" pitchFamily="34" charset="0"/>
              <a:buChar char="•"/>
            </a:pPr>
            <a:r>
              <a:rPr lang="en-IN" dirty="0" smtClean="0"/>
              <a:t>The </a:t>
            </a:r>
            <a:r>
              <a:rPr lang="en-IN" dirty="0"/>
              <a:t>input image was resized to 256 X </a:t>
            </a:r>
            <a:r>
              <a:rPr lang="en-IN" dirty="0" smtClean="0"/>
              <a:t>256.</a:t>
            </a:r>
            <a:endParaRPr lang="en-IN" dirty="0"/>
          </a:p>
          <a:p>
            <a:pPr indent="-180000" algn="just">
              <a:lnSpc>
                <a:spcPct val="100000"/>
              </a:lnSpc>
              <a:buFont typeface="Arial" panose="020B0604020202020204" pitchFamily="34" charset="0"/>
              <a:buChar char="•"/>
            </a:pPr>
            <a:r>
              <a:rPr lang="en-IN" dirty="0" smtClean="0"/>
              <a:t>A </a:t>
            </a:r>
            <a:r>
              <a:rPr lang="en-IN" dirty="0"/>
              <a:t>coloured image was </a:t>
            </a:r>
            <a:r>
              <a:rPr lang="en-IN" dirty="0" smtClean="0"/>
              <a:t>enhanced to </a:t>
            </a:r>
            <a:r>
              <a:rPr lang="en-IN" dirty="0"/>
              <a:t>the </a:t>
            </a:r>
            <a:r>
              <a:rPr lang="en-IN" dirty="0" smtClean="0"/>
              <a:t>contrast colour</a:t>
            </a:r>
            <a:r>
              <a:rPr lang="en-IN" dirty="0"/>
              <a:t>.</a:t>
            </a:r>
          </a:p>
          <a:p>
            <a:pPr indent="-180000" algn="just">
              <a:lnSpc>
                <a:spcPct val="100000"/>
              </a:lnSpc>
              <a:buFont typeface="Arial" panose="020B0604020202020204" pitchFamily="34" charset="0"/>
              <a:buChar char="•"/>
            </a:pPr>
            <a:r>
              <a:rPr lang="en-IN" dirty="0" smtClean="0"/>
              <a:t> </a:t>
            </a:r>
            <a:r>
              <a:rPr lang="en-IN" dirty="0"/>
              <a:t>The input image was marked with red </a:t>
            </a:r>
            <a:r>
              <a:rPr lang="en-IN" dirty="0" smtClean="0"/>
              <a:t>colour in </a:t>
            </a:r>
            <a:r>
              <a:rPr lang="en-IN" dirty="0"/>
              <a:t>the boundary, veins and affected part </a:t>
            </a:r>
            <a:r>
              <a:rPr lang="en-IN" dirty="0" smtClean="0"/>
              <a:t>of the </a:t>
            </a:r>
            <a:r>
              <a:rPr lang="en-IN" dirty="0"/>
              <a:t>leaf.</a:t>
            </a:r>
            <a:endParaRPr lang="en-US" dirty="0" smtClean="0"/>
          </a:p>
          <a:p>
            <a:pPr marL="0" indent="0" algn="just">
              <a:lnSpc>
                <a:spcPct val="100000"/>
              </a:lnSpc>
              <a:buNone/>
            </a:pPr>
            <a:r>
              <a:rPr lang="en-US" u="sng" dirty="0" smtClean="0"/>
              <a:t>Step 2: </a:t>
            </a:r>
            <a:r>
              <a:rPr lang="en-US" u="sng" dirty="0"/>
              <a:t>OTSU </a:t>
            </a:r>
            <a:r>
              <a:rPr lang="en-US" u="sng" dirty="0" smtClean="0"/>
              <a:t>Segmentation: </a:t>
            </a:r>
          </a:p>
          <a:p>
            <a:pPr marL="0" indent="0" algn="just">
              <a:lnSpc>
                <a:spcPct val="100000"/>
              </a:lnSpc>
              <a:buNone/>
            </a:pPr>
            <a:r>
              <a:rPr lang="en-IN" dirty="0" smtClean="0"/>
              <a:t>Thresholding (A simplest form of Image segmentation) is </a:t>
            </a:r>
            <a:r>
              <a:rPr lang="en-IN" dirty="0"/>
              <a:t>done using Otsu’s method which converts the intensity image to binary </a:t>
            </a:r>
            <a:r>
              <a:rPr lang="en-IN" dirty="0" smtClean="0"/>
              <a:t>image. We Convert </a:t>
            </a:r>
            <a:r>
              <a:rPr lang="en-IN" dirty="0"/>
              <a:t>the RGB image format to a </a:t>
            </a:r>
            <a:r>
              <a:rPr lang="en-IN" dirty="0" smtClean="0"/>
              <a:t>grey-scale </a:t>
            </a:r>
            <a:r>
              <a:rPr lang="en-IN" dirty="0"/>
              <a:t>image. </a:t>
            </a:r>
          </a:p>
          <a:p>
            <a:pPr marL="0" indent="0">
              <a:lnSpc>
                <a:spcPct val="110000"/>
              </a:lnSpc>
              <a:buNone/>
            </a:pPr>
            <a:endParaRPr lang="en-US" dirty="0" smtClean="0"/>
          </a:p>
          <a:p>
            <a:pPr marL="0" indent="0">
              <a:lnSpc>
                <a:spcPct val="110000"/>
              </a:lnSpc>
              <a:buNone/>
            </a:pPr>
            <a:endParaRPr lang="en-US" u="sng" dirty="0" smtClean="0"/>
          </a:p>
          <a:p>
            <a:pPr marL="0" indent="0">
              <a:lnSpc>
                <a:spcPct val="110000"/>
              </a:lnSpc>
              <a:buNone/>
            </a:pPr>
            <a:endParaRPr lang="en-US" u="sng" dirty="0" smtClean="0"/>
          </a:p>
          <a:p>
            <a:pPr>
              <a:lnSpc>
                <a:spcPct val="110000"/>
              </a:lnSpc>
            </a:pPr>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609600"/>
            <a:ext cx="9143538" cy="5638800"/>
          </a:xfrm>
        </p:spPr>
        <p:txBody>
          <a:bodyPr/>
          <a:lstStyle/>
          <a:p>
            <a:r>
              <a:rPr lang="en-IN" dirty="0" smtClean="0"/>
              <a:t>Otsu method works on a simple idea: Find a threshold that minimizes the within class variance and maximizes the between class variance.</a:t>
            </a:r>
          </a:p>
          <a:p>
            <a:r>
              <a:rPr lang="en-IN" dirty="0" smtClean="0"/>
              <a:t>Manually detecting the threshold from histograms is tricky and it may lead to inaccurate outputs.</a:t>
            </a:r>
          </a:p>
          <a:p>
            <a:r>
              <a:rPr lang="en-IN" dirty="0" smtClean="0"/>
              <a:t>So, Otsu method uses “</a:t>
            </a:r>
            <a:r>
              <a:rPr lang="en-IN" dirty="0" err="1"/>
              <a:t>graythresh</a:t>
            </a:r>
            <a:r>
              <a:rPr lang="en-IN" dirty="0"/>
              <a:t>() </a:t>
            </a:r>
            <a:r>
              <a:rPr lang="en-IN" dirty="0" smtClean="0"/>
              <a:t>” function that automatically detects the threshold value for a corresponding histogram.</a:t>
            </a:r>
          </a:p>
          <a:p>
            <a:r>
              <a:rPr lang="en-IN" dirty="0" smtClean="0"/>
              <a:t>This method assumes that a histogram is bimodal.</a:t>
            </a:r>
          </a:p>
          <a:p>
            <a:endParaRPr lang="en-IN" dirty="0" smtClean="0"/>
          </a:p>
          <a:p>
            <a:endParaRPr lang="en-IN" dirty="0"/>
          </a:p>
          <a:p>
            <a:r>
              <a:rPr lang="en-IN" dirty="0" smtClean="0"/>
              <a:t>Here threshold 1 is for intra class and threshold 2 is for between class.</a:t>
            </a:r>
          </a:p>
          <a:p>
            <a:endParaRPr lang="en-IN" dirty="0"/>
          </a:p>
          <a:p>
            <a:endParaRPr lang="en-IN" dirty="0" smtClean="0"/>
          </a:p>
          <a:p>
            <a:endParaRPr lang="en-IN" dirty="0"/>
          </a:p>
        </p:txBody>
      </p:sp>
      <p:pic>
        <p:nvPicPr>
          <p:cNvPr id="4" name="Picture 3"/>
          <p:cNvPicPr>
            <a:picLocks noChangeAspect="1"/>
          </p:cNvPicPr>
          <p:nvPr/>
        </p:nvPicPr>
        <p:blipFill>
          <a:blip r:embed="rId2"/>
          <a:stretch>
            <a:fillRect/>
          </a:stretch>
        </p:blipFill>
        <p:spPr>
          <a:xfrm>
            <a:off x="3046412" y="3733800"/>
            <a:ext cx="4572000" cy="876300"/>
          </a:xfrm>
          <a:prstGeom prst="rect">
            <a:avLst/>
          </a:prstGeom>
        </p:spPr>
      </p:pic>
    </p:spTree>
    <p:extLst>
      <p:ext uri="{BB962C8B-B14F-4D97-AF65-F5344CB8AC3E}">
        <p14:creationId xmlns:p14="http://schemas.microsoft.com/office/powerpoint/2010/main" val="32102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583</TotalTime>
  <Words>1490</Words>
  <Application>Microsoft Office PowerPoint</Application>
  <PresentationFormat>Custom</PresentationFormat>
  <Paragraphs>115</Paragraphs>
  <Slides>26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Project planning overview presentation</vt:lpstr>
      <vt:lpstr>Plant Disease Detection</vt:lpstr>
      <vt:lpstr>Abstract</vt:lpstr>
      <vt:lpstr>Introduction a. Problem Statement</vt:lpstr>
      <vt:lpstr>b. Requirement Specification</vt:lpstr>
      <vt:lpstr>Literature Survey</vt:lpstr>
      <vt:lpstr>Flow Chart</vt:lpstr>
      <vt:lpstr>PowerPoint Presentation</vt:lpstr>
      <vt:lpstr>Implementation</vt:lpstr>
      <vt:lpstr>PowerPoint Presentation</vt:lpstr>
      <vt:lpstr>PowerPoint Presentation</vt:lpstr>
      <vt:lpstr>PowerPoint Presentation</vt:lpstr>
      <vt:lpstr>K-MEANS CLUSTERING:</vt:lpstr>
      <vt:lpstr>PowerPoint Presentation</vt:lpstr>
      <vt:lpstr>ALGORITHM:</vt:lpstr>
      <vt:lpstr>Contn..</vt:lpstr>
      <vt:lpstr>GLCM FEATURE EXTRACTION</vt:lpstr>
      <vt:lpstr>GLCM OPERATION FOR FEATURE EXTRACTION:</vt:lpstr>
      <vt:lpstr>PowerPoint Presentation</vt:lpstr>
      <vt:lpstr>Multiclass SVM definition and benefit over standard svm:</vt:lpstr>
      <vt:lpstr>USE OF MULTICLASS SVM FOR CLASSIFYING OBJECTS:</vt:lpstr>
      <vt:lpstr>PowerPoint Presentation</vt:lpstr>
      <vt:lpstr>PowerPoint Presentation</vt:lpstr>
      <vt:lpstr>outputs</vt:lpstr>
      <vt:lpstr>CONCLUSION</vt:lpstr>
      <vt:lpstr>Scope of work</vt:lpstr>
      <vt:lpstr>References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swathi</dc:creator>
  <cp:lastModifiedBy>swathi</cp:lastModifiedBy>
  <cp:revision>27</cp:revision>
  <dcterms:created xsi:type="dcterms:W3CDTF">2020-05-09T10:07:10Z</dcterms:created>
  <dcterms:modified xsi:type="dcterms:W3CDTF">2020-05-11T14:40:45Z</dcterms:modified>
</cp:coreProperties>
</file>