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7"/>
  </p:notesMasterIdLst>
  <p:handoutMasterIdLst>
    <p:handoutMasterId r:id="rId18"/>
  </p:handoutMasterIdLst>
  <p:sldIdLst>
    <p:sldId id="268" r:id="rId2"/>
    <p:sldId id="269" r:id="rId3"/>
    <p:sldId id="270" r:id="rId4"/>
    <p:sldId id="271" r:id="rId5"/>
    <p:sldId id="272" r:id="rId6"/>
    <p:sldId id="273" r:id="rId7"/>
    <p:sldId id="281" r:id="rId8"/>
    <p:sldId id="274" r:id="rId9"/>
    <p:sldId id="286" r:id="rId10"/>
    <p:sldId id="285" r:id="rId11"/>
    <p:sldId id="276" r:id="rId12"/>
    <p:sldId id="280" r:id="rId13"/>
    <p:sldId id="282" r:id="rId14"/>
    <p:sldId id="283" r:id="rId15"/>
    <p:sldId id="284"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p:scale>
          <a:sx n="75" d="100"/>
          <a:sy n="75" d="100"/>
        </p:scale>
        <p:origin x="208" y="6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5/10/2020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5/10/2020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5/10/2020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5/10/2020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5/10/2020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5/10/2020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5/10/2020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5/10/2020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5/10/2020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5/10/2020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5/10/2020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5/10/2020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5/10/2020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5/10/2020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5/10/2020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journal4research.org/articles/J4RV2I2033.pdf"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ijircc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940" y="332656"/>
            <a:ext cx="9143998" cy="2667000"/>
          </a:xfrm>
        </p:spPr>
        <p:txBody>
          <a:bodyPr>
            <a:normAutofit/>
          </a:bodyPr>
          <a:lstStyle/>
          <a:p>
            <a:r>
              <a:rPr lang="en-US" sz="6000" dirty="0" smtClean="0"/>
              <a:t>Plant </a:t>
            </a:r>
            <a:r>
              <a:rPr lang="en-US" sz="6000" dirty="0"/>
              <a:t>D</a:t>
            </a:r>
            <a:r>
              <a:rPr lang="en-US" sz="6000" dirty="0" smtClean="0"/>
              <a:t>isease </a:t>
            </a:r>
            <a:r>
              <a:rPr lang="en-US" sz="6000" dirty="0"/>
              <a:t>D</a:t>
            </a:r>
            <a:r>
              <a:rPr lang="en-US" sz="6000" dirty="0" smtClean="0"/>
              <a:t>etection</a:t>
            </a:r>
            <a:endParaRPr lang="en-US" sz="6000" dirty="0"/>
          </a:p>
        </p:txBody>
      </p:sp>
      <p:sp>
        <p:nvSpPr>
          <p:cNvPr id="3" name="Content Placeholder 2"/>
          <p:cNvSpPr>
            <a:spLocks noGrp="1"/>
          </p:cNvSpPr>
          <p:nvPr>
            <p:ph type="subTitle" idx="1"/>
          </p:nvPr>
        </p:nvSpPr>
        <p:spPr>
          <a:xfrm>
            <a:off x="4438228" y="3140968"/>
            <a:ext cx="8229598" cy="1340096"/>
          </a:xfrm>
        </p:spPr>
        <p:txBody>
          <a:bodyPr>
            <a:noAutofit/>
          </a:bodyPr>
          <a:lstStyle/>
          <a:p>
            <a:r>
              <a:rPr lang="en-US" dirty="0" smtClean="0">
                <a:solidFill>
                  <a:schemeClr val="bg1"/>
                </a:solidFill>
              </a:rPr>
              <a:t>N. </a:t>
            </a:r>
            <a:r>
              <a:rPr lang="en-US" dirty="0" err="1" smtClean="0">
                <a:solidFill>
                  <a:schemeClr val="bg1"/>
                </a:solidFill>
              </a:rPr>
              <a:t>Shalini</a:t>
            </a:r>
            <a:r>
              <a:rPr lang="en-US" dirty="0" smtClean="0">
                <a:solidFill>
                  <a:schemeClr val="bg1"/>
                </a:solidFill>
              </a:rPr>
              <a:t> : 2451-16-737-002</a:t>
            </a:r>
          </a:p>
          <a:p>
            <a:r>
              <a:rPr lang="en-US" dirty="0" smtClean="0">
                <a:solidFill>
                  <a:schemeClr val="bg1"/>
                </a:solidFill>
              </a:rPr>
              <a:t>A. </a:t>
            </a:r>
            <a:r>
              <a:rPr lang="en-US" dirty="0" err="1" smtClean="0">
                <a:solidFill>
                  <a:schemeClr val="bg1"/>
                </a:solidFill>
              </a:rPr>
              <a:t>Jyothi</a:t>
            </a:r>
            <a:r>
              <a:rPr lang="en-US" dirty="0" smtClean="0">
                <a:solidFill>
                  <a:schemeClr val="bg1"/>
                </a:solidFill>
              </a:rPr>
              <a:t> : 2451-16-737-008</a:t>
            </a:r>
          </a:p>
          <a:p>
            <a:r>
              <a:rPr lang="en-US" dirty="0" smtClean="0">
                <a:solidFill>
                  <a:schemeClr val="bg1"/>
                </a:solidFill>
              </a:rPr>
              <a:t>K. </a:t>
            </a:r>
            <a:r>
              <a:rPr lang="en-US" dirty="0" err="1" smtClean="0">
                <a:solidFill>
                  <a:schemeClr val="bg1"/>
                </a:solidFill>
              </a:rPr>
              <a:t>Vinay</a:t>
            </a:r>
            <a:r>
              <a:rPr lang="en-US" dirty="0" smtClean="0">
                <a:solidFill>
                  <a:schemeClr val="bg1"/>
                </a:solidFill>
              </a:rPr>
              <a:t> : 2451-16-737-009</a:t>
            </a:r>
          </a:p>
          <a:p>
            <a:r>
              <a:rPr lang="en-US" dirty="0">
                <a:solidFill>
                  <a:schemeClr val="bg1"/>
                </a:solidFill>
              </a:rPr>
              <a:t>	</a:t>
            </a:r>
            <a:r>
              <a:rPr lang="en-US" dirty="0" smtClean="0">
                <a:solidFill>
                  <a:schemeClr val="bg1"/>
                </a:solidFill>
              </a:rPr>
              <a:t>			Guide : K. </a:t>
            </a:r>
            <a:r>
              <a:rPr lang="en-US" dirty="0" err="1" smtClean="0">
                <a:solidFill>
                  <a:schemeClr val="bg1"/>
                </a:solidFill>
              </a:rPr>
              <a:t>Devaki</a:t>
            </a:r>
            <a:r>
              <a:rPr lang="en-US" dirty="0" smtClean="0">
                <a:solidFill>
                  <a:schemeClr val="bg1"/>
                </a:solidFill>
              </a:rPr>
              <a:t> mam</a:t>
            </a:r>
            <a:endParaRPr lang="en-US" dirty="0">
              <a:solidFill>
                <a:schemeClr val="bg1"/>
              </a:solidFill>
            </a:endParaRP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22531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outputs</a:t>
            </a:r>
            <a:endParaRPr lang="en-US" dirty="0"/>
          </a:p>
        </p:txBody>
      </p:sp>
      <p:pic>
        <p:nvPicPr>
          <p:cNvPr id="5" name="Content Placeholder 4"/>
          <p:cNvPicPr>
            <a:picLocks noGrp="1" noChangeAspect="1"/>
          </p:cNvPicPr>
          <p:nvPr>
            <p:ph idx="1"/>
          </p:nvPr>
        </p:nvPicPr>
        <p:blipFill>
          <a:blip r:embed="rId3"/>
          <a:stretch>
            <a:fillRect/>
          </a:stretch>
        </p:blipFill>
        <p:spPr>
          <a:xfrm>
            <a:off x="2505656" y="1905000"/>
            <a:ext cx="7177514" cy="3697288"/>
          </a:xfrm>
          <a:prstGeom prst="rect">
            <a:avLst/>
          </a:prstGeom>
        </p:spPr>
      </p:pic>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27609" y="1905000"/>
            <a:ext cx="6733608" cy="3697288"/>
          </a:xfrm>
          <a:prstGeom prst="rect">
            <a:avLst/>
          </a:prstGeom>
        </p:spPr>
      </p:pic>
    </p:spTree>
    <p:extLst>
      <p:ext uri="{BB962C8B-B14F-4D97-AF65-F5344CB8AC3E}">
        <p14:creationId xmlns:p14="http://schemas.microsoft.com/office/powerpoint/2010/main" val="38093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981844" y="1905000"/>
            <a:ext cx="9684570" cy="3697465"/>
          </a:xfrm>
        </p:spPr>
        <p:txBody>
          <a:bodyPr/>
          <a:lstStyle/>
          <a:p>
            <a:r>
              <a:rPr lang="en-IN" dirty="0"/>
              <a:t>This </a:t>
            </a:r>
            <a:r>
              <a:rPr lang="en-IN" dirty="0" smtClean="0"/>
              <a:t>project </a:t>
            </a:r>
            <a:r>
              <a:rPr lang="en-IN" dirty="0"/>
              <a:t>gives the executed results </a:t>
            </a:r>
            <a:r>
              <a:rPr lang="en-IN" dirty="0" smtClean="0"/>
              <a:t>on four kinds of diseases.</a:t>
            </a:r>
          </a:p>
          <a:p>
            <a:r>
              <a:rPr lang="en-IN" dirty="0" smtClean="0"/>
              <a:t>SVM</a:t>
            </a:r>
            <a:r>
              <a:rPr lang="en-IN" dirty="0"/>
              <a:t> classification </a:t>
            </a:r>
            <a:r>
              <a:rPr lang="en-IN" dirty="0" smtClean="0"/>
              <a:t>technique has proved to give the most effective results for plant </a:t>
            </a:r>
            <a:r>
              <a:rPr lang="en-IN" dirty="0"/>
              <a:t>leaf disease detection and an algorithm for image segmentation technique used for Automatic detection as well as classification of plant leaf diseases has </a:t>
            </a:r>
            <a:r>
              <a:rPr lang="en-IN" dirty="0" smtClean="0"/>
              <a:t>been clearly demonstrated.</a:t>
            </a:r>
            <a:endParaRPr lang="en-IN" dirty="0"/>
          </a:p>
          <a:p>
            <a:r>
              <a:rPr lang="en-IN" dirty="0" smtClean="0"/>
              <a:t>From </a:t>
            </a:r>
            <a:r>
              <a:rPr lang="en-IN" dirty="0"/>
              <a:t>these methods, we </a:t>
            </a:r>
            <a:r>
              <a:rPr lang="en-IN" dirty="0" smtClean="0"/>
              <a:t>can accurately </a:t>
            </a:r>
            <a:r>
              <a:rPr lang="en-IN" dirty="0"/>
              <a:t>identify and classify various </a:t>
            </a:r>
            <a:r>
              <a:rPr lang="en-IN" dirty="0" smtClean="0"/>
              <a:t>plant diseases </a:t>
            </a:r>
            <a:r>
              <a:rPr lang="en-IN" dirty="0"/>
              <a:t>using image processing techniques.</a:t>
            </a:r>
          </a:p>
        </p:txBody>
      </p:sp>
    </p:spTree>
    <p:extLst>
      <p:ext uri="{BB962C8B-B14F-4D97-AF65-F5344CB8AC3E}">
        <p14:creationId xmlns:p14="http://schemas.microsoft.com/office/powerpoint/2010/main" val="3951947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work</a:t>
            </a:r>
            <a:endParaRPr lang="en-IN" dirty="0"/>
          </a:p>
        </p:txBody>
      </p:sp>
      <p:sp>
        <p:nvSpPr>
          <p:cNvPr id="3" name="Content Placeholder 2"/>
          <p:cNvSpPr>
            <a:spLocks noGrp="1"/>
          </p:cNvSpPr>
          <p:nvPr>
            <p:ph idx="1"/>
          </p:nvPr>
        </p:nvSpPr>
        <p:spPr/>
        <p:txBody>
          <a:bodyPr>
            <a:normAutofit fontScale="92500"/>
          </a:bodyPr>
          <a:lstStyle/>
          <a:p>
            <a:r>
              <a:rPr lang="en-IN" dirty="0" smtClean="0"/>
              <a:t>The </a:t>
            </a:r>
            <a:r>
              <a:rPr lang="en-IN" dirty="0"/>
              <a:t>performance of the system can be improved in the future by using advanced background separation methods to separate the leaf object from a complex </a:t>
            </a:r>
            <a:r>
              <a:rPr lang="en-IN" dirty="0" smtClean="0"/>
              <a:t>background.</a:t>
            </a:r>
          </a:p>
          <a:p>
            <a:r>
              <a:rPr lang="en-IN" dirty="0"/>
              <a:t>More infections like downy mildew (DM) and sudden death syndrome (SDS) can also be </a:t>
            </a:r>
            <a:r>
              <a:rPr lang="en-IN" dirty="0" smtClean="0"/>
              <a:t>classified.</a:t>
            </a:r>
          </a:p>
          <a:p>
            <a:r>
              <a:rPr lang="en-IN" dirty="0" smtClean="0"/>
              <a:t>But </a:t>
            </a:r>
            <a:r>
              <a:rPr lang="en-IN" dirty="0"/>
              <a:t>due to non-availability of suitable and sufficient training and test data at </a:t>
            </a:r>
            <a:r>
              <a:rPr lang="en-IN" dirty="0" smtClean="0"/>
              <a:t>present,  </a:t>
            </a:r>
            <a:r>
              <a:rPr lang="en-IN" dirty="0"/>
              <a:t>it has not been incorporated into the present work</a:t>
            </a:r>
            <a:r>
              <a:rPr lang="en-IN" dirty="0" smtClean="0"/>
              <a:t>.</a:t>
            </a:r>
          </a:p>
          <a:p>
            <a:r>
              <a:rPr lang="en-IN" dirty="0"/>
              <a:t>The similar methodology can be applied to other plant </a:t>
            </a:r>
            <a:r>
              <a:rPr lang="en-IN" dirty="0" smtClean="0"/>
              <a:t>infections </a:t>
            </a:r>
            <a:r>
              <a:rPr lang="en-IN" dirty="0"/>
              <a:t>and early warning systems </a:t>
            </a:r>
            <a:r>
              <a:rPr lang="en-IN" dirty="0" smtClean="0"/>
              <a:t>for rice</a:t>
            </a:r>
            <a:r>
              <a:rPr lang="en-IN" dirty="0"/>
              <a:t>, cotton-crops, fruits, vegetables and beans, etc. </a:t>
            </a:r>
          </a:p>
        </p:txBody>
      </p:sp>
    </p:spTree>
    <p:extLst>
      <p:ext uri="{BB962C8B-B14F-4D97-AF65-F5344CB8AC3E}">
        <p14:creationId xmlns:p14="http://schemas.microsoft.com/office/powerpoint/2010/main" val="3853664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www.google.com</a:t>
            </a:r>
            <a:endParaRPr lang="en-IN" dirty="0" smtClean="0"/>
          </a:p>
          <a:p>
            <a:r>
              <a:rPr lang="en-IN" dirty="0" err="1"/>
              <a:t>Mrunalini</a:t>
            </a:r>
            <a:r>
              <a:rPr lang="en-IN" dirty="0"/>
              <a:t> R </a:t>
            </a:r>
            <a:r>
              <a:rPr lang="en-IN" dirty="0" err="1" smtClean="0"/>
              <a:t>Badnakhe,DeshmukhPrashant</a:t>
            </a:r>
            <a:r>
              <a:rPr lang="en-IN" dirty="0" smtClean="0"/>
              <a:t> </a:t>
            </a:r>
            <a:r>
              <a:rPr lang="en-IN" dirty="0" err="1"/>
              <a:t>R.An</a:t>
            </a:r>
            <a:r>
              <a:rPr lang="en-IN" dirty="0"/>
              <a:t> application. Of K- </a:t>
            </a:r>
            <a:r>
              <a:rPr lang="en-IN" dirty="0" smtClean="0"/>
              <a:t>means clustering </a:t>
            </a:r>
            <a:r>
              <a:rPr lang="en-IN" dirty="0"/>
              <a:t>and artificial in </a:t>
            </a:r>
            <a:r>
              <a:rPr lang="en-IN" dirty="0" smtClean="0"/>
              <a:t>pattern recognition </a:t>
            </a:r>
            <a:r>
              <a:rPr lang="en-IN" dirty="0"/>
              <a:t>for crop disease .</a:t>
            </a:r>
            <a:r>
              <a:rPr lang="en-IN" dirty="0" err="1"/>
              <a:t>Int</a:t>
            </a:r>
            <a:r>
              <a:rPr lang="en-IN" dirty="0"/>
              <a:t> Find </a:t>
            </a:r>
            <a:r>
              <a:rPr lang="en-IN" dirty="0" err="1" smtClean="0"/>
              <a:t>Adv</a:t>
            </a:r>
            <a:r>
              <a:rPr lang="en-IN" dirty="0" smtClean="0"/>
              <a:t> INF </a:t>
            </a:r>
            <a:r>
              <a:rPr lang="en-IN" dirty="0"/>
              <a:t>Technology 2011;20.2011 IPCSIT</a:t>
            </a:r>
            <a:r>
              <a:rPr lang="en-IN" dirty="0" smtClean="0"/>
              <a:t>.</a:t>
            </a:r>
          </a:p>
          <a:p>
            <a:r>
              <a:rPr lang="en-IN" dirty="0">
                <a:hlinkClick r:id="rId3"/>
              </a:rPr>
              <a:t>http://</a:t>
            </a:r>
            <a:r>
              <a:rPr lang="en-IN" dirty="0" smtClean="0">
                <a:hlinkClick r:id="rId3"/>
              </a:rPr>
              <a:t>www.journal4research.org/articles/J4RV2I2033.pdf</a:t>
            </a:r>
            <a:endParaRPr lang="en-IN" dirty="0" smtClean="0"/>
          </a:p>
          <a:p>
            <a:r>
              <a:rPr lang="en-IN" dirty="0">
                <a:hlinkClick r:id="rId4"/>
              </a:rPr>
              <a:t>http://www.ijircce.com/</a:t>
            </a:r>
            <a:endParaRPr lang="en-IN" dirty="0"/>
          </a:p>
        </p:txBody>
      </p:sp>
    </p:spTree>
    <p:extLst>
      <p:ext uri="{BB962C8B-B14F-4D97-AF65-F5344CB8AC3E}">
        <p14:creationId xmlns:p14="http://schemas.microsoft.com/office/powerpoint/2010/main" val="841141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124" y="188640"/>
            <a:ext cx="9143538" cy="1066800"/>
          </a:xfrm>
        </p:spPr>
        <p:txBody>
          <a:bodyPr/>
          <a:lstStyle/>
          <a:p>
            <a:r>
              <a:rPr lang="en-US" dirty="0" smtClean="0"/>
              <a:t>Abstract</a:t>
            </a:r>
            <a:endParaRPr lang="en-US" dirty="0"/>
          </a:p>
        </p:txBody>
      </p:sp>
      <p:sp>
        <p:nvSpPr>
          <p:cNvPr id="3" name="Content Placeholder 2"/>
          <p:cNvSpPr>
            <a:spLocks noGrp="1"/>
          </p:cNvSpPr>
          <p:nvPr>
            <p:ph idx="1"/>
          </p:nvPr>
        </p:nvSpPr>
        <p:spPr>
          <a:xfrm>
            <a:off x="1531124" y="1484784"/>
            <a:ext cx="9143538" cy="3816424"/>
          </a:xfrm>
        </p:spPr>
        <p:txBody>
          <a:bodyPr>
            <a:noAutofit/>
          </a:bodyPr>
          <a:lstStyle/>
          <a:p>
            <a:pPr marL="0" indent="0">
              <a:buNone/>
            </a:pPr>
            <a:r>
              <a:rPr lang="en-IN" sz="2300" dirty="0"/>
              <a:t>Agricultural productivity is something on which economy highly depends</a:t>
            </a:r>
            <a:r>
              <a:rPr lang="en-IN" sz="2300" dirty="0" smtClean="0"/>
              <a:t>. </a:t>
            </a:r>
          </a:p>
          <a:p>
            <a:pPr marL="0" indent="0">
              <a:buNone/>
            </a:pPr>
            <a:r>
              <a:rPr lang="en-IN" sz="2300" dirty="0" smtClean="0"/>
              <a:t>The plant leaf diseases have been effecting the productivity, quality and efficiency of the plants. To overcome this, the plant leaf diseases are to be recognised during the initial stages. </a:t>
            </a:r>
          </a:p>
          <a:p>
            <a:pPr marL="0" indent="0">
              <a:buNone/>
            </a:pPr>
            <a:r>
              <a:rPr lang="en-IN" sz="2300" dirty="0" smtClean="0"/>
              <a:t>The proposed project is based on the Image processing technique using </a:t>
            </a:r>
            <a:r>
              <a:rPr lang="en-IN" sz="2300" dirty="0" err="1" smtClean="0"/>
              <a:t>Matlab</a:t>
            </a:r>
            <a:r>
              <a:rPr lang="en-IN" sz="2300" dirty="0" smtClean="0"/>
              <a:t>, where the pictures of the leaves are given as the input to the system. </a:t>
            </a:r>
          </a:p>
          <a:p>
            <a:pPr marL="0" indent="0">
              <a:buNone/>
            </a:pPr>
            <a:r>
              <a:rPr lang="en-IN" sz="2300" dirty="0" smtClean="0"/>
              <a:t>The images are used to train the data sets and support vector machines, and correspondingly the diseases are identified based on the trained dataset.</a:t>
            </a:r>
          </a:p>
          <a:p>
            <a:pPr marL="0" indent="0">
              <a:buNone/>
            </a:pPr>
            <a:endParaRPr lang="en-US" sz="2300"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br>
              <a:rPr lang="en-US" dirty="0" smtClean="0"/>
            </a:br>
            <a:r>
              <a:rPr lang="en-US" dirty="0" smtClean="0"/>
              <a:t>a. Problem Statement</a:t>
            </a:r>
            <a:endParaRPr lang="en-US" dirty="0"/>
          </a:p>
        </p:txBody>
      </p:sp>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dirty="0" smtClean="0"/>
              <a:t>One of the most important sector of the economy is agriculture.</a:t>
            </a:r>
          </a:p>
          <a:p>
            <a:pPr>
              <a:buFont typeface="Arial" panose="020B0604020202020204" pitchFamily="34" charset="0"/>
              <a:buChar char="•"/>
            </a:pPr>
            <a:r>
              <a:rPr lang="en-IN" dirty="0" smtClean="0"/>
              <a:t>Farmer’s economic growth relies on the quantity of the products they produce, which depends on the plants growth and yield they get.</a:t>
            </a:r>
          </a:p>
          <a:p>
            <a:pPr>
              <a:buFont typeface="Arial" panose="020B0604020202020204" pitchFamily="34" charset="0"/>
              <a:buChar char="•"/>
            </a:pPr>
            <a:r>
              <a:rPr lang="en-IN" dirty="0" smtClean="0"/>
              <a:t>Plants are highly prone to diseases which in turn reduces the yield of the crop. Thus, Detection of the plant diseases plays an important role in farming. But manual detection is a tedious job. </a:t>
            </a:r>
          </a:p>
          <a:p>
            <a:pPr>
              <a:buFont typeface="Arial" panose="020B0604020202020204" pitchFamily="34" charset="0"/>
              <a:buChar char="•"/>
            </a:pPr>
            <a:r>
              <a:rPr lang="en-IN" dirty="0" smtClean="0"/>
              <a:t>Hence, Automatic</a:t>
            </a:r>
            <a:r>
              <a:rPr lang="en-IN" dirty="0"/>
              <a:t> detection of plant diseases </a:t>
            </a:r>
            <a:r>
              <a:rPr lang="en-IN" dirty="0" smtClean="0"/>
              <a:t>is </a:t>
            </a:r>
            <a:r>
              <a:rPr lang="en-IN" dirty="0"/>
              <a:t>essential </a:t>
            </a:r>
            <a:r>
              <a:rPr lang="en-IN" dirty="0" smtClean="0"/>
              <a:t>as </a:t>
            </a:r>
            <a:r>
              <a:rPr lang="en-IN" dirty="0"/>
              <a:t>it may prove benefits in monitoring large fields of crops, and thus  detect the symptoms of diseases as soon as they appear on plant leaves.</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 Requirement Specification</a:t>
            </a:r>
            <a:endParaRPr lang="en-US" dirty="0"/>
          </a:p>
        </p:txBody>
      </p:sp>
      <p:sp>
        <p:nvSpPr>
          <p:cNvPr id="2" name="Content Placeholder 1"/>
          <p:cNvSpPr>
            <a:spLocks noGrp="1"/>
          </p:cNvSpPr>
          <p:nvPr>
            <p:ph idx="1"/>
          </p:nvPr>
        </p:nvSpPr>
        <p:spPr/>
        <p:txBody>
          <a:bodyPr/>
          <a:lstStyle/>
          <a:p>
            <a:pPr marL="0" indent="0">
              <a:buNone/>
            </a:pPr>
            <a:r>
              <a:rPr lang="en-US" dirty="0" smtClean="0"/>
              <a:t>Hardware specification:</a:t>
            </a:r>
          </a:p>
          <a:p>
            <a:pPr marL="0" indent="0">
              <a:buNone/>
            </a:pPr>
            <a:r>
              <a:rPr lang="en-US" dirty="0" smtClean="0"/>
              <a:t>Windows-64 bit , Intel core processor</a:t>
            </a:r>
          </a:p>
          <a:p>
            <a:pPr marL="0" indent="0">
              <a:buNone/>
            </a:pPr>
            <a:r>
              <a:rPr lang="en-US" dirty="0" smtClean="0"/>
              <a:t>Software specification :</a:t>
            </a:r>
          </a:p>
          <a:p>
            <a:pPr marL="0" indent="0">
              <a:buNone/>
            </a:pPr>
            <a:r>
              <a:rPr lang="en-US" dirty="0" err="1" smtClean="0"/>
              <a:t>Matlab</a:t>
            </a:r>
            <a:r>
              <a:rPr lang="en-US" dirty="0" smtClean="0"/>
              <a:t>: R 2014 a</a:t>
            </a: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Literature Survey</a:t>
            </a:r>
            <a:endParaRPr lang="en-US" dirty="0"/>
          </a:p>
        </p:txBody>
      </p:sp>
      <p:sp>
        <p:nvSpPr>
          <p:cNvPr id="2" name="Content Placeholder 1"/>
          <p:cNvSpPr>
            <a:spLocks noGrp="1"/>
          </p:cNvSpPr>
          <p:nvPr>
            <p:ph idx="1"/>
          </p:nvPr>
        </p:nvSpPr>
        <p:spPr>
          <a:xfrm>
            <a:off x="981844" y="1676400"/>
            <a:ext cx="10225136" cy="3926065"/>
          </a:xfrm>
        </p:spPr>
        <p:txBody>
          <a:bodyPr>
            <a:normAutofit/>
          </a:bodyPr>
          <a:lstStyle/>
          <a:p>
            <a:pPr marL="0" indent="0">
              <a:buNone/>
            </a:pPr>
            <a:r>
              <a:rPr lang="en-IN" dirty="0"/>
              <a:t>The different </a:t>
            </a:r>
            <a:r>
              <a:rPr lang="en-IN" dirty="0" smtClean="0"/>
              <a:t>classification techniques </a:t>
            </a:r>
            <a:r>
              <a:rPr lang="en-IN" dirty="0"/>
              <a:t>used for plant leaf </a:t>
            </a:r>
            <a:r>
              <a:rPr lang="en-IN" dirty="0" smtClean="0"/>
              <a:t>disease classification were </a:t>
            </a:r>
            <a:r>
              <a:rPr lang="en-IN" dirty="0"/>
              <a:t>proposed by using some </a:t>
            </a:r>
            <a:r>
              <a:rPr lang="en-IN" dirty="0" smtClean="0"/>
              <a:t>classification techniques </a:t>
            </a:r>
            <a:r>
              <a:rPr lang="en-IN" dirty="0"/>
              <a:t>like k-Nearest Neighbour </a:t>
            </a:r>
            <a:r>
              <a:rPr lang="en-IN" dirty="0" smtClean="0"/>
              <a:t>Classifier, Probabilistic </a:t>
            </a:r>
            <a:r>
              <a:rPr lang="en-IN" dirty="0"/>
              <a:t>Neural Network, </a:t>
            </a:r>
            <a:r>
              <a:rPr lang="en-IN" dirty="0" smtClean="0"/>
              <a:t>Genetic Algorithm and Principal </a:t>
            </a:r>
            <a:r>
              <a:rPr lang="en-IN" dirty="0"/>
              <a:t>Component Analysis, Artificial </a:t>
            </a:r>
            <a:r>
              <a:rPr lang="en-IN" dirty="0" smtClean="0"/>
              <a:t>neural network</a:t>
            </a:r>
            <a:r>
              <a:rPr lang="en-IN" dirty="0"/>
              <a:t>, Fuzzy logic</a:t>
            </a:r>
            <a:r>
              <a:rPr lang="en-IN" dirty="0" smtClean="0"/>
              <a:t>.</a:t>
            </a:r>
          </a:p>
          <a:p>
            <a:pPr marL="0" indent="0">
              <a:buNone/>
            </a:pPr>
            <a:r>
              <a:rPr lang="en-IN" dirty="0" smtClean="0"/>
              <a:t> </a:t>
            </a:r>
            <a:r>
              <a:rPr lang="en-IN" dirty="0"/>
              <a:t>But, the accuracy of </a:t>
            </a:r>
            <a:r>
              <a:rPr lang="en-IN" dirty="0" smtClean="0"/>
              <a:t>most of the results were below 90% </a:t>
            </a:r>
            <a:r>
              <a:rPr lang="en-IN" dirty="0"/>
              <a:t>only. Experimental results showed </a:t>
            </a:r>
            <a:r>
              <a:rPr lang="en-IN" dirty="0" smtClean="0"/>
              <a:t>the classification </a:t>
            </a:r>
            <a:r>
              <a:rPr lang="en-IN" dirty="0"/>
              <a:t>action by ANN taking feature </a:t>
            </a:r>
            <a:r>
              <a:rPr lang="en-IN" dirty="0" smtClean="0"/>
              <a:t>set is </a:t>
            </a:r>
            <a:r>
              <a:rPr lang="en-IN" dirty="0"/>
              <a:t>better </a:t>
            </a:r>
            <a:r>
              <a:rPr lang="en-IN" dirty="0" smtClean="0"/>
              <a:t>with </a:t>
            </a:r>
            <a:r>
              <a:rPr lang="en-IN" dirty="0"/>
              <a:t>an precision of 91</a:t>
            </a:r>
            <a:r>
              <a:rPr lang="en-IN" dirty="0" smtClean="0"/>
              <a:t>%.</a:t>
            </a:r>
          </a:p>
          <a:p>
            <a:pPr marL="0" indent="0">
              <a:buNone/>
            </a:pPr>
            <a:r>
              <a:rPr lang="en-IN" dirty="0" smtClean="0"/>
              <a:t>The </a:t>
            </a:r>
            <a:r>
              <a:rPr lang="en-IN" dirty="0"/>
              <a:t>proposed system is </a:t>
            </a:r>
            <a:r>
              <a:rPr lang="en-IN" dirty="0" smtClean="0"/>
              <a:t>to detect </a:t>
            </a:r>
            <a:r>
              <a:rPr lang="en-IN" dirty="0"/>
              <a:t>the plant leaf disease at early stage </a:t>
            </a:r>
            <a:r>
              <a:rPr lang="en-IN" dirty="0" smtClean="0"/>
              <a:t>with 96</a:t>
            </a:r>
            <a:r>
              <a:rPr lang="en-IN" dirty="0"/>
              <a:t>% </a:t>
            </a:r>
            <a:r>
              <a:rPr lang="en-IN" dirty="0" smtClean="0"/>
              <a:t>accuracy by using Support Vector Machines.</a:t>
            </a:r>
            <a:endParaRPr lang="en-US"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3892" y="11088"/>
            <a:ext cx="9143538" cy="1066800"/>
          </a:xfrm>
        </p:spPr>
        <p:txBody>
          <a:bodyPr/>
          <a:lstStyle/>
          <a:p>
            <a:r>
              <a:rPr lang="en-US" dirty="0" smtClean="0"/>
              <a:t>Flow Chart</a:t>
            </a:r>
            <a:endParaRPr lang="en-US" dirty="0"/>
          </a:p>
        </p:txBody>
      </p:sp>
      <p:pic>
        <p:nvPicPr>
          <p:cNvPr id="5" name="Content Placeholder 4"/>
          <p:cNvPicPr>
            <a:picLocks noGrp="1" noChangeAspect="1"/>
          </p:cNvPicPr>
          <p:nvPr>
            <p:ph idx="1"/>
          </p:nvPr>
        </p:nvPicPr>
        <p:blipFill>
          <a:blip r:embed="rId3"/>
          <a:stretch>
            <a:fillRect/>
          </a:stretch>
        </p:blipFill>
        <p:spPr>
          <a:xfrm>
            <a:off x="1629916" y="1124744"/>
            <a:ext cx="8352927" cy="4752528"/>
          </a:xfrm>
          <a:prstGeom prst="rect">
            <a:avLst/>
          </a:prstGeom>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3852" y="764704"/>
            <a:ext cx="9359562" cy="5184576"/>
          </a:xfrm>
        </p:spPr>
        <p:txBody>
          <a:bodyPr>
            <a:normAutofit fontScale="92500" lnSpcReduction="10000"/>
          </a:bodyPr>
          <a:lstStyle/>
          <a:p>
            <a:pPr marL="0" indent="0">
              <a:buNone/>
            </a:pPr>
            <a:r>
              <a:rPr lang="en-IN" sz="3000" dirty="0" smtClean="0">
                <a:solidFill>
                  <a:schemeClr val="accent1">
                    <a:lumMod val="50000"/>
                  </a:schemeClr>
                </a:solidFill>
              </a:rPr>
              <a:t>OVERVIEW</a:t>
            </a:r>
          </a:p>
          <a:p>
            <a:pPr>
              <a:buFont typeface="Arial" panose="020B0604020202020204" pitchFamily="34" charset="0"/>
              <a:buChar char="•"/>
            </a:pPr>
            <a:r>
              <a:rPr lang="en-IN" dirty="0" smtClean="0"/>
              <a:t>The </a:t>
            </a:r>
            <a:r>
              <a:rPr lang="en-IN" dirty="0"/>
              <a:t>input image was pre-processed </a:t>
            </a:r>
            <a:r>
              <a:rPr lang="en-IN" dirty="0" smtClean="0"/>
              <a:t>by converting </a:t>
            </a:r>
            <a:r>
              <a:rPr lang="en-IN" dirty="0"/>
              <a:t>the image to black and </a:t>
            </a:r>
            <a:r>
              <a:rPr lang="en-IN" dirty="0" smtClean="0"/>
              <a:t>white image.</a:t>
            </a:r>
          </a:p>
          <a:p>
            <a:pPr>
              <a:buFont typeface="Arial" panose="020B0604020202020204" pitchFamily="34" charset="0"/>
              <a:buChar char="•"/>
            </a:pPr>
            <a:r>
              <a:rPr lang="en-IN" dirty="0" smtClean="0"/>
              <a:t>The </a:t>
            </a:r>
            <a:r>
              <a:rPr lang="en-IN" dirty="0"/>
              <a:t>second stage is </a:t>
            </a:r>
            <a:r>
              <a:rPr lang="en-IN" dirty="0" smtClean="0"/>
              <a:t>the segmentation</a:t>
            </a:r>
            <a:r>
              <a:rPr lang="en-IN" dirty="0"/>
              <a:t>, which uses the </a:t>
            </a:r>
            <a:r>
              <a:rPr lang="en-IN" dirty="0" smtClean="0"/>
              <a:t>OTSU Segmentation </a:t>
            </a:r>
            <a:r>
              <a:rPr lang="en-IN" dirty="0"/>
              <a:t>to contrast and enhance the </a:t>
            </a:r>
            <a:r>
              <a:rPr lang="en-IN" dirty="0" smtClean="0"/>
              <a:t>pre-processed </a:t>
            </a:r>
            <a:r>
              <a:rPr lang="en-IN" dirty="0"/>
              <a:t>image. </a:t>
            </a:r>
            <a:endParaRPr lang="en-IN" dirty="0" smtClean="0"/>
          </a:p>
          <a:p>
            <a:pPr>
              <a:buFont typeface="Arial" panose="020B0604020202020204" pitchFamily="34" charset="0"/>
              <a:buChar char="•"/>
            </a:pPr>
            <a:r>
              <a:rPr lang="en-IN" dirty="0" smtClean="0"/>
              <a:t>The </a:t>
            </a:r>
            <a:r>
              <a:rPr lang="en-IN" dirty="0"/>
              <a:t>third step is the </a:t>
            </a:r>
            <a:r>
              <a:rPr lang="en-IN" dirty="0" smtClean="0"/>
              <a:t>K-Means Clustering </a:t>
            </a:r>
            <a:r>
              <a:rPr lang="en-IN" dirty="0"/>
              <a:t>to cluster the image according to </a:t>
            </a:r>
            <a:r>
              <a:rPr lang="en-IN" dirty="0" smtClean="0"/>
              <a:t>the contrast </a:t>
            </a:r>
            <a:r>
              <a:rPr lang="en-IN" dirty="0"/>
              <a:t>colour</a:t>
            </a:r>
            <a:r>
              <a:rPr lang="en-IN" dirty="0" smtClean="0"/>
              <a:t>.</a:t>
            </a:r>
          </a:p>
          <a:p>
            <a:pPr>
              <a:buFont typeface="Arial" panose="020B0604020202020204" pitchFamily="34" charset="0"/>
              <a:buChar char="•"/>
            </a:pPr>
            <a:r>
              <a:rPr lang="en-IN" dirty="0" smtClean="0"/>
              <a:t> </a:t>
            </a:r>
            <a:r>
              <a:rPr lang="en-IN" dirty="0"/>
              <a:t>Fourth step is the </a:t>
            </a:r>
            <a:r>
              <a:rPr lang="en-IN" dirty="0" smtClean="0"/>
              <a:t>feature extraction</a:t>
            </a:r>
            <a:r>
              <a:rPr lang="en-IN" dirty="0"/>
              <a:t>, which uses GLCM feature </a:t>
            </a:r>
            <a:r>
              <a:rPr lang="en-IN" dirty="0" smtClean="0"/>
              <a:t>extraction for </a:t>
            </a:r>
            <a:r>
              <a:rPr lang="en-IN" dirty="0"/>
              <a:t>extracting the clustered images. </a:t>
            </a:r>
            <a:endParaRPr lang="en-IN" dirty="0" smtClean="0"/>
          </a:p>
          <a:p>
            <a:pPr>
              <a:buFont typeface="Arial" panose="020B0604020202020204" pitchFamily="34" charset="0"/>
              <a:buChar char="•"/>
            </a:pPr>
            <a:r>
              <a:rPr lang="en-IN" dirty="0"/>
              <a:t>Fifth phase is the classification of images using </a:t>
            </a:r>
            <a:r>
              <a:rPr lang="en-IN" dirty="0" smtClean="0"/>
              <a:t>Multi-Class SVM </a:t>
            </a:r>
            <a:r>
              <a:rPr lang="en-IN" dirty="0"/>
              <a:t>from the extracted </a:t>
            </a:r>
            <a:r>
              <a:rPr lang="en-IN" dirty="0" smtClean="0"/>
              <a:t>images. Finally, the five </a:t>
            </a:r>
            <a:r>
              <a:rPr lang="en-IN" dirty="0"/>
              <a:t>phases also done for datasets. </a:t>
            </a:r>
            <a:endParaRPr lang="en-IN" dirty="0" smtClean="0"/>
          </a:p>
          <a:p>
            <a:pPr>
              <a:buFont typeface="Arial" panose="020B0604020202020204" pitchFamily="34" charset="0"/>
              <a:buChar char="•"/>
            </a:pPr>
            <a:r>
              <a:rPr lang="en-IN" dirty="0" smtClean="0"/>
              <a:t>The comparison </a:t>
            </a:r>
            <a:r>
              <a:rPr lang="en-IN" dirty="0"/>
              <a:t>was done for result set and data </a:t>
            </a:r>
            <a:r>
              <a:rPr lang="en-IN" dirty="0" smtClean="0"/>
              <a:t>set, after </a:t>
            </a:r>
            <a:r>
              <a:rPr lang="en-IN" dirty="0"/>
              <a:t>all the disease name, accuracy and </a:t>
            </a:r>
            <a:r>
              <a:rPr lang="en-IN" dirty="0" smtClean="0"/>
              <a:t>affected percentages </a:t>
            </a:r>
            <a:r>
              <a:rPr lang="en-IN" dirty="0"/>
              <a:t>was calculated.</a:t>
            </a:r>
          </a:p>
        </p:txBody>
      </p:sp>
    </p:spTree>
    <p:extLst>
      <p:ext uri="{BB962C8B-B14F-4D97-AF65-F5344CB8AC3E}">
        <p14:creationId xmlns:p14="http://schemas.microsoft.com/office/powerpoint/2010/main" val="1608009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1844" y="310787"/>
            <a:ext cx="9143538" cy="1066800"/>
          </a:xfrm>
        </p:spPr>
        <p:txBody>
          <a:bodyPr/>
          <a:lstStyle/>
          <a:p>
            <a:r>
              <a:rPr lang="en-US" dirty="0" smtClean="0"/>
              <a:t>Implementation</a:t>
            </a:r>
            <a:endParaRPr lang="en-US" dirty="0"/>
          </a:p>
        </p:txBody>
      </p:sp>
      <p:sp>
        <p:nvSpPr>
          <p:cNvPr id="2" name="Content Placeholder 1"/>
          <p:cNvSpPr>
            <a:spLocks noGrp="1"/>
          </p:cNvSpPr>
          <p:nvPr>
            <p:ph idx="1"/>
          </p:nvPr>
        </p:nvSpPr>
        <p:spPr>
          <a:xfrm>
            <a:off x="765820" y="1412776"/>
            <a:ext cx="11089232" cy="5314528"/>
          </a:xfrm>
        </p:spPr>
        <p:txBody>
          <a:bodyPr>
            <a:normAutofit/>
          </a:bodyPr>
          <a:lstStyle/>
          <a:p>
            <a:pPr marL="0" indent="0">
              <a:lnSpc>
                <a:spcPct val="100000"/>
              </a:lnSpc>
              <a:buNone/>
            </a:pPr>
            <a:r>
              <a:rPr lang="en-US" u="sng" dirty="0" smtClean="0"/>
              <a:t>Step 1: </a:t>
            </a:r>
            <a:r>
              <a:rPr lang="en-US" u="sng" dirty="0" smtClean="0"/>
              <a:t>Pre-Processing </a:t>
            </a:r>
            <a:r>
              <a:rPr lang="en-US" u="sng" dirty="0" smtClean="0"/>
              <a:t>:</a:t>
            </a:r>
          </a:p>
          <a:p>
            <a:pPr algn="just">
              <a:lnSpc>
                <a:spcPct val="100000"/>
              </a:lnSpc>
            </a:pPr>
            <a:r>
              <a:rPr lang="en-IN" dirty="0" smtClean="0"/>
              <a:t>The </a:t>
            </a:r>
            <a:r>
              <a:rPr lang="en-IN" dirty="0"/>
              <a:t>input image was resized to 256 X </a:t>
            </a:r>
            <a:r>
              <a:rPr lang="en-IN" dirty="0" smtClean="0"/>
              <a:t>256.</a:t>
            </a:r>
            <a:endParaRPr lang="en-IN" dirty="0"/>
          </a:p>
          <a:p>
            <a:pPr algn="just">
              <a:lnSpc>
                <a:spcPct val="100000"/>
              </a:lnSpc>
            </a:pPr>
            <a:r>
              <a:rPr lang="en-IN" dirty="0" smtClean="0"/>
              <a:t>A </a:t>
            </a:r>
            <a:r>
              <a:rPr lang="en-IN" dirty="0"/>
              <a:t>coloured image was </a:t>
            </a:r>
            <a:r>
              <a:rPr lang="en-IN" dirty="0" smtClean="0"/>
              <a:t>enhanced to </a:t>
            </a:r>
            <a:r>
              <a:rPr lang="en-IN" dirty="0"/>
              <a:t>the </a:t>
            </a:r>
            <a:r>
              <a:rPr lang="en-IN" dirty="0" smtClean="0"/>
              <a:t>contrast colour</a:t>
            </a:r>
            <a:r>
              <a:rPr lang="en-IN" dirty="0"/>
              <a:t>.</a:t>
            </a:r>
          </a:p>
          <a:p>
            <a:pPr algn="just">
              <a:lnSpc>
                <a:spcPct val="100000"/>
              </a:lnSpc>
            </a:pPr>
            <a:r>
              <a:rPr lang="en-IN" dirty="0" smtClean="0"/>
              <a:t> </a:t>
            </a:r>
            <a:r>
              <a:rPr lang="en-IN" dirty="0"/>
              <a:t>The input image was marked with red </a:t>
            </a:r>
            <a:r>
              <a:rPr lang="en-IN" dirty="0" smtClean="0"/>
              <a:t>colour in </a:t>
            </a:r>
            <a:r>
              <a:rPr lang="en-IN" dirty="0"/>
              <a:t>the boundary, veins and affected part </a:t>
            </a:r>
            <a:r>
              <a:rPr lang="en-IN" dirty="0" smtClean="0"/>
              <a:t>of the </a:t>
            </a:r>
            <a:r>
              <a:rPr lang="en-IN" dirty="0"/>
              <a:t>leaf.</a:t>
            </a:r>
            <a:endParaRPr lang="en-US" dirty="0" smtClean="0"/>
          </a:p>
          <a:p>
            <a:pPr marL="0" indent="0" algn="just">
              <a:lnSpc>
                <a:spcPct val="100000"/>
              </a:lnSpc>
              <a:buNone/>
            </a:pPr>
            <a:r>
              <a:rPr lang="en-US" u="sng" dirty="0" smtClean="0"/>
              <a:t>Step 2: </a:t>
            </a:r>
            <a:r>
              <a:rPr lang="en-US" u="sng" dirty="0"/>
              <a:t>OTSU </a:t>
            </a:r>
            <a:r>
              <a:rPr lang="en-US" u="sng" dirty="0" smtClean="0"/>
              <a:t>Segmentation: </a:t>
            </a:r>
          </a:p>
          <a:p>
            <a:pPr marL="0" indent="0" algn="just">
              <a:lnSpc>
                <a:spcPct val="100000"/>
              </a:lnSpc>
              <a:buNone/>
            </a:pPr>
            <a:r>
              <a:rPr lang="en-IN" dirty="0" smtClean="0"/>
              <a:t>Thresholding (A simplest form of Image segmentation) is </a:t>
            </a:r>
            <a:r>
              <a:rPr lang="en-IN" dirty="0"/>
              <a:t>done using Otsu’s method which converts the intensity image to binary </a:t>
            </a:r>
            <a:r>
              <a:rPr lang="en-IN" dirty="0" smtClean="0"/>
              <a:t>image. We Convert </a:t>
            </a:r>
            <a:r>
              <a:rPr lang="en-IN" dirty="0"/>
              <a:t>the RGB image format to a </a:t>
            </a:r>
            <a:r>
              <a:rPr lang="en-IN" dirty="0" smtClean="0"/>
              <a:t>grey-scale </a:t>
            </a:r>
            <a:r>
              <a:rPr lang="en-IN" dirty="0"/>
              <a:t>image. </a:t>
            </a:r>
            <a:endParaRPr lang="en-IN" dirty="0"/>
          </a:p>
          <a:p>
            <a:pPr marL="0" indent="0">
              <a:lnSpc>
                <a:spcPct val="110000"/>
              </a:lnSpc>
              <a:buNone/>
            </a:pPr>
            <a:endParaRPr lang="en-US" dirty="0" smtClean="0"/>
          </a:p>
          <a:p>
            <a:pPr marL="0" indent="0">
              <a:lnSpc>
                <a:spcPct val="110000"/>
              </a:lnSpc>
              <a:buNone/>
            </a:pPr>
            <a:endParaRPr lang="en-US" u="sng" dirty="0" smtClean="0"/>
          </a:p>
          <a:p>
            <a:pPr marL="0" indent="0">
              <a:lnSpc>
                <a:spcPct val="110000"/>
              </a:lnSpc>
              <a:buNone/>
            </a:pPr>
            <a:endParaRPr lang="en-US" u="sng" dirty="0" smtClean="0"/>
          </a:p>
          <a:p>
            <a:pPr>
              <a:lnSpc>
                <a:spcPct val="110000"/>
              </a:lnSpc>
            </a:pPr>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764704"/>
            <a:ext cx="9143538" cy="4837761"/>
          </a:xfrm>
        </p:spPr>
        <p:txBody>
          <a:bodyPr>
            <a:normAutofit/>
          </a:bodyPr>
          <a:lstStyle/>
          <a:p>
            <a:pPr>
              <a:lnSpc>
                <a:spcPct val="100000"/>
              </a:lnSpc>
              <a:buFont typeface="Arial" panose="020B0604020202020204" pitchFamily="34" charset="0"/>
              <a:buChar char="•"/>
            </a:pPr>
            <a:r>
              <a:rPr lang="en-IN" dirty="0"/>
              <a:t>Level = </a:t>
            </a:r>
            <a:r>
              <a:rPr lang="en-IN" dirty="0" err="1"/>
              <a:t>graythresh</a:t>
            </a:r>
            <a:r>
              <a:rPr lang="en-IN" dirty="0"/>
              <a:t>(I) computes a </a:t>
            </a:r>
            <a:r>
              <a:rPr lang="en-IN" dirty="0" smtClean="0"/>
              <a:t>global threshold </a:t>
            </a:r>
            <a:r>
              <a:rPr lang="en-IN" dirty="0"/>
              <a:t>(level) that can be used to </a:t>
            </a:r>
            <a:r>
              <a:rPr lang="en-IN" dirty="0" smtClean="0"/>
              <a:t>convert an </a:t>
            </a:r>
            <a:r>
              <a:rPr lang="en-IN" dirty="0" err="1"/>
              <a:t>color</a:t>
            </a:r>
            <a:r>
              <a:rPr lang="en-IN" dirty="0"/>
              <a:t> image to a binary image </a:t>
            </a:r>
            <a:r>
              <a:rPr lang="en-IN" dirty="0" smtClean="0"/>
              <a:t>with “im2bw.” A level </a:t>
            </a:r>
            <a:r>
              <a:rPr lang="en-IN" dirty="0"/>
              <a:t>is a normalized intensity </a:t>
            </a:r>
            <a:r>
              <a:rPr lang="en-IN" dirty="0" smtClean="0"/>
              <a:t>value that </a:t>
            </a:r>
            <a:r>
              <a:rPr lang="en-IN" dirty="0"/>
              <a:t>lies in the range [0, 1].</a:t>
            </a:r>
          </a:p>
          <a:p>
            <a:pPr>
              <a:lnSpc>
                <a:spcPct val="100000"/>
              </a:lnSpc>
              <a:buFont typeface="Arial" panose="020B0604020202020204" pitchFamily="34" charset="0"/>
              <a:buChar char="•"/>
            </a:pPr>
            <a:r>
              <a:rPr lang="en-IN" dirty="0" smtClean="0"/>
              <a:t>The </a:t>
            </a:r>
            <a:r>
              <a:rPr lang="en-IN" dirty="0" err="1"/>
              <a:t>graythresh</a:t>
            </a:r>
            <a:r>
              <a:rPr lang="en-IN" dirty="0"/>
              <a:t>() uses the </a:t>
            </a:r>
            <a:r>
              <a:rPr lang="en-IN" dirty="0" smtClean="0"/>
              <a:t>Otsu's segmentation </a:t>
            </a:r>
            <a:r>
              <a:rPr lang="en-IN" dirty="0"/>
              <a:t>method, which selects </a:t>
            </a:r>
            <a:r>
              <a:rPr lang="en-IN" dirty="0" smtClean="0"/>
              <a:t>the threshold </a:t>
            </a:r>
            <a:r>
              <a:rPr lang="en-IN" dirty="0"/>
              <a:t>value to minimize the intra </a:t>
            </a:r>
            <a:r>
              <a:rPr lang="en-IN" dirty="0" smtClean="0"/>
              <a:t>class variance </a:t>
            </a:r>
            <a:r>
              <a:rPr lang="en-IN" dirty="0"/>
              <a:t>of the black and white pixels.</a:t>
            </a:r>
          </a:p>
          <a:p>
            <a:pPr>
              <a:lnSpc>
                <a:spcPct val="100000"/>
              </a:lnSpc>
              <a:buFont typeface="Arial" panose="020B0604020202020204" pitchFamily="34" charset="0"/>
              <a:buChar char="•"/>
            </a:pPr>
            <a:r>
              <a:rPr lang="en-IN" dirty="0" smtClean="0"/>
              <a:t>[</a:t>
            </a:r>
            <a:r>
              <a:rPr lang="en-IN" dirty="0"/>
              <a:t>level EM] = </a:t>
            </a:r>
            <a:r>
              <a:rPr lang="en-IN" dirty="0" err="1"/>
              <a:t>graythresh</a:t>
            </a:r>
            <a:r>
              <a:rPr lang="en-IN" dirty="0"/>
              <a:t>(I) gives </a:t>
            </a:r>
            <a:r>
              <a:rPr lang="en-IN" dirty="0" smtClean="0"/>
              <a:t>the effectiveness </a:t>
            </a:r>
            <a:r>
              <a:rPr lang="en-IN" dirty="0"/>
              <a:t>metric, EM, as the </a:t>
            </a:r>
            <a:r>
              <a:rPr lang="en-IN" dirty="0" smtClean="0"/>
              <a:t>second output </a:t>
            </a:r>
            <a:r>
              <a:rPr lang="en-IN" dirty="0"/>
              <a:t>argument. The EM is a value in </a:t>
            </a:r>
            <a:r>
              <a:rPr lang="en-IN" dirty="0" smtClean="0"/>
              <a:t>the range </a:t>
            </a:r>
            <a:r>
              <a:rPr lang="en-IN" dirty="0"/>
              <a:t>[0 1] that indicates the effectiveness </a:t>
            </a:r>
            <a:r>
              <a:rPr lang="en-IN" dirty="0" smtClean="0"/>
              <a:t>of the </a:t>
            </a:r>
            <a:r>
              <a:rPr lang="en-IN" dirty="0"/>
              <a:t>threshold value of the input image. </a:t>
            </a:r>
            <a:endParaRPr lang="en-IN" dirty="0" smtClean="0"/>
          </a:p>
          <a:p>
            <a:pPr>
              <a:lnSpc>
                <a:spcPct val="100000"/>
              </a:lnSpc>
              <a:buFont typeface="Arial" panose="020B0604020202020204" pitchFamily="34" charset="0"/>
              <a:buChar char="•"/>
            </a:pPr>
            <a:r>
              <a:rPr lang="en-US" dirty="0"/>
              <a:t>Here, each pixel is replaced with a black pixel if the pixel threshold is less than constant., and with white if it is greater than constant.</a:t>
            </a:r>
          </a:p>
          <a:p>
            <a:pPr marL="0" indent="0">
              <a:lnSpc>
                <a:spcPct val="100000"/>
              </a:lnSpc>
              <a:buNone/>
            </a:pPr>
            <a:endParaRPr lang="en-IN" dirty="0" smtClean="0"/>
          </a:p>
        </p:txBody>
      </p:sp>
    </p:spTree>
    <p:extLst>
      <p:ext uri="{BB962C8B-B14F-4D97-AF65-F5344CB8AC3E}">
        <p14:creationId xmlns:p14="http://schemas.microsoft.com/office/powerpoint/2010/main" val="3906062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389</TotalTime>
  <Words>833</Words>
  <Application>Microsoft Office PowerPoint</Application>
  <PresentationFormat>Custom</PresentationFormat>
  <Paragraphs>68</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Project planning overview presentation</vt:lpstr>
      <vt:lpstr>Plant Disease Detection</vt:lpstr>
      <vt:lpstr>Abstract</vt:lpstr>
      <vt:lpstr>Introduction a. Problem Statement</vt:lpstr>
      <vt:lpstr>b. Requirement Specification</vt:lpstr>
      <vt:lpstr>Literature Survey</vt:lpstr>
      <vt:lpstr>Flow Chart</vt:lpstr>
      <vt:lpstr>PowerPoint Presentation</vt:lpstr>
      <vt:lpstr>Implementation</vt:lpstr>
      <vt:lpstr>PowerPoint Presentation</vt:lpstr>
      <vt:lpstr>PowerPoint Presentation</vt:lpstr>
      <vt:lpstr>outputs</vt:lpstr>
      <vt:lpstr>PowerPoint Presentation</vt:lpstr>
      <vt:lpstr>CONCLUSION</vt:lpstr>
      <vt:lpstr>Scope of work</vt:lpstr>
      <vt:lpstr>References</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swathi</dc:creator>
  <cp:lastModifiedBy>swathi</cp:lastModifiedBy>
  <cp:revision>19</cp:revision>
  <dcterms:created xsi:type="dcterms:W3CDTF">2020-05-09T10:07:10Z</dcterms:created>
  <dcterms:modified xsi:type="dcterms:W3CDTF">2020-05-10T15:17:14Z</dcterms:modified>
</cp:coreProperties>
</file>