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handoutMasterIdLst>
    <p:handoutMasterId r:id="rId43"/>
  </p:handoutMasterIdLst>
  <p:sldIdLst>
    <p:sldId id="256" r:id="rId5"/>
    <p:sldId id="286" r:id="rId6"/>
    <p:sldId id="285" r:id="rId7"/>
    <p:sldId id="287" r:id="rId8"/>
    <p:sldId id="288" r:id="rId9"/>
    <p:sldId id="289" r:id="rId10"/>
    <p:sldId id="291" r:id="rId11"/>
    <p:sldId id="292" r:id="rId12"/>
    <p:sldId id="293" r:id="rId13"/>
    <p:sldId id="294" r:id="rId14"/>
    <p:sldId id="295" r:id="rId15"/>
    <p:sldId id="268" r:id="rId16"/>
    <p:sldId id="310" r:id="rId17"/>
    <p:sldId id="311" r:id="rId18"/>
    <p:sldId id="312" r:id="rId19"/>
    <p:sldId id="313" r:id="rId20"/>
    <p:sldId id="314" r:id="rId21"/>
    <p:sldId id="315" r:id="rId22"/>
    <p:sldId id="316" r:id="rId23"/>
    <p:sldId id="317" r:id="rId24"/>
    <p:sldId id="318" r:id="rId25"/>
    <p:sldId id="296" r:id="rId26"/>
    <p:sldId id="257" r:id="rId27"/>
    <p:sldId id="299" r:id="rId28"/>
    <p:sldId id="300" r:id="rId29"/>
    <p:sldId id="301" r:id="rId30"/>
    <p:sldId id="302" r:id="rId31"/>
    <p:sldId id="303" r:id="rId32"/>
    <p:sldId id="304" r:id="rId33"/>
    <p:sldId id="305" r:id="rId34"/>
    <p:sldId id="306" r:id="rId35"/>
    <p:sldId id="307" r:id="rId36"/>
    <p:sldId id="308" r:id="rId37"/>
    <p:sldId id="309" r:id="rId38"/>
    <p:sldId id="297" r:id="rId39"/>
    <p:sldId id="298" r:id="rId40"/>
    <p:sldId id="26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7/24/2024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892117" y="1807899"/>
            <a:ext cx="7077456" cy="1243584"/>
          </a:xfrm>
        </p:spPr>
        <p:txBody>
          <a:bodyPr/>
          <a:lstStyle/>
          <a:p>
            <a:pPr algn="ctr"/>
            <a:r>
              <a:rPr lang="en-US" sz="4800" dirty="0">
                <a:solidFill>
                  <a:schemeClr val="tx1"/>
                </a:solidFill>
              </a:rPr>
              <a:t>INSTGRAM FAKE ACCOUNT DETECTION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627866" y="3806518"/>
            <a:ext cx="4936267" cy="2631066"/>
          </a:xfrm>
        </p:spPr>
        <p:txBody>
          <a:bodyPr>
            <a:normAutofit/>
          </a:bodyPr>
          <a:lstStyle/>
          <a:p>
            <a:pPr algn="ctr">
              <a:lnSpc>
                <a:spcPct val="150000"/>
              </a:lnSpc>
            </a:pPr>
            <a:r>
              <a:rPr lang="en-US" dirty="0">
                <a:solidFill>
                  <a:schemeClr val="tx1"/>
                </a:solidFill>
              </a:rPr>
              <a:t>Submitted by:</a:t>
            </a:r>
            <a:br>
              <a:rPr lang="en-US" dirty="0">
                <a:solidFill>
                  <a:schemeClr val="tx1"/>
                </a:solidFill>
              </a:rPr>
            </a:br>
            <a:br>
              <a:rPr lang="en-US" dirty="0">
                <a:solidFill>
                  <a:schemeClr val="tx1"/>
                </a:solidFill>
              </a:rPr>
            </a:br>
            <a:r>
              <a:rPr lang="en-US" dirty="0">
                <a:solidFill>
                  <a:schemeClr val="tx1"/>
                </a:solidFill>
              </a:rPr>
              <a:t>AMULYA C 		(1AM21IS009)</a:t>
            </a:r>
            <a:br>
              <a:rPr lang="en-US" dirty="0">
                <a:solidFill>
                  <a:schemeClr val="tx1"/>
                </a:solidFill>
              </a:rPr>
            </a:br>
            <a:r>
              <a:rPr lang="en-US" dirty="0">
                <a:solidFill>
                  <a:schemeClr val="tx1"/>
                </a:solidFill>
              </a:rPr>
              <a:t>BHUVI T G 		(1AM21IS018)</a:t>
            </a:r>
            <a:br>
              <a:rPr lang="en-US" dirty="0">
                <a:solidFill>
                  <a:schemeClr val="tx1"/>
                </a:solidFill>
              </a:rPr>
            </a:br>
            <a:r>
              <a:rPr lang="en-US" dirty="0">
                <a:solidFill>
                  <a:schemeClr val="tx1"/>
                </a:solidFill>
              </a:rPr>
              <a:t>JYOTHI U 		(1AM21IS045)</a:t>
            </a:r>
            <a:br>
              <a:rPr lang="en-US" dirty="0">
                <a:solidFill>
                  <a:schemeClr val="tx1"/>
                </a:solidFill>
              </a:rPr>
            </a:br>
            <a:r>
              <a:rPr lang="en-US" dirty="0">
                <a:solidFill>
                  <a:schemeClr val="tx1"/>
                </a:solidFill>
              </a:rPr>
              <a:t>KEERTHANA MG 	(1AM21IS051)</a:t>
            </a:r>
          </a:p>
          <a:p>
            <a:pPr marL="0" indent="0">
              <a:buNone/>
            </a:pPr>
            <a:endParaRPr lang="en-US" dirty="0">
              <a:solidFill>
                <a:schemeClr val="tx1"/>
              </a:solidFill>
            </a:endParaRPr>
          </a:p>
        </p:txBody>
      </p:sp>
      <p:sp>
        <p:nvSpPr>
          <p:cNvPr id="4" name="Isosceles Triangle 3">
            <a:extLst>
              <a:ext uri="{FF2B5EF4-FFF2-40B4-BE49-F238E27FC236}">
                <a16:creationId xmlns:a16="http://schemas.microsoft.com/office/drawing/2014/main" id="{9D77BE6F-90CC-E14B-B359-68A1D91364AA}"/>
              </a:ext>
            </a:extLst>
          </p:cNvPr>
          <p:cNvSpPr/>
          <p:nvPr/>
        </p:nvSpPr>
        <p:spPr>
          <a:xfrm rot="5400000">
            <a:off x="1095974" y="1418252"/>
            <a:ext cx="2071396" cy="1520890"/>
          </a:xfrm>
          <a:prstGeom prst="triangle">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a:extLst>
              <a:ext uri="{FF2B5EF4-FFF2-40B4-BE49-F238E27FC236}">
                <a16:creationId xmlns:a16="http://schemas.microsoft.com/office/drawing/2014/main" id="{ED8DA818-9FB8-EBB8-EC61-4FB8ABCE4CB2}"/>
              </a:ext>
            </a:extLst>
          </p:cNvPr>
          <p:cNvSpPr/>
          <p:nvPr/>
        </p:nvSpPr>
        <p:spPr>
          <a:xfrm rot="16200000">
            <a:off x="9694320" y="1418252"/>
            <a:ext cx="2071396" cy="1520890"/>
          </a:xfrm>
          <a:prstGeom prst="triangle">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METHODOLOGY</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235242"/>
            <a:ext cx="11214100" cy="5823284"/>
          </a:xfrm>
        </p:spPr>
        <p:txBody>
          <a:bodyPr>
            <a:normAutofit/>
          </a:bodyPr>
          <a:lstStyle/>
          <a:p>
            <a:pPr algn="just"/>
            <a:r>
              <a:rPr lang="en-US" sz="2400" b="1" dirty="0">
                <a:solidFill>
                  <a:schemeClr val="tx1"/>
                </a:solidFill>
              </a:rPr>
              <a:t>Confusion Matrix </a:t>
            </a:r>
          </a:p>
          <a:p>
            <a:pPr algn="just"/>
            <a:r>
              <a:rPr lang="en-US" sz="2400" dirty="0">
                <a:solidFill>
                  <a:schemeClr val="tx1"/>
                </a:solidFill>
              </a:rPr>
              <a:t>A confusion matrix is a matrix that summarizes the performance of a machine learning model on a set of test data. It is a means of displaying the number of accurate and inaccurate instances based on the model’s predictions. It is often used to measure the performance of classification models, which aim to predict a categorical label for each input instance. The matrix displays the number of instances produced by the model on the test data. When assessing a classification model’s performance, a confusion matrix is essential. It offers a thorough analysis of true positive, true negative, false positive, and false negative predictions, facilitating a more profound comprehension of a model’s recall, accuracy, precision, and overall effectiveness in class distinction. When there is an uneven class distribution in a dataset, this matrix is especially helpful in evaluating a model’s performance beyond basic accuracy metrics. </a:t>
            </a:r>
            <a:endParaRPr lang="en-US" sz="7200" dirty="0">
              <a:solidFill>
                <a:schemeClr val="tx1"/>
              </a:solidFill>
            </a:endParaRPr>
          </a:p>
        </p:txBody>
      </p:sp>
      <p:sp>
        <p:nvSpPr>
          <p:cNvPr id="3" name="Isosceles Triangle 2">
            <a:extLst>
              <a:ext uri="{FF2B5EF4-FFF2-40B4-BE49-F238E27FC236}">
                <a16:creationId xmlns:a16="http://schemas.microsoft.com/office/drawing/2014/main" id="{4110C052-2BF4-4FB5-2F9C-61B5B897178F}"/>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AFE18ECD-2716-B45F-CB6B-BE569BB06462}"/>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F2598CD-B605-A6D4-3EDC-2BDAD1BFE92B}"/>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538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METHODOLOGY</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88949" y="3313121"/>
            <a:ext cx="11214100" cy="4436626"/>
          </a:xfrm>
        </p:spPr>
        <p:txBody>
          <a:bodyPr>
            <a:normAutofit/>
          </a:bodyPr>
          <a:lstStyle/>
          <a:p>
            <a:pPr algn="just"/>
            <a:r>
              <a:rPr lang="en-US" sz="2400" dirty="0">
                <a:solidFill>
                  <a:schemeClr val="tx1"/>
                </a:solidFill>
              </a:rPr>
              <a:t>• True Positive (TP): The model correctly predicted a positive outcome. </a:t>
            </a:r>
          </a:p>
          <a:p>
            <a:pPr algn="just"/>
            <a:r>
              <a:rPr lang="en-US" sz="2400" dirty="0">
                <a:solidFill>
                  <a:schemeClr val="tx1"/>
                </a:solidFill>
              </a:rPr>
              <a:t>• True Negative (TN): The model correctly predicted a negative outcome. </a:t>
            </a:r>
          </a:p>
          <a:p>
            <a:pPr algn="just"/>
            <a:r>
              <a:rPr lang="en-US" sz="2400" dirty="0">
                <a:solidFill>
                  <a:schemeClr val="tx1"/>
                </a:solidFill>
              </a:rPr>
              <a:t>• False Positive (FP): The model incorrectly predicted a positive outcome. Also known as a Type I error. </a:t>
            </a:r>
          </a:p>
          <a:p>
            <a:pPr algn="just"/>
            <a:r>
              <a:rPr lang="en-US" sz="2400" dirty="0">
                <a:solidFill>
                  <a:schemeClr val="tx1"/>
                </a:solidFill>
              </a:rPr>
              <a:t>• False Negative (FN): The model incorrectly predicted a negative outcome. Also known as a Type II error.</a:t>
            </a:r>
            <a:endParaRPr lang="en-US" sz="7200" dirty="0">
              <a:solidFill>
                <a:schemeClr val="tx1"/>
              </a:solidFill>
            </a:endParaRPr>
          </a:p>
        </p:txBody>
      </p:sp>
      <p:pic>
        <p:nvPicPr>
          <p:cNvPr id="5" name="Picture 4">
            <a:extLst>
              <a:ext uri="{FF2B5EF4-FFF2-40B4-BE49-F238E27FC236}">
                <a16:creationId xmlns:a16="http://schemas.microsoft.com/office/drawing/2014/main" id="{D9E3533D-0BEA-527E-E253-8B8B868138FD}"/>
              </a:ext>
            </a:extLst>
          </p:cNvPr>
          <p:cNvPicPr>
            <a:picLocks noChangeAspect="1"/>
          </p:cNvPicPr>
          <p:nvPr/>
        </p:nvPicPr>
        <p:blipFill>
          <a:blip r:embed="rId2"/>
          <a:stretch>
            <a:fillRect/>
          </a:stretch>
        </p:blipFill>
        <p:spPr>
          <a:xfrm>
            <a:off x="3665527" y="1390734"/>
            <a:ext cx="4860945" cy="2826784"/>
          </a:xfrm>
          <a:prstGeom prst="rect">
            <a:avLst/>
          </a:prstGeom>
        </p:spPr>
      </p:pic>
      <p:sp>
        <p:nvSpPr>
          <p:cNvPr id="3" name="Isosceles Triangle 2">
            <a:extLst>
              <a:ext uri="{FF2B5EF4-FFF2-40B4-BE49-F238E27FC236}">
                <a16:creationId xmlns:a16="http://schemas.microsoft.com/office/drawing/2014/main" id="{0092F25D-82DA-3CA4-862E-0D60DCA55006}"/>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D710664B-2CE9-7B60-C524-9C22A2692636}"/>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9371A3-00CC-0CA5-7915-75D174BB8DC5}"/>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34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939790" y="1024158"/>
            <a:ext cx="4945598" cy="1243584"/>
          </a:xfrm>
        </p:spPr>
        <p:txBody>
          <a:bodyPr/>
          <a:lstStyle/>
          <a:p>
            <a:r>
              <a:rPr lang="en-US" dirty="0">
                <a:solidFill>
                  <a:schemeClr val="tx1"/>
                </a:solidFill>
              </a:rPr>
              <a:t>FLOWCHART</a:t>
            </a:r>
            <a:endParaRPr lang="en-GB" dirty="0">
              <a:solidFill>
                <a:schemeClr val="tx1"/>
              </a:solidFill>
            </a:endParaRPr>
          </a:p>
        </p:txBody>
      </p:sp>
      <p:pic>
        <p:nvPicPr>
          <p:cNvPr id="5" name="Picture 4">
            <a:extLst>
              <a:ext uri="{FF2B5EF4-FFF2-40B4-BE49-F238E27FC236}">
                <a16:creationId xmlns:a16="http://schemas.microsoft.com/office/drawing/2014/main" id="{9D5160DC-6FD2-BF4A-7D96-C6200032F23E}"/>
              </a:ext>
            </a:extLst>
          </p:cNvPr>
          <p:cNvPicPr>
            <a:picLocks noChangeAspect="1"/>
          </p:cNvPicPr>
          <p:nvPr/>
        </p:nvPicPr>
        <p:blipFill>
          <a:blip r:embed="rId2"/>
          <a:stretch>
            <a:fillRect/>
          </a:stretch>
        </p:blipFill>
        <p:spPr>
          <a:xfrm>
            <a:off x="6306613" y="335902"/>
            <a:ext cx="2823636" cy="6186196"/>
          </a:xfrm>
          <a:prstGeom prst="rect">
            <a:avLst/>
          </a:prstGeom>
        </p:spPr>
      </p:pic>
      <p:sp>
        <p:nvSpPr>
          <p:cNvPr id="6" name="Isosceles Triangle 5">
            <a:extLst>
              <a:ext uri="{FF2B5EF4-FFF2-40B4-BE49-F238E27FC236}">
                <a16:creationId xmlns:a16="http://schemas.microsoft.com/office/drawing/2014/main" id="{23FAFB09-7A0B-2FCE-120C-17B123C13703}"/>
              </a:ext>
            </a:extLst>
          </p:cNvPr>
          <p:cNvSpPr/>
          <p:nvPr/>
        </p:nvSpPr>
        <p:spPr>
          <a:xfrm rot="5400000">
            <a:off x="217652" y="1379840"/>
            <a:ext cx="601825" cy="532219"/>
          </a:xfrm>
          <a:prstGeom prst="triangle">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7861EF72-02C6-1E6E-4488-221003B45521}"/>
              </a:ext>
            </a:extLst>
          </p:cNvPr>
          <p:cNvSpPr/>
          <p:nvPr/>
        </p:nvSpPr>
        <p:spPr>
          <a:xfrm>
            <a:off x="252455" y="2173768"/>
            <a:ext cx="4814067"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IMPLEMENTATION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343609"/>
            <a:ext cx="11214100" cy="5514392"/>
          </a:xfrm>
        </p:spPr>
        <p:txBody>
          <a:bodyPr>
            <a:normAutofit fontScale="62500" lnSpcReduction="20000"/>
          </a:bodyPr>
          <a:lstStyle/>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#importing libraries</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import pandas as pd</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import </a:t>
            </a:r>
            <a:r>
              <a:rPr lang="en-US" sz="1800" dirty="0" err="1">
                <a:solidFill>
                  <a:schemeClr val="tx1"/>
                </a:solidFill>
                <a:effectLst/>
                <a:latin typeface="Times New Roman" panose="02020603050405020304" pitchFamily="18" charset="0"/>
                <a:ea typeface="Times New Roman" panose="02020603050405020304" pitchFamily="18" charset="0"/>
              </a:rPr>
              <a:t>matplotlib.pyplot</a:t>
            </a:r>
            <a:r>
              <a:rPr lang="en-US" sz="1800" dirty="0">
                <a:solidFill>
                  <a:schemeClr val="tx1"/>
                </a:solidFill>
                <a:effectLst/>
                <a:latin typeface="Times New Roman" panose="02020603050405020304" pitchFamily="18" charset="0"/>
                <a:ea typeface="Times New Roman" panose="02020603050405020304" pitchFamily="18" charset="0"/>
              </a:rPr>
              <a:t> as </a:t>
            </a:r>
            <a:r>
              <a:rPr lang="en-US" sz="1800" dirty="0" err="1">
                <a:solidFill>
                  <a:schemeClr val="tx1"/>
                </a:solidFill>
                <a:effectLst/>
                <a:latin typeface="Times New Roman" panose="02020603050405020304" pitchFamily="18" charset="0"/>
                <a:ea typeface="Times New Roman" panose="02020603050405020304" pitchFamily="18" charset="0"/>
              </a:rPr>
              <a:t>plt</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import </a:t>
            </a:r>
            <a:r>
              <a:rPr lang="en-US" sz="1800" dirty="0" err="1">
                <a:solidFill>
                  <a:schemeClr val="tx1"/>
                </a:solidFill>
                <a:effectLst/>
                <a:latin typeface="Times New Roman" panose="02020603050405020304" pitchFamily="18" charset="0"/>
                <a:ea typeface="Times New Roman" panose="02020603050405020304" pitchFamily="18" charset="0"/>
              </a:rPr>
              <a:t>numpy</a:t>
            </a:r>
            <a:r>
              <a:rPr lang="en-US" sz="1800" dirty="0">
                <a:solidFill>
                  <a:schemeClr val="tx1"/>
                </a:solidFill>
                <a:effectLst/>
                <a:latin typeface="Times New Roman" panose="02020603050405020304" pitchFamily="18" charset="0"/>
                <a:ea typeface="Times New Roman" panose="02020603050405020304" pitchFamily="18" charset="0"/>
              </a:rPr>
              <a:t> as np</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import seaborn as </a:t>
            </a:r>
            <a:r>
              <a:rPr lang="en-US" sz="1800" dirty="0" err="1">
                <a:solidFill>
                  <a:schemeClr val="tx1"/>
                </a:solidFill>
                <a:effectLst/>
                <a:latin typeface="Times New Roman" panose="02020603050405020304" pitchFamily="18" charset="0"/>
                <a:ea typeface="Times New Roman" panose="02020603050405020304" pitchFamily="18" charset="0"/>
              </a:rPr>
              <a:t>sns</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import </a:t>
            </a:r>
            <a:r>
              <a:rPr lang="en-US" sz="1800" dirty="0" err="1">
                <a:solidFill>
                  <a:schemeClr val="tx1"/>
                </a:solidFill>
                <a:effectLst/>
                <a:latin typeface="Times New Roman" panose="02020603050405020304" pitchFamily="18" charset="0"/>
                <a:ea typeface="Times New Roman" panose="02020603050405020304" pitchFamily="18" charset="0"/>
              </a:rPr>
              <a:t>tensorflow</a:t>
            </a:r>
            <a:r>
              <a:rPr lang="en-US" sz="1800" dirty="0">
                <a:solidFill>
                  <a:schemeClr val="tx1"/>
                </a:solidFill>
                <a:effectLst/>
                <a:latin typeface="Times New Roman" panose="02020603050405020304" pitchFamily="18" charset="0"/>
                <a:ea typeface="Times New Roman" panose="02020603050405020304" pitchFamily="18" charset="0"/>
              </a:rPr>
              <a:t> as </a:t>
            </a:r>
            <a:r>
              <a:rPr lang="en-US" sz="1800" dirty="0" err="1">
                <a:solidFill>
                  <a:schemeClr val="tx1"/>
                </a:solidFill>
                <a:effectLst/>
                <a:latin typeface="Times New Roman" panose="02020603050405020304" pitchFamily="18" charset="0"/>
                <a:ea typeface="Times New Roman" panose="02020603050405020304" pitchFamily="18" charset="0"/>
              </a:rPr>
              <a:t>tf</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from </a:t>
            </a:r>
            <a:r>
              <a:rPr lang="en-US" sz="1800" dirty="0" err="1">
                <a:solidFill>
                  <a:schemeClr val="tx1"/>
                </a:solidFill>
                <a:effectLst/>
                <a:latin typeface="Times New Roman" panose="02020603050405020304" pitchFamily="18" charset="0"/>
                <a:ea typeface="Times New Roman" panose="02020603050405020304" pitchFamily="18" charset="0"/>
              </a:rPr>
              <a:t>tensorflow</a:t>
            </a:r>
            <a:r>
              <a:rPr lang="en-US" sz="1800" dirty="0">
                <a:solidFill>
                  <a:schemeClr val="tx1"/>
                </a:solidFill>
                <a:effectLst/>
                <a:latin typeface="Times New Roman" panose="02020603050405020304" pitchFamily="18" charset="0"/>
                <a:ea typeface="Times New Roman" panose="02020603050405020304" pitchFamily="18" charset="0"/>
              </a:rPr>
              <a:t> import </a:t>
            </a:r>
            <a:r>
              <a:rPr lang="en-US" sz="1800" dirty="0" err="1">
                <a:solidFill>
                  <a:schemeClr val="tx1"/>
                </a:solidFill>
                <a:effectLst/>
                <a:latin typeface="Times New Roman" panose="02020603050405020304" pitchFamily="18" charset="0"/>
                <a:ea typeface="Times New Roman" panose="02020603050405020304" pitchFamily="18" charset="0"/>
              </a:rPr>
              <a:t>keras</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from </a:t>
            </a:r>
            <a:r>
              <a:rPr lang="en-US" sz="1800" dirty="0" err="1">
                <a:solidFill>
                  <a:schemeClr val="tx1"/>
                </a:solidFill>
                <a:effectLst/>
                <a:latin typeface="Times New Roman" panose="02020603050405020304" pitchFamily="18" charset="0"/>
                <a:ea typeface="Times New Roman" panose="02020603050405020304" pitchFamily="18" charset="0"/>
              </a:rPr>
              <a:t>tensorflow.keras.layers</a:t>
            </a:r>
            <a:r>
              <a:rPr lang="en-US" sz="1800" dirty="0">
                <a:solidFill>
                  <a:schemeClr val="tx1"/>
                </a:solidFill>
                <a:effectLst/>
                <a:latin typeface="Times New Roman" panose="02020603050405020304" pitchFamily="18" charset="0"/>
                <a:ea typeface="Times New Roman" panose="02020603050405020304" pitchFamily="18" charset="0"/>
              </a:rPr>
              <a:t> import Dense, Activation, Dropout</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from </a:t>
            </a:r>
            <a:r>
              <a:rPr lang="en-US" sz="1800" dirty="0" err="1">
                <a:solidFill>
                  <a:schemeClr val="tx1"/>
                </a:solidFill>
                <a:effectLst/>
                <a:latin typeface="Times New Roman" panose="02020603050405020304" pitchFamily="18" charset="0"/>
                <a:ea typeface="Times New Roman" panose="02020603050405020304" pitchFamily="18" charset="0"/>
              </a:rPr>
              <a:t>tensorflow.keras.optimizers</a:t>
            </a:r>
            <a:r>
              <a:rPr lang="en-US" sz="1800" dirty="0">
                <a:solidFill>
                  <a:schemeClr val="tx1"/>
                </a:solidFill>
                <a:effectLst/>
                <a:latin typeface="Times New Roman" panose="02020603050405020304" pitchFamily="18" charset="0"/>
                <a:ea typeface="Times New Roman" panose="02020603050405020304" pitchFamily="18" charset="0"/>
              </a:rPr>
              <a:t> import Adam</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from </a:t>
            </a:r>
            <a:r>
              <a:rPr lang="en-US" sz="1800" dirty="0" err="1">
                <a:solidFill>
                  <a:schemeClr val="tx1"/>
                </a:solidFill>
                <a:effectLst/>
                <a:latin typeface="Times New Roman" panose="02020603050405020304" pitchFamily="18" charset="0"/>
                <a:ea typeface="Times New Roman" panose="02020603050405020304" pitchFamily="18" charset="0"/>
              </a:rPr>
              <a:t>tensorflow.keras.metrics</a:t>
            </a:r>
            <a:r>
              <a:rPr lang="en-US" sz="1800" dirty="0">
                <a:solidFill>
                  <a:schemeClr val="tx1"/>
                </a:solidFill>
                <a:effectLst/>
                <a:latin typeface="Times New Roman" panose="02020603050405020304" pitchFamily="18" charset="0"/>
                <a:ea typeface="Times New Roman" panose="02020603050405020304" pitchFamily="18" charset="0"/>
              </a:rPr>
              <a:t> import Accuracy</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from </a:t>
            </a:r>
            <a:r>
              <a:rPr lang="en-US" sz="1800" dirty="0" err="1">
                <a:solidFill>
                  <a:schemeClr val="tx1"/>
                </a:solidFill>
                <a:effectLst/>
                <a:latin typeface="Times New Roman" panose="02020603050405020304" pitchFamily="18" charset="0"/>
                <a:ea typeface="Times New Roman" panose="02020603050405020304" pitchFamily="18" charset="0"/>
              </a:rPr>
              <a:t>sklearn</a:t>
            </a:r>
            <a:r>
              <a:rPr lang="en-US" sz="1800" dirty="0">
                <a:solidFill>
                  <a:schemeClr val="tx1"/>
                </a:solidFill>
                <a:effectLst/>
                <a:latin typeface="Times New Roman" panose="02020603050405020304" pitchFamily="18" charset="0"/>
                <a:ea typeface="Times New Roman" panose="02020603050405020304" pitchFamily="18" charset="0"/>
              </a:rPr>
              <a:t> import metrics</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from </a:t>
            </a:r>
            <a:r>
              <a:rPr lang="en-US" sz="1800" dirty="0" err="1">
                <a:solidFill>
                  <a:schemeClr val="tx1"/>
                </a:solidFill>
                <a:effectLst/>
                <a:latin typeface="Times New Roman" panose="02020603050405020304" pitchFamily="18" charset="0"/>
                <a:ea typeface="Times New Roman" panose="02020603050405020304" pitchFamily="18" charset="0"/>
              </a:rPr>
              <a:t>sklearn.preprocessing</a:t>
            </a:r>
            <a:r>
              <a:rPr lang="en-US" sz="1800" dirty="0">
                <a:solidFill>
                  <a:schemeClr val="tx1"/>
                </a:solidFill>
                <a:effectLst/>
                <a:latin typeface="Times New Roman" panose="02020603050405020304" pitchFamily="18" charset="0"/>
                <a:ea typeface="Times New Roman" panose="02020603050405020304" pitchFamily="18" charset="0"/>
              </a:rPr>
              <a:t> import </a:t>
            </a:r>
            <a:r>
              <a:rPr lang="en-US" sz="1800" dirty="0" err="1">
                <a:solidFill>
                  <a:schemeClr val="tx1"/>
                </a:solidFill>
                <a:effectLst/>
                <a:latin typeface="Times New Roman" panose="02020603050405020304" pitchFamily="18" charset="0"/>
                <a:ea typeface="Times New Roman" panose="02020603050405020304" pitchFamily="18" charset="0"/>
              </a:rPr>
              <a:t>LabelEncoder</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from </a:t>
            </a:r>
            <a:r>
              <a:rPr lang="en-US" sz="1800" dirty="0" err="1">
                <a:solidFill>
                  <a:schemeClr val="tx1"/>
                </a:solidFill>
                <a:effectLst/>
                <a:latin typeface="Times New Roman" panose="02020603050405020304" pitchFamily="18" charset="0"/>
                <a:ea typeface="Times New Roman" panose="02020603050405020304" pitchFamily="18" charset="0"/>
              </a:rPr>
              <a:t>sklearn.metrics</a:t>
            </a:r>
            <a:r>
              <a:rPr lang="en-US" sz="1800" dirty="0">
                <a:solidFill>
                  <a:schemeClr val="tx1"/>
                </a:solidFill>
                <a:effectLst/>
                <a:latin typeface="Times New Roman" panose="02020603050405020304" pitchFamily="18" charset="0"/>
                <a:ea typeface="Times New Roman" panose="02020603050405020304" pitchFamily="18" charset="0"/>
              </a:rPr>
              <a:t> import </a:t>
            </a:r>
            <a:r>
              <a:rPr lang="en-US" sz="1800" dirty="0" err="1">
                <a:solidFill>
                  <a:schemeClr val="tx1"/>
                </a:solidFill>
                <a:effectLst/>
                <a:latin typeface="Times New Roman" panose="02020603050405020304" pitchFamily="18" charset="0"/>
                <a:ea typeface="Times New Roman" panose="02020603050405020304" pitchFamily="18" charset="0"/>
              </a:rPr>
              <a:t>classification_report,accuracy_score,roc_curve,confusion_matrix</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from </a:t>
            </a:r>
            <a:r>
              <a:rPr lang="en-US" sz="1800" dirty="0" err="1">
                <a:solidFill>
                  <a:schemeClr val="tx1"/>
                </a:solidFill>
                <a:effectLst/>
                <a:latin typeface="Times New Roman" panose="02020603050405020304" pitchFamily="18" charset="0"/>
                <a:ea typeface="Times New Roman" panose="02020603050405020304" pitchFamily="18" charset="0"/>
              </a:rPr>
              <a:t>jupyterthemes</a:t>
            </a:r>
            <a:r>
              <a:rPr lang="en-US" sz="1800" dirty="0">
                <a:solidFill>
                  <a:schemeClr val="tx1"/>
                </a:solidFill>
                <a:effectLst/>
                <a:latin typeface="Times New Roman" panose="02020603050405020304" pitchFamily="18" charset="0"/>
                <a:ea typeface="Times New Roman" panose="02020603050405020304" pitchFamily="18" charset="0"/>
              </a:rPr>
              <a:t> import </a:t>
            </a:r>
            <a:r>
              <a:rPr lang="en-US" sz="1800" dirty="0" err="1">
                <a:solidFill>
                  <a:schemeClr val="tx1"/>
                </a:solidFill>
                <a:effectLst/>
                <a:latin typeface="Times New Roman" panose="02020603050405020304" pitchFamily="18" charset="0"/>
                <a:ea typeface="Times New Roman" panose="02020603050405020304" pitchFamily="18" charset="0"/>
              </a:rPr>
              <a:t>jtplot</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jtplot.style</a:t>
            </a:r>
            <a:r>
              <a:rPr lang="en-US" sz="1800" dirty="0">
                <a:solidFill>
                  <a:schemeClr val="tx1"/>
                </a:solidFill>
                <a:effectLst/>
                <a:latin typeface="Times New Roman" panose="02020603050405020304" pitchFamily="18" charset="0"/>
                <a:ea typeface="Times New Roman" panose="02020603050405020304" pitchFamily="18" charset="0"/>
              </a:rPr>
              <a:t>(theme = '</a:t>
            </a:r>
            <a:r>
              <a:rPr lang="en-US" sz="1800" dirty="0" err="1">
                <a:solidFill>
                  <a:schemeClr val="tx1"/>
                </a:solidFill>
                <a:effectLst/>
                <a:latin typeface="Times New Roman" panose="02020603050405020304" pitchFamily="18" charset="0"/>
                <a:ea typeface="Times New Roman" panose="02020603050405020304" pitchFamily="18" charset="0"/>
              </a:rPr>
              <a:t>monokai</a:t>
            </a:r>
            <a:r>
              <a:rPr lang="en-US" sz="1800" dirty="0">
                <a:solidFill>
                  <a:schemeClr val="tx1"/>
                </a:solidFill>
                <a:effectLst/>
                <a:latin typeface="Times New Roman" panose="02020603050405020304" pitchFamily="18" charset="0"/>
                <a:ea typeface="Times New Roman" panose="02020603050405020304" pitchFamily="18" charset="0"/>
              </a:rPr>
              <a:t>', context = 'notebook', ticks = True, grid = False)</a:t>
            </a:r>
          </a:p>
          <a:p>
            <a:pPr algn="just"/>
            <a:endParaRPr lang="en-US" sz="2400" dirty="0">
              <a:solidFill>
                <a:schemeClr val="tx1"/>
              </a:solidFill>
            </a:endParaRPr>
          </a:p>
        </p:txBody>
      </p:sp>
      <p:sp>
        <p:nvSpPr>
          <p:cNvPr id="3" name="Isosceles Triangle 2">
            <a:extLst>
              <a:ext uri="{FF2B5EF4-FFF2-40B4-BE49-F238E27FC236}">
                <a16:creationId xmlns:a16="http://schemas.microsoft.com/office/drawing/2014/main" id="{7F7EEB18-76EF-6750-1CA6-0B5017FF2D54}"/>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D8A99860-A937-FE45-EC7C-5E93493A19A5}"/>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4D9A08-885A-3E41-31BC-B958A253AA8C}"/>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69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IMPLEMENTATION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solidFill>
                  <a:schemeClr val="tx1"/>
                </a:solidFill>
              </a:rPr>
              <a:pPr/>
              <a:t>14</a:t>
            </a:fld>
            <a:endParaRPr lang="en-US" dirty="0">
              <a:solidFill>
                <a:schemeClr val="tx1"/>
              </a:solidFill>
            </a:endParaRPr>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530221"/>
            <a:ext cx="11214100" cy="5514392"/>
          </a:xfrm>
        </p:spPr>
        <p:txBody>
          <a:bodyPr>
            <a:normAutofit fontScale="85000" lnSpcReduction="10000"/>
          </a:bodyPr>
          <a:lstStyle/>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#Loading training and testing datasets</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instagram_df_test</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pd.read_csv</a:t>
            </a:r>
            <a:r>
              <a:rPr lang="en-US" sz="1800" dirty="0">
                <a:solidFill>
                  <a:schemeClr val="tx1"/>
                </a:solidFill>
                <a:effectLst/>
                <a:latin typeface="Times New Roman" panose="02020603050405020304" pitchFamily="18" charset="0"/>
                <a:ea typeface="Times New Roman" panose="02020603050405020304" pitchFamily="18" charset="0"/>
              </a:rPr>
              <a:t>('test.csv')</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instagram_df_train</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pd.read_csv</a:t>
            </a:r>
            <a:r>
              <a:rPr lang="en-US" sz="1800" dirty="0">
                <a:solidFill>
                  <a:schemeClr val="tx1"/>
                </a:solidFill>
                <a:effectLst/>
                <a:latin typeface="Times New Roman" panose="02020603050405020304" pitchFamily="18" charset="0"/>
                <a:ea typeface="Times New Roman" panose="02020603050405020304" pitchFamily="18" charset="0"/>
              </a:rPr>
              <a:t>('train.csv')</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instagram_df_train</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instagram_df_test</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instagram_df_train.info()</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instagram_df_train.describe</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instagram_df_train.isnull</a:t>
            </a:r>
            <a:r>
              <a:rPr lang="en-US" sz="1800" dirty="0">
                <a:solidFill>
                  <a:schemeClr val="tx1"/>
                </a:solidFill>
                <a:effectLst/>
                <a:latin typeface="Times New Roman" panose="02020603050405020304" pitchFamily="18" charset="0"/>
                <a:ea typeface="Times New Roman" panose="02020603050405020304" pitchFamily="18" charset="0"/>
              </a:rPr>
              <a:t>().sum()</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instagram_df_train</a:t>
            </a:r>
            <a:r>
              <a:rPr lang="en-US" sz="1800" dirty="0">
                <a:solidFill>
                  <a:schemeClr val="tx1"/>
                </a:solidFill>
                <a:effectLst/>
                <a:latin typeface="Times New Roman" panose="02020603050405020304" pitchFamily="18" charset="0"/>
                <a:ea typeface="Times New Roman" panose="02020603050405020304" pitchFamily="18" charset="0"/>
              </a:rPr>
              <a:t>['profile pic'].</a:t>
            </a:r>
            <a:r>
              <a:rPr lang="en-US" sz="1800" dirty="0" err="1">
                <a:solidFill>
                  <a:schemeClr val="tx1"/>
                </a:solidFill>
                <a:effectLst/>
                <a:latin typeface="Times New Roman" panose="02020603050405020304" pitchFamily="18" charset="0"/>
                <a:ea typeface="Times New Roman" panose="02020603050405020304" pitchFamily="18" charset="0"/>
              </a:rPr>
              <a:t>value_counts</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instagram_df_train</a:t>
            </a:r>
            <a:r>
              <a:rPr lang="en-US" sz="1800" dirty="0">
                <a:solidFill>
                  <a:schemeClr val="tx1"/>
                </a:solidFill>
                <a:effectLst/>
                <a:latin typeface="Times New Roman" panose="02020603050405020304" pitchFamily="18" charset="0"/>
                <a:ea typeface="Times New Roman" panose="02020603050405020304" pitchFamily="18" charset="0"/>
              </a:rPr>
              <a:t>['fake'].</a:t>
            </a:r>
            <a:r>
              <a:rPr lang="en-US" sz="1800" dirty="0" err="1">
                <a:solidFill>
                  <a:schemeClr val="tx1"/>
                </a:solidFill>
                <a:effectLst/>
                <a:latin typeface="Times New Roman" panose="02020603050405020304" pitchFamily="18" charset="0"/>
                <a:ea typeface="Times New Roman" panose="02020603050405020304" pitchFamily="18" charset="0"/>
              </a:rPr>
              <a:t>value_counts</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instagram_df_train</a:t>
            </a:r>
            <a:r>
              <a:rPr lang="en-US" sz="1800" dirty="0">
                <a:solidFill>
                  <a:schemeClr val="tx1"/>
                </a:solidFill>
                <a:effectLst/>
                <a:latin typeface="Times New Roman" panose="02020603050405020304" pitchFamily="18" charset="0"/>
                <a:ea typeface="Times New Roman" panose="02020603050405020304" pitchFamily="18" charset="0"/>
              </a:rPr>
              <a:t>['external URL'].</a:t>
            </a:r>
            <a:r>
              <a:rPr lang="en-US" sz="1800" dirty="0" err="1">
                <a:solidFill>
                  <a:schemeClr val="tx1"/>
                </a:solidFill>
                <a:effectLst/>
                <a:latin typeface="Times New Roman" panose="02020603050405020304" pitchFamily="18" charset="0"/>
                <a:ea typeface="Times New Roman" panose="02020603050405020304" pitchFamily="18" charset="0"/>
              </a:rPr>
              <a:t>value_counts</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instagram_df_train</a:t>
            </a:r>
            <a:r>
              <a:rPr lang="en-US" sz="1800" dirty="0">
                <a:solidFill>
                  <a:schemeClr val="tx1"/>
                </a:solidFill>
                <a:effectLst/>
                <a:latin typeface="Times New Roman" panose="02020603050405020304" pitchFamily="18" charset="0"/>
                <a:ea typeface="Times New Roman" panose="02020603050405020304" pitchFamily="18" charset="0"/>
              </a:rPr>
              <a:t>['description length'] &gt; 50).sum()</a:t>
            </a:r>
          </a:p>
          <a:p>
            <a:pPr algn="just"/>
            <a:endParaRPr lang="en-US" sz="2400" dirty="0">
              <a:solidFill>
                <a:schemeClr val="tx1"/>
              </a:solidFill>
            </a:endParaRPr>
          </a:p>
        </p:txBody>
      </p:sp>
      <p:sp>
        <p:nvSpPr>
          <p:cNvPr id="3" name="Isosceles Triangle 2">
            <a:extLst>
              <a:ext uri="{FF2B5EF4-FFF2-40B4-BE49-F238E27FC236}">
                <a16:creationId xmlns:a16="http://schemas.microsoft.com/office/drawing/2014/main" id="{18B2B1ED-1662-4DC2-6F12-D350F0B88416}"/>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F492E6E5-B5FA-3167-BCAD-92AD9C7951F4}"/>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095A35-C054-AFAD-C136-C596B1E2C62F}"/>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08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IMPLEMENTATION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595535"/>
            <a:ext cx="11214100" cy="5514392"/>
          </a:xfrm>
        </p:spPr>
        <p:txBody>
          <a:bodyPr>
            <a:normAutofit fontScale="55000" lnSpcReduction="20000"/>
          </a:bodyPr>
          <a:lstStyle/>
          <a:p>
            <a:pPr algn="just">
              <a:lnSpc>
                <a:spcPct val="150000"/>
              </a:lnSpc>
            </a:pPr>
            <a:r>
              <a:rPr lang="en-US" sz="2400" dirty="0" err="1">
                <a:solidFill>
                  <a:schemeClr val="tx1"/>
                </a:solidFill>
                <a:effectLst/>
                <a:latin typeface="Times New Roman" panose="02020603050405020304" pitchFamily="18" charset="0"/>
                <a:ea typeface="Times New Roman" panose="02020603050405020304" pitchFamily="18" charset="0"/>
              </a:rPr>
              <a:t>instagram_df_train</a:t>
            </a:r>
            <a:r>
              <a:rPr lang="en-US" sz="2400" dirty="0">
                <a:solidFill>
                  <a:schemeClr val="tx1"/>
                </a:solidFill>
                <a:effectLst/>
                <a:latin typeface="Times New Roman" panose="02020603050405020304" pitchFamily="18" charset="0"/>
                <a:ea typeface="Times New Roman" panose="02020603050405020304" pitchFamily="18" charset="0"/>
              </a:rPr>
              <a:t>['external URL'].</a:t>
            </a:r>
            <a:r>
              <a:rPr lang="en-US" sz="2400" dirty="0" err="1">
                <a:solidFill>
                  <a:schemeClr val="tx1"/>
                </a:solidFill>
                <a:effectLst/>
                <a:latin typeface="Times New Roman" panose="02020603050405020304" pitchFamily="18" charset="0"/>
                <a:ea typeface="Times New Roman" panose="02020603050405020304" pitchFamily="18" charset="0"/>
              </a:rPr>
              <a:t>value_counts</a:t>
            </a:r>
            <a:r>
              <a:rPr lang="en-US" sz="24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2400" dirty="0">
                <a:solidFill>
                  <a:schemeClr val="tx1"/>
                </a:solidFill>
                <a:effectLst/>
                <a:latin typeface="Times New Roman" panose="02020603050405020304" pitchFamily="18" charset="0"/>
                <a:ea typeface="Times New Roman" panose="02020603050405020304" pitchFamily="18" charset="0"/>
              </a:rPr>
              <a:t>(</a:t>
            </a:r>
            <a:r>
              <a:rPr lang="en-US" sz="2400" dirty="0" err="1">
                <a:solidFill>
                  <a:schemeClr val="tx1"/>
                </a:solidFill>
                <a:effectLst/>
                <a:latin typeface="Times New Roman" panose="02020603050405020304" pitchFamily="18" charset="0"/>
                <a:ea typeface="Times New Roman" panose="02020603050405020304" pitchFamily="18" charset="0"/>
              </a:rPr>
              <a:t>instagram_df_train</a:t>
            </a:r>
            <a:r>
              <a:rPr lang="en-US" sz="2400" dirty="0">
                <a:solidFill>
                  <a:schemeClr val="tx1"/>
                </a:solidFill>
                <a:effectLst/>
                <a:latin typeface="Times New Roman" panose="02020603050405020304" pitchFamily="18" charset="0"/>
                <a:ea typeface="Times New Roman" panose="02020603050405020304" pitchFamily="18" charset="0"/>
              </a:rPr>
              <a:t>['description length'] &gt; 50).sum()</a:t>
            </a:r>
          </a:p>
          <a:p>
            <a:pPr algn="just">
              <a:lnSpc>
                <a:spcPct val="150000"/>
              </a:lnSpc>
            </a:pPr>
            <a:r>
              <a:rPr lang="en-US" sz="2400" dirty="0">
                <a:solidFill>
                  <a:schemeClr val="tx1"/>
                </a:solidFill>
                <a:effectLst/>
                <a:latin typeface="Times New Roman" panose="02020603050405020304" pitchFamily="18" charset="0"/>
                <a:ea typeface="Times New Roman" panose="02020603050405020304" pitchFamily="18" charset="0"/>
              </a:rPr>
              <a:t>instagram_df_test.info()</a:t>
            </a:r>
          </a:p>
          <a:p>
            <a:pPr algn="just">
              <a:lnSpc>
                <a:spcPct val="150000"/>
              </a:lnSpc>
            </a:pPr>
            <a:r>
              <a:rPr lang="en-US" sz="2400" dirty="0" err="1">
                <a:solidFill>
                  <a:schemeClr val="tx1"/>
                </a:solidFill>
                <a:effectLst/>
                <a:latin typeface="Times New Roman" panose="02020603050405020304" pitchFamily="18" charset="0"/>
                <a:ea typeface="Times New Roman" panose="02020603050405020304" pitchFamily="18" charset="0"/>
              </a:rPr>
              <a:t>instagram_df_test.describe</a:t>
            </a:r>
            <a:r>
              <a:rPr lang="en-US" sz="24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2400" dirty="0" err="1">
                <a:solidFill>
                  <a:schemeClr val="tx1"/>
                </a:solidFill>
                <a:effectLst/>
                <a:latin typeface="Times New Roman" panose="02020603050405020304" pitchFamily="18" charset="0"/>
                <a:ea typeface="Times New Roman" panose="02020603050405020304" pitchFamily="18" charset="0"/>
              </a:rPr>
              <a:t>instagram_df_test.isnull</a:t>
            </a:r>
            <a:r>
              <a:rPr lang="en-US" sz="2400" dirty="0">
                <a:solidFill>
                  <a:schemeClr val="tx1"/>
                </a:solidFill>
                <a:effectLst/>
                <a:latin typeface="Times New Roman" panose="02020603050405020304" pitchFamily="18" charset="0"/>
                <a:ea typeface="Times New Roman" panose="02020603050405020304" pitchFamily="18" charset="0"/>
              </a:rPr>
              <a:t>().sum()</a:t>
            </a:r>
          </a:p>
          <a:p>
            <a:pPr algn="just">
              <a:lnSpc>
                <a:spcPct val="150000"/>
              </a:lnSpc>
            </a:pPr>
            <a:r>
              <a:rPr lang="en-US" sz="2400" dirty="0" err="1">
                <a:solidFill>
                  <a:schemeClr val="tx1"/>
                </a:solidFill>
                <a:effectLst/>
                <a:latin typeface="Times New Roman" panose="02020603050405020304" pitchFamily="18" charset="0"/>
                <a:ea typeface="Times New Roman" panose="02020603050405020304" pitchFamily="18" charset="0"/>
              </a:rPr>
              <a:t>instagram_df_test</a:t>
            </a:r>
            <a:r>
              <a:rPr lang="en-US" sz="2400" dirty="0">
                <a:solidFill>
                  <a:schemeClr val="tx1"/>
                </a:solidFill>
                <a:effectLst/>
                <a:latin typeface="Times New Roman" panose="02020603050405020304" pitchFamily="18" charset="0"/>
                <a:ea typeface="Times New Roman" panose="02020603050405020304" pitchFamily="18" charset="0"/>
              </a:rPr>
              <a:t>['fake'].</a:t>
            </a:r>
            <a:r>
              <a:rPr lang="en-US" sz="2400" dirty="0" err="1">
                <a:solidFill>
                  <a:schemeClr val="tx1"/>
                </a:solidFill>
                <a:effectLst/>
                <a:latin typeface="Times New Roman" panose="02020603050405020304" pitchFamily="18" charset="0"/>
                <a:ea typeface="Times New Roman" panose="02020603050405020304" pitchFamily="18" charset="0"/>
              </a:rPr>
              <a:t>value_counts</a:t>
            </a:r>
            <a:r>
              <a:rPr lang="en-US" sz="24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2400" dirty="0">
                <a:solidFill>
                  <a:schemeClr val="tx1"/>
                </a:solidFill>
                <a:effectLst/>
                <a:latin typeface="Times New Roman" panose="02020603050405020304" pitchFamily="18" charset="0"/>
                <a:ea typeface="Times New Roman" panose="02020603050405020304" pitchFamily="18" charset="0"/>
              </a:rPr>
              <a:t>#number of fake and real accounts</a:t>
            </a:r>
          </a:p>
          <a:p>
            <a:pPr algn="just">
              <a:lnSpc>
                <a:spcPct val="150000"/>
              </a:lnSpc>
            </a:pPr>
            <a:r>
              <a:rPr lang="en-US" sz="2400" dirty="0" err="1">
                <a:solidFill>
                  <a:schemeClr val="tx1"/>
                </a:solidFill>
                <a:effectLst/>
                <a:latin typeface="Times New Roman" panose="02020603050405020304" pitchFamily="18" charset="0"/>
                <a:ea typeface="Times New Roman" panose="02020603050405020304" pitchFamily="18" charset="0"/>
              </a:rPr>
              <a:t>sns.countplot</a:t>
            </a:r>
            <a:r>
              <a:rPr lang="en-US" sz="2400" dirty="0">
                <a:solidFill>
                  <a:schemeClr val="tx1"/>
                </a:solidFill>
                <a:effectLst/>
                <a:latin typeface="Times New Roman" panose="02020603050405020304" pitchFamily="18" charset="0"/>
                <a:ea typeface="Times New Roman" panose="02020603050405020304" pitchFamily="18" charset="0"/>
              </a:rPr>
              <a:t>(</a:t>
            </a:r>
            <a:r>
              <a:rPr lang="en-US" sz="2400" dirty="0" err="1">
                <a:solidFill>
                  <a:schemeClr val="tx1"/>
                </a:solidFill>
                <a:effectLst/>
                <a:latin typeface="Times New Roman" panose="02020603050405020304" pitchFamily="18" charset="0"/>
                <a:ea typeface="Times New Roman" panose="02020603050405020304" pitchFamily="18" charset="0"/>
              </a:rPr>
              <a:t>instagram_df_train</a:t>
            </a:r>
            <a:r>
              <a:rPr lang="en-US" sz="2400" dirty="0">
                <a:solidFill>
                  <a:schemeClr val="tx1"/>
                </a:solidFill>
                <a:effectLst/>
                <a:latin typeface="Times New Roman" panose="02020603050405020304" pitchFamily="18" charset="0"/>
                <a:ea typeface="Times New Roman" panose="02020603050405020304" pitchFamily="18" charset="0"/>
              </a:rPr>
              <a:t>['fake’])</a:t>
            </a:r>
          </a:p>
          <a:p>
            <a:pPr algn="just">
              <a:lnSpc>
                <a:spcPct val="150000"/>
              </a:lnSpc>
            </a:pPr>
            <a:r>
              <a:rPr lang="en-US" sz="2200" dirty="0">
                <a:solidFill>
                  <a:schemeClr val="tx1"/>
                </a:solidFill>
                <a:effectLst/>
                <a:latin typeface="Times New Roman" panose="02020603050405020304" pitchFamily="18" charset="0"/>
                <a:ea typeface="Times New Roman" panose="02020603050405020304" pitchFamily="18" charset="0"/>
              </a:rPr>
              <a:t>#number of fake and real accounts</a:t>
            </a:r>
          </a:p>
          <a:p>
            <a:pPr algn="just">
              <a:lnSpc>
                <a:spcPct val="150000"/>
              </a:lnSpc>
            </a:pPr>
            <a:r>
              <a:rPr lang="en-US" sz="2200" dirty="0" err="1">
                <a:solidFill>
                  <a:schemeClr val="tx1"/>
                </a:solidFill>
                <a:effectLst/>
                <a:latin typeface="Times New Roman" panose="02020603050405020304" pitchFamily="18" charset="0"/>
                <a:ea typeface="Times New Roman" panose="02020603050405020304" pitchFamily="18" charset="0"/>
              </a:rPr>
              <a:t>sns.countplot</a:t>
            </a:r>
            <a:r>
              <a:rPr lang="en-US" sz="2200" dirty="0">
                <a:solidFill>
                  <a:schemeClr val="tx1"/>
                </a:solidFill>
                <a:effectLst/>
                <a:latin typeface="Times New Roman" panose="02020603050405020304" pitchFamily="18" charset="0"/>
                <a:ea typeface="Times New Roman" panose="02020603050405020304" pitchFamily="18" charset="0"/>
              </a:rPr>
              <a:t>(</a:t>
            </a:r>
            <a:r>
              <a:rPr lang="en-US" sz="2200" dirty="0" err="1">
                <a:solidFill>
                  <a:schemeClr val="tx1"/>
                </a:solidFill>
                <a:effectLst/>
                <a:latin typeface="Times New Roman" panose="02020603050405020304" pitchFamily="18" charset="0"/>
                <a:ea typeface="Times New Roman" panose="02020603050405020304" pitchFamily="18" charset="0"/>
              </a:rPr>
              <a:t>instagram_df_train</a:t>
            </a:r>
            <a:r>
              <a:rPr lang="en-US" sz="2200" dirty="0">
                <a:solidFill>
                  <a:schemeClr val="tx1"/>
                </a:solidFill>
                <a:effectLst/>
                <a:latin typeface="Times New Roman" panose="02020603050405020304" pitchFamily="18" charset="0"/>
                <a:ea typeface="Times New Roman" panose="02020603050405020304" pitchFamily="18" charset="0"/>
              </a:rPr>
              <a:t>['fake'])</a:t>
            </a:r>
          </a:p>
          <a:p>
            <a:pPr algn="just">
              <a:lnSpc>
                <a:spcPct val="150000"/>
              </a:lnSpc>
            </a:pPr>
            <a:r>
              <a:rPr lang="en-US" sz="2200" dirty="0">
                <a:solidFill>
                  <a:schemeClr val="tx1"/>
                </a:solidFill>
                <a:effectLst/>
                <a:latin typeface="Times New Roman" panose="02020603050405020304" pitchFamily="18" charset="0"/>
                <a:ea typeface="Times New Roman" panose="02020603050405020304" pitchFamily="18" charset="0"/>
              </a:rPr>
              <a:t>#private column</a:t>
            </a:r>
          </a:p>
          <a:p>
            <a:pPr algn="just">
              <a:lnSpc>
                <a:spcPct val="150000"/>
              </a:lnSpc>
            </a:pPr>
            <a:r>
              <a:rPr lang="en-US" sz="2200" dirty="0" err="1">
                <a:solidFill>
                  <a:schemeClr val="tx1"/>
                </a:solidFill>
                <a:effectLst/>
                <a:latin typeface="Times New Roman" panose="02020603050405020304" pitchFamily="18" charset="0"/>
                <a:ea typeface="Times New Roman" panose="02020603050405020304" pitchFamily="18" charset="0"/>
              </a:rPr>
              <a:t>sns.countplot</a:t>
            </a:r>
            <a:r>
              <a:rPr lang="en-US" sz="2200" dirty="0">
                <a:solidFill>
                  <a:schemeClr val="tx1"/>
                </a:solidFill>
                <a:effectLst/>
                <a:latin typeface="Times New Roman" panose="02020603050405020304" pitchFamily="18" charset="0"/>
                <a:ea typeface="Times New Roman" panose="02020603050405020304" pitchFamily="18" charset="0"/>
              </a:rPr>
              <a:t>(</a:t>
            </a:r>
            <a:r>
              <a:rPr lang="en-US" sz="2200" dirty="0" err="1">
                <a:solidFill>
                  <a:schemeClr val="tx1"/>
                </a:solidFill>
                <a:effectLst/>
                <a:latin typeface="Times New Roman" panose="02020603050405020304" pitchFamily="18" charset="0"/>
                <a:ea typeface="Times New Roman" panose="02020603050405020304" pitchFamily="18" charset="0"/>
              </a:rPr>
              <a:t>instagram_df_train</a:t>
            </a:r>
            <a:r>
              <a:rPr lang="en-US" sz="2200" dirty="0">
                <a:solidFill>
                  <a:schemeClr val="tx1"/>
                </a:solidFill>
                <a:effectLst/>
                <a:latin typeface="Times New Roman" panose="02020603050405020304" pitchFamily="18" charset="0"/>
                <a:ea typeface="Times New Roman" panose="02020603050405020304" pitchFamily="18" charset="0"/>
              </a:rPr>
              <a:t>['private'],palette = "</a:t>
            </a:r>
            <a:r>
              <a:rPr lang="en-US" sz="2200" dirty="0" err="1">
                <a:solidFill>
                  <a:schemeClr val="tx1"/>
                </a:solidFill>
                <a:effectLst/>
                <a:latin typeface="Times New Roman" panose="02020603050405020304" pitchFamily="18" charset="0"/>
                <a:ea typeface="Times New Roman" panose="02020603050405020304" pitchFamily="18" charset="0"/>
              </a:rPr>
              <a:t>PuBu</a:t>
            </a:r>
            <a:r>
              <a:rPr lang="en-US" sz="22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2200" dirty="0">
                <a:solidFill>
                  <a:schemeClr val="tx1"/>
                </a:solidFill>
                <a:effectLst/>
                <a:latin typeface="Times New Roman" panose="02020603050405020304" pitchFamily="18" charset="0"/>
                <a:ea typeface="Times New Roman" panose="02020603050405020304" pitchFamily="18" charset="0"/>
              </a:rPr>
              <a:t>#Visualizing the profile pic feature</a:t>
            </a:r>
          </a:p>
          <a:p>
            <a:pPr algn="just">
              <a:lnSpc>
                <a:spcPct val="150000"/>
              </a:lnSpc>
            </a:pPr>
            <a:r>
              <a:rPr lang="en-US" sz="2200" dirty="0" err="1">
                <a:solidFill>
                  <a:schemeClr val="tx1"/>
                </a:solidFill>
                <a:effectLst/>
                <a:latin typeface="Times New Roman" panose="02020603050405020304" pitchFamily="18" charset="0"/>
                <a:ea typeface="Times New Roman" panose="02020603050405020304" pitchFamily="18" charset="0"/>
              </a:rPr>
              <a:t>sns.countplot</a:t>
            </a:r>
            <a:r>
              <a:rPr lang="en-US" sz="2200" dirty="0">
                <a:solidFill>
                  <a:schemeClr val="tx1"/>
                </a:solidFill>
                <a:effectLst/>
                <a:latin typeface="Times New Roman" panose="02020603050405020304" pitchFamily="18" charset="0"/>
                <a:ea typeface="Times New Roman" panose="02020603050405020304" pitchFamily="18" charset="0"/>
              </a:rPr>
              <a:t>(</a:t>
            </a:r>
            <a:r>
              <a:rPr lang="en-US" sz="2200" dirty="0" err="1">
                <a:solidFill>
                  <a:schemeClr val="tx1"/>
                </a:solidFill>
                <a:effectLst/>
                <a:latin typeface="Times New Roman" panose="02020603050405020304" pitchFamily="18" charset="0"/>
                <a:ea typeface="Times New Roman" panose="02020603050405020304" pitchFamily="18" charset="0"/>
              </a:rPr>
              <a:t>instagram_df_train</a:t>
            </a:r>
            <a:r>
              <a:rPr lang="en-US" sz="2200" dirty="0">
                <a:solidFill>
                  <a:schemeClr val="tx1"/>
                </a:solidFill>
                <a:effectLst/>
                <a:latin typeface="Times New Roman" panose="02020603050405020304" pitchFamily="18" charset="0"/>
                <a:ea typeface="Times New Roman" panose="02020603050405020304" pitchFamily="18" charset="0"/>
              </a:rPr>
              <a:t>['profile pic'],palette = "Pastel2")</a:t>
            </a:r>
            <a:endParaRPr lang="en-US" sz="2400" dirty="0">
              <a:solidFill>
                <a:schemeClr val="tx1"/>
              </a:solidFill>
              <a:latin typeface="Times New Roman" panose="02020603050405020304" pitchFamily="18" charset="0"/>
              <a:ea typeface="Times New Roman" panose="02020603050405020304" pitchFamily="18" charset="0"/>
            </a:endParaRPr>
          </a:p>
          <a:p>
            <a:pPr algn="just">
              <a:lnSpc>
                <a:spcPct val="150000"/>
              </a:lnSpc>
            </a:pPr>
            <a:endParaRPr lang="en-US" sz="2200" dirty="0">
              <a:solidFill>
                <a:schemeClr val="tx1"/>
              </a:solidFill>
              <a:effectLst/>
              <a:latin typeface="Times New Roman" panose="02020603050405020304" pitchFamily="18" charset="0"/>
              <a:ea typeface="Times New Roman" panose="02020603050405020304" pitchFamily="18" charset="0"/>
            </a:endParaRPr>
          </a:p>
        </p:txBody>
      </p:sp>
      <p:sp>
        <p:nvSpPr>
          <p:cNvPr id="3" name="Isosceles Triangle 2">
            <a:extLst>
              <a:ext uri="{FF2B5EF4-FFF2-40B4-BE49-F238E27FC236}">
                <a16:creationId xmlns:a16="http://schemas.microsoft.com/office/drawing/2014/main" id="{11C5F892-8706-3BA0-1FE5-96D783992D6E}"/>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F243711-F5A6-19B7-CDCA-0061EFF6FE41}"/>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DB85FB-AC81-F9DB-FD93-8E62294BF011}"/>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779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IMPLEMENTATION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343609"/>
            <a:ext cx="11214100" cy="5514392"/>
          </a:xfrm>
        </p:spPr>
        <p:txBody>
          <a:bodyPr>
            <a:normAutofit fontScale="92500" lnSpcReduction="10000"/>
          </a:bodyPr>
          <a:lstStyle/>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#length of usernames(Histogram)</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plt.figure</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figsize</a:t>
            </a:r>
            <a:r>
              <a:rPr lang="en-US" sz="1800" dirty="0">
                <a:solidFill>
                  <a:schemeClr val="tx1"/>
                </a:solidFill>
                <a:effectLst/>
                <a:latin typeface="Times New Roman" panose="02020603050405020304" pitchFamily="18" charset="0"/>
                <a:ea typeface="Times New Roman" panose="02020603050405020304" pitchFamily="18" charset="0"/>
              </a:rPr>
              <a:t> = (20, 10))</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sns.distplot</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instagram_df_train</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nums</a:t>
            </a:r>
            <a:r>
              <a:rPr lang="en-US" sz="1800" dirty="0">
                <a:solidFill>
                  <a:schemeClr val="tx1"/>
                </a:solidFill>
                <a:effectLst/>
                <a:latin typeface="Times New Roman" panose="02020603050405020304" pitchFamily="18" charset="0"/>
                <a:ea typeface="Times New Roman" panose="02020603050405020304" pitchFamily="18" charset="0"/>
              </a:rPr>
              <a:t>/length username'],</a:t>
            </a:r>
            <a:r>
              <a:rPr lang="en-US" sz="1800" dirty="0" err="1">
                <a:solidFill>
                  <a:schemeClr val="tx1"/>
                </a:solidFill>
                <a:effectLst/>
                <a:latin typeface="Times New Roman" panose="02020603050405020304" pitchFamily="18" charset="0"/>
                <a:ea typeface="Times New Roman" panose="02020603050405020304" pitchFamily="18" charset="0"/>
              </a:rPr>
              <a:t>kde</a:t>
            </a:r>
            <a:r>
              <a:rPr lang="en-US" sz="1800" dirty="0">
                <a:solidFill>
                  <a:schemeClr val="tx1"/>
                </a:solidFill>
                <a:effectLst/>
                <a:latin typeface="Times New Roman" panose="02020603050405020304" pitchFamily="18" charset="0"/>
                <a:ea typeface="Times New Roman" panose="02020603050405020304" pitchFamily="18" charset="0"/>
              </a:rPr>
              <a:t>=True)</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#Correlation heatmap</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plt.figure</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figsize</a:t>
            </a:r>
            <a:r>
              <a:rPr lang="en-US" sz="1800" dirty="0">
                <a:solidFill>
                  <a:schemeClr val="tx1"/>
                </a:solidFill>
                <a:effectLst/>
                <a:latin typeface="Times New Roman" panose="02020603050405020304" pitchFamily="18" charset="0"/>
                <a:ea typeface="Times New Roman" panose="02020603050405020304" pitchFamily="18" charset="0"/>
              </a:rPr>
              <a:t>=(15,15))</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cm = </a:t>
            </a:r>
            <a:r>
              <a:rPr lang="en-US" sz="1800" dirty="0" err="1">
                <a:solidFill>
                  <a:schemeClr val="tx1"/>
                </a:solidFill>
                <a:effectLst/>
                <a:latin typeface="Times New Roman" panose="02020603050405020304" pitchFamily="18" charset="0"/>
                <a:ea typeface="Times New Roman" panose="02020603050405020304" pitchFamily="18" charset="0"/>
              </a:rPr>
              <a:t>instagram_df_train.corr</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ax = </a:t>
            </a:r>
            <a:r>
              <a:rPr lang="en-US" sz="1800" dirty="0" err="1">
                <a:solidFill>
                  <a:schemeClr val="tx1"/>
                </a:solidFill>
                <a:effectLst/>
                <a:latin typeface="Times New Roman" panose="02020603050405020304" pitchFamily="18" charset="0"/>
                <a:ea typeface="Times New Roman" panose="02020603050405020304" pitchFamily="18" charset="0"/>
              </a:rPr>
              <a:t>plt.subplot</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sns.heatmap</a:t>
            </a:r>
            <a:r>
              <a:rPr lang="en-US" sz="1800" dirty="0">
                <a:solidFill>
                  <a:schemeClr val="tx1"/>
                </a:solidFill>
                <a:effectLst/>
                <a:latin typeface="Times New Roman" panose="02020603050405020304" pitchFamily="18" charset="0"/>
                <a:ea typeface="Times New Roman" panose="02020603050405020304" pitchFamily="18" charset="0"/>
              </a:rPr>
              <a:t>(cm, </a:t>
            </a:r>
            <a:r>
              <a:rPr lang="en-US" sz="1800" dirty="0" err="1">
                <a:solidFill>
                  <a:schemeClr val="tx1"/>
                </a:solidFill>
                <a:effectLst/>
                <a:latin typeface="Times New Roman" panose="02020603050405020304" pitchFamily="18" charset="0"/>
                <a:ea typeface="Times New Roman" panose="02020603050405020304" pitchFamily="18" charset="0"/>
              </a:rPr>
              <a:t>annot</a:t>
            </a:r>
            <a:r>
              <a:rPr lang="en-US" sz="1800" dirty="0">
                <a:solidFill>
                  <a:schemeClr val="tx1"/>
                </a:solidFill>
                <a:effectLst/>
                <a:latin typeface="Times New Roman" panose="02020603050405020304" pitchFamily="18" charset="0"/>
                <a:ea typeface="Times New Roman" panose="02020603050405020304" pitchFamily="18" charset="0"/>
              </a:rPr>
              <a:t> = True, ax = ax)</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sns.countplot</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instagram_df_test</a:t>
            </a:r>
            <a:r>
              <a:rPr lang="en-US" sz="1800" dirty="0">
                <a:solidFill>
                  <a:schemeClr val="tx1"/>
                </a:solidFill>
                <a:effectLst/>
                <a:latin typeface="Times New Roman" panose="02020603050405020304" pitchFamily="18" charset="0"/>
                <a:ea typeface="Times New Roman" panose="02020603050405020304" pitchFamily="18" charset="0"/>
              </a:rPr>
              <a:t>['fake'])</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sns.countplot</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instagram_df_test</a:t>
            </a:r>
            <a:r>
              <a:rPr lang="en-US" sz="1800" dirty="0">
                <a:solidFill>
                  <a:schemeClr val="tx1"/>
                </a:solidFill>
                <a:effectLst/>
                <a:latin typeface="Times New Roman" panose="02020603050405020304" pitchFamily="18" charset="0"/>
                <a:ea typeface="Times New Roman" panose="02020603050405020304" pitchFamily="18" charset="0"/>
              </a:rPr>
              <a:t>['private'],palette = "Set2")</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sns.countplot</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instagram_df_test</a:t>
            </a:r>
            <a:r>
              <a:rPr lang="en-US" sz="1800" dirty="0">
                <a:solidFill>
                  <a:schemeClr val="tx1"/>
                </a:solidFill>
                <a:effectLst/>
                <a:latin typeface="Times New Roman" panose="02020603050405020304" pitchFamily="18" charset="0"/>
                <a:ea typeface="Times New Roman" panose="02020603050405020304" pitchFamily="18" charset="0"/>
              </a:rPr>
              <a:t>['profile pic'])</a:t>
            </a:r>
          </a:p>
          <a:p>
            <a:pPr algn="just"/>
            <a:endParaRPr lang="en-US" sz="2400" dirty="0">
              <a:solidFill>
                <a:schemeClr val="tx1"/>
              </a:solidFill>
            </a:endParaRPr>
          </a:p>
        </p:txBody>
      </p:sp>
      <p:sp>
        <p:nvSpPr>
          <p:cNvPr id="3" name="Isosceles Triangle 2">
            <a:extLst>
              <a:ext uri="{FF2B5EF4-FFF2-40B4-BE49-F238E27FC236}">
                <a16:creationId xmlns:a16="http://schemas.microsoft.com/office/drawing/2014/main" id="{C9EF9B6C-14B8-B577-3DCD-9ED3E37BA467}"/>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8F56578D-BBEE-3D60-EABD-8B04528DB1DD}"/>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393765-D543-454F-BB52-1C70D5D90A6D}"/>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8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IMPLEMENTATION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343609"/>
            <a:ext cx="11214100" cy="5514392"/>
          </a:xfrm>
        </p:spPr>
        <p:txBody>
          <a:bodyPr>
            <a:normAutofit/>
          </a:bodyPr>
          <a:lstStyle/>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#Preparing inputs</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x_train</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instagram_df_train.drop</a:t>
            </a:r>
            <a:r>
              <a:rPr lang="en-US" sz="1800" dirty="0">
                <a:solidFill>
                  <a:schemeClr val="tx1"/>
                </a:solidFill>
                <a:effectLst/>
                <a:latin typeface="Times New Roman" panose="02020603050405020304" pitchFamily="18" charset="0"/>
                <a:ea typeface="Times New Roman" panose="02020603050405020304" pitchFamily="18" charset="0"/>
              </a:rPr>
              <a:t>(columns = ['fake'])</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x_test</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instagram_df_test.drop</a:t>
            </a:r>
            <a:r>
              <a:rPr lang="en-US" sz="1800" dirty="0">
                <a:solidFill>
                  <a:schemeClr val="tx1"/>
                </a:solidFill>
                <a:effectLst/>
                <a:latin typeface="Times New Roman" panose="02020603050405020304" pitchFamily="18" charset="0"/>
                <a:ea typeface="Times New Roman" panose="02020603050405020304" pitchFamily="18" charset="0"/>
              </a:rPr>
              <a:t>(columns = ['fake'])</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x_train</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x_test</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#Preparing the outputs</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y_train</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instagram_df_train</a:t>
            </a:r>
            <a:r>
              <a:rPr lang="en-US" sz="1800" dirty="0">
                <a:solidFill>
                  <a:schemeClr val="tx1"/>
                </a:solidFill>
                <a:effectLst/>
                <a:latin typeface="Times New Roman" panose="02020603050405020304" pitchFamily="18" charset="0"/>
                <a:ea typeface="Times New Roman" panose="02020603050405020304" pitchFamily="18" charset="0"/>
              </a:rPr>
              <a:t>['fake']</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y_test</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instagram_df_test</a:t>
            </a:r>
            <a:r>
              <a:rPr lang="en-US" sz="1800" dirty="0">
                <a:solidFill>
                  <a:schemeClr val="tx1"/>
                </a:solidFill>
                <a:effectLst/>
                <a:latin typeface="Times New Roman" panose="02020603050405020304" pitchFamily="18" charset="0"/>
                <a:ea typeface="Times New Roman" panose="02020603050405020304" pitchFamily="18" charset="0"/>
              </a:rPr>
              <a:t>['fake']</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y_train</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y_test</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endParaRPr lang="en-US" sz="2400" dirty="0">
              <a:solidFill>
                <a:schemeClr val="tx1"/>
              </a:solidFill>
            </a:endParaRPr>
          </a:p>
        </p:txBody>
      </p:sp>
      <p:sp>
        <p:nvSpPr>
          <p:cNvPr id="3" name="Isosceles Triangle 2">
            <a:extLst>
              <a:ext uri="{FF2B5EF4-FFF2-40B4-BE49-F238E27FC236}">
                <a16:creationId xmlns:a16="http://schemas.microsoft.com/office/drawing/2014/main" id="{2F27098D-85B1-682F-DC12-37CEFAB08D2E}"/>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751EE23C-941C-6058-F145-5A788637EDA2}"/>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91E690-B0A3-AD38-09DA-3111CC0505CB}"/>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50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IMPLEMENTATION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343609"/>
            <a:ext cx="11214100" cy="5514392"/>
          </a:xfrm>
        </p:spPr>
        <p:txBody>
          <a:bodyPr>
            <a:normAutofit fontScale="70000" lnSpcReduction="20000"/>
          </a:bodyPr>
          <a:lstStyle/>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#Scaling the data before training</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from </a:t>
            </a:r>
            <a:r>
              <a:rPr lang="en-US" sz="1800" dirty="0" err="1">
                <a:solidFill>
                  <a:schemeClr val="tx1"/>
                </a:solidFill>
                <a:effectLst/>
                <a:latin typeface="Times New Roman" panose="02020603050405020304" pitchFamily="18" charset="0"/>
                <a:ea typeface="Times New Roman" panose="02020603050405020304" pitchFamily="18" charset="0"/>
              </a:rPr>
              <a:t>sklearn.preprocessing</a:t>
            </a:r>
            <a:r>
              <a:rPr lang="en-US" sz="1800" dirty="0">
                <a:solidFill>
                  <a:schemeClr val="tx1"/>
                </a:solidFill>
                <a:effectLst/>
                <a:latin typeface="Times New Roman" panose="02020603050405020304" pitchFamily="18" charset="0"/>
                <a:ea typeface="Times New Roman" panose="02020603050405020304" pitchFamily="18" charset="0"/>
              </a:rPr>
              <a:t> import </a:t>
            </a:r>
            <a:r>
              <a:rPr lang="en-US" sz="1800" dirty="0" err="1">
                <a:solidFill>
                  <a:schemeClr val="tx1"/>
                </a:solidFill>
                <a:effectLst/>
                <a:latin typeface="Times New Roman" panose="02020603050405020304" pitchFamily="18" charset="0"/>
                <a:ea typeface="Times New Roman" panose="02020603050405020304" pitchFamily="18" charset="0"/>
              </a:rPr>
              <a:t>StandardScaler</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MinMaxScaler</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scaler_x</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StandardScaler</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X_train</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scaler_x.fit_transform</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x_train</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X_test</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scaler_x.transform</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x_test</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Y_train</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tf.keras.utils.to_categorical</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y_train</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num_classes</a:t>
            </a:r>
            <a:r>
              <a:rPr lang="en-US" sz="1800" dirty="0">
                <a:solidFill>
                  <a:schemeClr val="tx1"/>
                </a:solidFill>
                <a:effectLst/>
                <a:latin typeface="Times New Roman" panose="02020603050405020304" pitchFamily="18" charset="0"/>
                <a:ea typeface="Times New Roman" panose="02020603050405020304" pitchFamily="18" charset="0"/>
              </a:rPr>
              <a:t>=2)</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Y_test</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tf.keras.utils.to_categorical</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y_test</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num_classes</a:t>
            </a:r>
            <a:r>
              <a:rPr lang="en-US" sz="1800" dirty="0">
                <a:solidFill>
                  <a:schemeClr val="tx1"/>
                </a:solidFill>
                <a:effectLst/>
                <a:latin typeface="Times New Roman" panose="02020603050405020304" pitchFamily="18" charset="0"/>
                <a:ea typeface="Times New Roman" panose="02020603050405020304" pitchFamily="18" charset="0"/>
              </a:rPr>
              <a:t>=2)</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X_train.shape,X_test.shape</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Y_train.shape,Y_test.shape</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#Percentage of </a:t>
            </a:r>
            <a:r>
              <a:rPr lang="en-US" sz="1800" dirty="0" err="1">
                <a:solidFill>
                  <a:schemeClr val="tx1"/>
                </a:solidFill>
                <a:effectLst/>
                <a:latin typeface="Times New Roman" panose="02020603050405020304" pitchFamily="18" charset="0"/>
                <a:ea typeface="Times New Roman" panose="02020603050405020304" pitchFamily="18" charset="0"/>
              </a:rPr>
              <a:t>Traininf</a:t>
            </a:r>
            <a:r>
              <a:rPr lang="en-US" sz="1800" dirty="0">
                <a:solidFill>
                  <a:schemeClr val="tx1"/>
                </a:solidFill>
                <a:effectLst/>
                <a:latin typeface="Times New Roman" panose="02020603050405020304" pitchFamily="18" charset="0"/>
                <a:ea typeface="Times New Roman" panose="02020603050405020304" pitchFamily="18" charset="0"/>
              </a:rPr>
              <a:t> data</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Training_data_percentage</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len</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X_train</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len</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X_train</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len</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X_test</a:t>
            </a:r>
            <a:r>
              <a:rPr lang="en-US" sz="1800" dirty="0">
                <a:solidFill>
                  <a:schemeClr val="tx1"/>
                </a:solidFill>
                <a:effectLst/>
                <a:latin typeface="Times New Roman" panose="02020603050405020304" pitchFamily="18" charset="0"/>
                <a:ea typeface="Times New Roman" panose="02020603050405020304" pitchFamily="18" charset="0"/>
              </a:rPr>
              <a:t>) ) * 100</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Training_data_percentage</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Testing_data_percentage</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len</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X_test</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len</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X_train</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len</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X_test</a:t>
            </a:r>
            <a:r>
              <a:rPr lang="en-US" sz="1800" dirty="0">
                <a:solidFill>
                  <a:schemeClr val="tx1"/>
                </a:solidFill>
                <a:effectLst/>
                <a:latin typeface="Times New Roman" panose="02020603050405020304" pitchFamily="18" charset="0"/>
                <a:ea typeface="Times New Roman" panose="02020603050405020304" pitchFamily="18" charset="0"/>
              </a:rPr>
              <a:t>) ) * 100</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Testing_data_percentage</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endParaRPr lang="en-US" sz="2400" dirty="0">
              <a:solidFill>
                <a:schemeClr val="tx1"/>
              </a:solidFill>
            </a:endParaRPr>
          </a:p>
        </p:txBody>
      </p:sp>
      <p:sp>
        <p:nvSpPr>
          <p:cNvPr id="3" name="Isosceles Triangle 2">
            <a:extLst>
              <a:ext uri="{FF2B5EF4-FFF2-40B4-BE49-F238E27FC236}">
                <a16:creationId xmlns:a16="http://schemas.microsoft.com/office/drawing/2014/main" id="{AC1D6ED7-612F-AFD4-0DD1-88AD2B146C1D}"/>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2276E5CF-D661-9589-1B4C-F53F5C0D0C75}"/>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A65C2F-2A50-71E5-B8B7-CF93F9CCFD01}"/>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1868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IMPLEMENTATION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343609"/>
            <a:ext cx="11214100" cy="5514392"/>
          </a:xfrm>
        </p:spPr>
        <p:txBody>
          <a:bodyPr>
            <a:normAutofit fontScale="85000" lnSpcReduction="20000"/>
          </a:bodyPr>
          <a:lstStyle/>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#Main model</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import </a:t>
            </a:r>
            <a:r>
              <a:rPr lang="en-US" sz="1800" dirty="0" err="1">
                <a:solidFill>
                  <a:schemeClr val="tx1"/>
                </a:solidFill>
                <a:effectLst/>
                <a:latin typeface="Times New Roman" panose="02020603050405020304" pitchFamily="18" charset="0"/>
                <a:ea typeface="Times New Roman" panose="02020603050405020304" pitchFamily="18" charset="0"/>
              </a:rPr>
              <a:t>tensorflow.keras</a:t>
            </a:r>
            <a:endParaRPr lang="en-US"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from </a:t>
            </a:r>
            <a:r>
              <a:rPr lang="en-US" sz="1800" dirty="0" err="1">
                <a:solidFill>
                  <a:schemeClr val="tx1"/>
                </a:solidFill>
                <a:effectLst/>
                <a:latin typeface="Times New Roman" panose="02020603050405020304" pitchFamily="18" charset="0"/>
                <a:ea typeface="Times New Roman" panose="02020603050405020304" pitchFamily="18" charset="0"/>
              </a:rPr>
              <a:t>tensorflow.keras.models</a:t>
            </a:r>
            <a:r>
              <a:rPr lang="en-US" sz="1800" dirty="0">
                <a:solidFill>
                  <a:schemeClr val="tx1"/>
                </a:solidFill>
                <a:effectLst/>
                <a:latin typeface="Times New Roman" panose="02020603050405020304" pitchFamily="18" charset="0"/>
                <a:ea typeface="Times New Roman" panose="02020603050405020304" pitchFamily="18" charset="0"/>
              </a:rPr>
              <a:t> import Sequential</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from </a:t>
            </a:r>
            <a:r>
              <a:rPr lang="en-US" sz="1800" dirty="0" err="1">
                <a:solidFill>
                  <a:schemeClr val="tx1"/>
                </a:solidFill>
                <a:effectLst/>
                <a:latin typeface="Times New Roman" panose="02020603050405020304" pitchFamily="18" charset="0"/>
                <a:ea typeface="Times New Roman" panose="02020603050405020304" pitchFamily="18" charset="0"/>
              </a:rPr>
              <a:t>tensorflow.keras.layers</a:t>
            </a:r>
            <a:r>
              <a:rPr lang="en-US" sz="1800" dirty="0">
                <a:solidFill>
                  <a:schemeClr val="tx1"/>
                </a:solidFill>
                <a:effectLst/>
                <a:latin typeface="Times New Roman" panose="02020603050405020304" pitchFamily="18" charset="0"/>
                <a:ea typeface="Times New Roman" panose="02020603050405020304" pitchFamily="18" charset="0"/>
              </a:rPr>
              <a:t> import Dense, Dropout</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model = Sequential() </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model.add</a:t>
            </a:r>
            <a:r>
              <a:rPr lang="en-US" sz="1800" dirty="0">
                <a:solidFill>
                  <a:schemeClr val="tx1"/>
                </a:solidFill>
                <a:effectLst/>
                <a:latin typeface="Times New Roman" panose="02020603050405020304" pitchFamily="18" charset="0"/>
                <a:ea typeface="Times New Roman" panose="02020603050405020304" pitchFamily="18" charset="0"/>
              </a:rPr>
              <a:t>(Dense(50,input_dim = 11, activation = "</a:t>
            </a:r>
            <a:r>
              <a:rPr lang="en-US" sz="1800" dirty="0" err="1">
                <a:solidFill>
                  <a:schemeClr val="tx1"/>
                </a:solidFill>
                <a:effectLst/>
                <a:latin typeface="Times New Roman" panose="02020603050405020304" pitchFamily="18" charset="0"/>
                <a:ea typeface="Times New Roman" panose="02020603050405020304" pitchFamily="18" charset="0"/>
              </a:rPr>
              <a:t>relu</a:t>
            </a:r>
            <a:r>
              <a:rPr lang="en-US" sz="1800" dirty="0">
                <a:solidFill>
                  <a:schemeClr val="tx1"/>
                </a:solidFill>
                <a:effectLst/>
                <a:latin typeface="Times New Roman" panose="02020603050405020304" pitchFamily="18" charset="0"/>
                <a:ea typeface="Times New Roman" panose="02020603050405020304" pitchFamily="18" charset="0"/>
              </a:rPr>
              <a:t>")) #Initial Layer</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model.add</a:t>
            </a:r>
            <a:r>
              <a:rPr lang="en-US" sz="1800" dirty="0">
                <a:solidFill>
                  <a:schemeClr val="tx1"/>
                </a:solidFill>
                <a:effectLst/>
                <a:latin typeface="Times New Roman" panose="02020603050405020304" pitchFamily="18" charset="0"/>
                <a:ea typeface="Times New Roman" panose="02020603050405020304" pitchFamily="18" charset="0"/>
              </a:rPr>
              <a:t>(Dropout(0.3))</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model.add</a:t>
            </a:r>
            <a:r>
              <a:rPr lang="en-US" sz="1800" dirty="0">
                <a:solidFill>
                  <a:schemeClr val="tx1"/>
                </a:solidFill>
                <a:effectLst/>
                <a:latin typeface="Times New Roman" panose="02020603050405020304" pitchFamily="18" charset="0"/>
                <a:ea typeface="Times New Roman" panose="02020603050405020304" pitchFamily="18" charset="0"/>
              </a:rPr>
              <a:t>(Dense(150, activation = "</a:t>
            </a:r>
            <a:r>
              <a:rPr lang="en-US" sz="1800" dirty="0" err="1">
                <a:solidFill>
                  <a:schemeClr val="tx1"/>
                </a:solidFill>
                <a:effectLst/>
                <a:latin typeface="Times New Roman" panose="02020603050405020304" pitchFamily="18" charset="0"/>
                <a:ea typeface="Times New Roman" panose="02020603050405020304" pitchFamily="18" charset="0"/>
              </a:rPr>
              <a:t>relu</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model.add</a:t>
            </a:r>
            <a:r>
              <a:rPr lang="en-US" sz="1800" dirty="0">
                <a:solidFill>
                  <a:schemeClr val="tx1"/>
                </a:solidFill>
                <a:effectLst/>
                <a:latin typeface="Times New Roman" panose="02020603050405020304" pitchFamily="18" charset="0"/>
                <a:ea typeface="Times New Roman" panose="02020603050405020304" pitchFamily="18" charset="0"/>
              </a:rPr>
              <a:t>(Dropout(0.3))</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model.add</a:t>
            </a:r>
            <a:r>
              <a:rPr lang="en-US" sz="1800" dirty="0">
                <a:solidFill>
                  <a:schemeClr val="tx1"/>
                </a:solidFill>
                <a:effectLst/>
                <a:latin typeface="Times New Roman" panose="02020603050405020304" pitchFamily="18" charset="0"/>
                <a:ea typeface="Times New Roman" panose="02020603050405020304" pitchFamily="18" charset="0"/>
              </a:rPr>
              <a:t>(Dense(25, activation = "</a:t>
            </a:r>
            <a:r>
              <a:rPr lang="en-US" sz="1800" dirty="0" err="1">
                <a:solidFill>
                  <a:schemeClr val="tx1"/>
                </a:solidFill>
                <a:effectLst/>
                <a:latin typeface="Times New Roman" panose="02020603050405020304" pitchFamily="18" charset="0"/>
                <a:ea typeface="Times New Roman" panose="02020603050405020304" pitchFamily="18" charset="0"/>
              </a:rPr>
              <a:t>relu</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model.add</a:t>
            </a:r>
            <a:r>
              <a:rPr lang="en-US" sz="1800" dirty="0">
                <a:solidFill>
                  <a:schemeClr val="tx1"/>
                </a:solidFill>
                <a:effectLst/>
                <a:latin typeface="Times New Roman" panose="02020603050405020304" pitchFamily="18" charset="0"/>
                <a:ea typeface="Times New Roman" panose="02020603050405020304" pitchFamily="18" charset="0"/>
              </a:rPr>
              <a:t>(Dropout(0.3))</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model.add</a:t>
            </a:r>
            <a:r>
              <a:rPr lang="en-US" sz="1800" dirty="0">
                <a:solidFill>
                  <a:schemeClr val="tx1"/>
                </a:solidFill>
                <a:effectLst/>
                <a:latin typeface="Times New Roman" panose="02020603050405020304" pitchFamily="18" charset="0"/>
                <a:ea typeface="Times New Roman" panose="02020603050405020304" pitchFamily="18" charset="0"/>
              </a:rPr>
              <a:t>(Dense(2, activation = "</a:t>
            </a:r>
            <a:r>
              <a:rPr lang="en-US" sz="1800" dirty="0" err="1">
                <a:solidFill>
                  <a:schemeClr val="tx1"/>
                </a:solidFill>
                <a:effectLst/>
                <a:latin typeface="Times New Roman" panose="02020603050405020304" pitchFamily="18" charset="0"/>
                <a:ea typeface="Times New Roman" panose="02020603050405020304" pitchFamily="18" charset="0"/>
              </a:rPr>
              <a:t>softmax</a:t>
            </a:r>
            <a:r>
              <a:rPr lang="en-US" sz="1800" dirty="0">
                <a:solidFill>
                  <a:schemeClr val="tx1"/>
                </a:solidFill>
                <a:effectLst/>
                <a:latin typeface="Times New Roman" panose="02020603050405020304" pitchFamily="18" charset="0"/>
                <a:ea typeface="Times New Roman" panose="02020603050405020304" pitchFamily="18" charset="0"/>
              </a:rPr>
              <a:t>")) #output layer</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model.summary</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endParaRPr lang="en-US" sz="2400" dirty="0">
              <a:solidFill>
                <a:schemeClr val="tx1"/>
              </a:solidFill>
            </a:endParaRPr>
          </a:p>
        </p:txBody>
      </p:sp>
      <p:sp>
        <p:nvSpPr>
          <p:cNvPr id="3" name="Isosceles Triangle 2">
            <a:extLst>
              <a:ext uri="{FF2B5EF4-FFF2-40B4-BE49-F238E27FC236}">
                <a16:creationId xmlns:a16="http://schemas.microsoft.com/office/drawing/2014/main" id="{FB2ACBA8-4E8C-E2C3-1AC4-B240298C6EE6}"/>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F4072F0E-FA1D-B95E-88E7-11B24F384293}"/>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16230E-82FC-E49D-A0E4-D68074F41A2E}"/>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410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ABSTRACT</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749570"/>
            <a:ext cx="11214100" cy="4716544"/>
          </a:xfrm>
        </p:spPr>
        <p:txBody>
          <a:bodyPr>
            <a:normAutofit/>
          </a:bodyPr>
          <a:lstStyle/>
          <a:p>
            <a:pPr algn="just"/>
            <a:r>
              <a:rPr lang="en-US" sz="2400" dirty="0">
                <a:solidFill>
                  <a:schemeClr val="tx1"/>
                </a:solidFill>
              </a:rPr>
              <a:t>The project titled "Instagram Fake Account Detection" project aims to develop an innovative system that is designed to detect Instagram accounts as a fake account or a legit account. Social media plays a crucial role in our lives by creating connections, sharing information, and allowing people to find what they’re looking for, whether it’s an entertaining video or a new household product. Additionally, it provides a platform for individuals to share exciting news, pictures, and videos with family and friends, bridging distances. These days spam accounts have become a major problem in in all the social media platforms. Many users are creating fake accounts to create an illusion of having many followers to their personal accounts. Fake accounts are being created to sell fake products and services. They are also being used to impersonate other account users from common people to celebrities in order to influence, criticize, hurt feelings and reputation. </a:t>
            </a:r>
          </a:p>
          <a:p>
            <a:pPr algn="just"/>
            <a:endParaRPr lang="en-US" sz="2400" dirty="0">
              <a:solidFill>
                <a:schemeClr val="tx1"/>
              </a:solidFill>
            </a:endParaRPr>
          </a:p>
        </p:txBody>
      </p:sp>
      <p:sp>
        <p:nvSpPr>
          <p:cNvPr id="3" name="Isosceles Triangle 2">
            <a:extLst>
              <a:ext uri="{FF2B5EF4-FFF2-40B4-BE49-F238E27FC236}">
                <a16:creationId xmlns:a16="http://schemas.microsoft.com/office/drawing/2014/main" id="{D3165819-174D-812F-04DE-379A39BC0932}"/>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DBDF15-B2DF-8C09-0177-5A8575C9C21D}"/>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325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IMPLEMENTATION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343609"/>
            <a:ext cx="11214100" cy="5514392"/>
          </a:xfrm>
        </p:spPr>
        <p:txBody>
          <a:bodyPr>
            <a:normAutofit fontScale="85000" lnSpcReduction="10000"/>
          </a:bodyPr>
          <a:lstStyle/>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model.compile</a:t>
            </a:r>
            <a:r>
              <a:rPr lang="en-US" sz="1800" dirty="0">
                <a:solidFill>
                  <a:schemeClr val="tx1"/>
                </a:solidFill>
                <a:effectLst/>
                <a:latin typeface="Times New Roman" panose="02020603050405020304" pitchFamily="18" charset="0"/>
                <a:ea typeface="Times New Roman" panose="02020603050405020304" pitchFamily="18" charset="0"/>
              </a:rPr>
              <a:t>(optimizer = '</a:t>
            </a:r>
            <a:r>
              <a:rPr lang="en-US" sz="1800" dirty="0" err="1">
                <a:solidFill>
                  <a:schemeClr val="tx1"/>
                </a:solidFill>
                <a:effectLst/>
                <a:latin typeface="Times New Roman" panose="02020603050405020304" pitchFamily="18" charset="0"/>
                <a:ea typeface="Times New Roman" panose="02020603050405020304" pitchFamily="18" charset="0"/>
              </a:rPr>
              <a:t>adam</a:t>
            </a:r>
            <a:r>
              <a:rPr lang="en-US" sz="1800" dirty="0">
                <a:solidFill>
                  <a:schemeClr val="tx1"/>
                </a:solidFill>
                <a:effectLst/>
                <a:latin typeface="Times New Roman" panose="02020603050405020304" pitchFamily="18" charset="0"/>
                <a:ea typeface="Times New Roman" panose="02020603050405020304" pitchFamily="18" charset="0"/>
              </a:rPr>
              <a:t>', loss = '</a:t>
            </a:r>
            <a:r>
              <a:rPr lang="en-US" sz="1800" dirty="0" err="1">
                <a:solidFill>
                  <a:schemeClr val="tx1"/>
                </a:solidFill>
                <a:effectLst/>
                <a:latin typeface="Times New Roman" panose="02020603050405020304" pitchFamily="18" charset="0"/>
                <a:ea typeface="Times New Roman" panose="02020603050405020304" pitchFamily="18" charset="0"/>
              </a:rPr>
              <a:t>categorical_crossentropy</a:t>
            </a:r>
            <a:r>
              <a:rPr lang="en-US" sz="1800" dirty="0">
                <a:solidFill>
                  <a:schemeClr val="tx1"/>
                </a:solidFill>
                <a:effectLst/>
                <a:latin typeface="Times New Roman" panose="02020603050405020304" pitchFamily="18" charset="0"/>
                <a:ea typeface="Times New Roman" panose="02020603050405020304" pitchFamily="18" charset="0"/>
              </a:rPr>
              <a:t>', metrics = ['accuracy'])</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epochs_hist</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model.fit</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X_train</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Y_train</a:t>
            </a:r>
            <a:r>
              <a:rPr lang="en-US" sz="1800" dirty="0">
                <a:solidFill>
                  <a:schemeClr val="tx1"/>
                </a:solidFill>
                <a:effectLst/>
                <a:latin typeface="Times New Roman" panose="02020603050405020304" pitchFamily="18" charset="0"/>
                <a:ea typeface="Times New Roman" panose="02020603050405020304" pitchFamily="18" charset="0"/>
              </a:rPr>
              <a:t>, epochs = 20, verbose = 1, </a:t>
            </a:r>
            <a:r>
              <a:rPr lang="en-US" sz="1800" dirty="0" err="1">
                <a:solidFill>
                  <a:schemeClr val="tx1"/>
                </a:solidFill>
                <a:effectLst/>
                <a:latin typeface="Times New Roman" panose="02020603050405020304" pitchFamily="18" charset="0"/>
                <a:ea typeface="Times New Roman" panose="02020603050405020304" pitchFamily="18" charset="0"/>
              </a:rPr>
              <a:t>validation_split</a:t>
            </a:r>
            <a:r>
              <a:rPr lang="en-US" sz="1800" dirty="0">
                <a:solidFill>
                  <a:schemeClr val="tx1"/>
                </a:solidFill>
                <a:effectLst/>
                <a:latin typeface="Times New Roman" panose="02020603050405020304" pitchFamily="18" charset="0"/>
                <a:ea typeface="Times New Roman" panose="02020603050405020304" pitchFamily="18" charset="0"/>
              </a:rPr>
              <a:t> = 0.1)</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print(</a:t>
            </a:r>
            <a:r>
              <a:rPr lang="en-US" sz="1800" dirty="0" err="1">
                <a:solidFill>
                  <a:schemeClr val="tx1"/>
                </a:solidFill>
                <a:effectLst/>
                <a:latin typeface="Times New Roman" panose="02020603050405020304" pitchFamily="18" charset="0"/>
                <a:ea typeface="Times New Roman" panose="02020603050405020304" pitchFamily="18" charset="0"/>
              </a:rPr>
              <a:t>epochs_hist.history.keys</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plt.plot</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epochs_hist.history</a:t>
            </a:r>
            <a:r>
              <a:rPr lang="en-US" sz="1800" dirty="0">
                <a:solidFill>
                  <a:schemeClr val="tx1"/>
                </a:solidFill>
                <a:effectLst/>
                <a:latin typeface="Times New Roman" panose="02020603050405020304" pitchFamily="18" charset="0"/>
                <a:ea typeface="Times New Roman" panose="02020603050405020304" pitchFamily="18" charset="0"/>
              </a:rPr>
              <a:t>['loss'])</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plt.plot</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epochs_hist.history</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val_loss</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plt.title</a:t>
            </a:r>
            <a:r>
              <a:rPr lang="en-US" sz="1800" dirty="0">
                <a:solidFill>
                  <a:schemeClr val="tx1"/>
                </a:solidFill>
                <a:effectLst/>
                <a:latin typeface="Times New Roman" panose="02020603050405020304" pitchFamily="18" charset="0"/>
                <a:ea typeface="Times New Roman" panose="02020603050405020304" pitchFamily="18" charset="0"/>
              </a:rPr>
              <a:t>('Model Loss </a:t>
            </a:r>
            <a:r>
              <a:rPr lang="en-US" sz="1800" dirty="0" err="1">
                <a:solidFill>
                  <a:schemeClr val="tx1"/>
                </a:solidFill>
                <a:effectLst/>
                <a:latin typeface="Times New Roman" panose="02020603050405020304" pitchFamily="18" charset="0"/>
                <a:ea typeface="Times New Roman" panose="02020603050405020304" pitchFamily="18" charset="0"/>
              </a:rPr>
              <a:t>Progressioin</a:t>
            </a:r>
            <a:r>
              <a:rPr lang="en-US" sz="1800" dirty="0">
                <a:solidFill>
                  <a:schemeClr val="tx1"/>
                </a:solidFill>
                <a:effectLst/>
                <a:latin typeface="Times New Roman" panose="02020603050405020304" pitchFamily="18" charset="0"/>
                <a:ea typeface="Times New Roman" panose="02020603050405020304" pitchFamily="18" charset="0"/>
              </a:rPr>
              <a:t> During Training/Validation')</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plt.xlabel</a:t>
            </a:r>
            <a:r>
              <a:rPr lang="en-US" sz="1800" dirty="0">
                <a:solidFill>
                  <a:schemeClr val="tx1"/>
                </a:solidFill>
                <a:effectLst/>
                <a:latin typeface="Times New Roman" panose="02020603050405020304" pitchFamily="18" charset="0"/>
                <a:ea typeface="Times New Roman" panose="02020603050405020304" pitchFamily="18" charset="0"/>
              </a:rPr>
              <a:t>('Epoch Number')</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plt.ylabel</a:t>
            </a:r>
            <a:r>
              <a:rPr lang="en-US" sz="1800" dirty="0">
                <a:solidFill>
                  <a:schemeClr val="tx1"/>
                </a:solidFill>
                <a:effectLst/>
                <a:latin typeface="Times New Roman" panose="02020603050405020304" pitchFamily="18" charset="0"/>
                <a:ea typeface="Times New Roman" panose="02020603050405020304" pitchFamily="18" charset="0"/>
              </a:rPr>
              <a:t>('Training and Validation Losses')</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plt.legend</a:t>
            </a:r>
            <a:r>
              <a:rPr lang="en-US" sz="1800" dirty="0">
                <a:solidFill>
                  <a:schemeClr val="tx1"/>
                </a:solidFill>
                <a:effectLst/>
                <a:latin typeface="Times New Roman" panose="02020603050405020304" pitchFamily="18" charset="0"/>
                <a:ea typeface="Times New Roman" panose="02020603050405020304" pitchFamily="18" charset="0"/>
              </a:rPr>
              <a:t>(['Training Loss','</a:t>
            </a:r>
            <a:r>
              <a:rPr lang="en-US" sz="1800" dirty="0" err="1">
                <a:solidFill>
                  <a:schemeClr val="tx1"/>
                </a:solidFill>
                <a:effectLst/>
                <a:latin typeface="Times New Roman" panose="02020603050405020304" pitchFamily="18" charset="0"/>
                <a:ea typeface="Times New Roman" panose="02020603050405020304" pitchFamily="18" charset="0"/>
              </a:rPr>
              <a:t>Valdiation</a:t>
            </a:r>
            <a:r>
              <a:rPr lang="en-US" sz="1800" dirty="0">
                <a:solidFill>
                  <a:schemeClr val="tx1"/>
                </a:solidFill>
                <a:effectLst/>
                <a:latin typeface="Times New Roman" panose="02020603050405020304" pitchFamily="18" charset="0"/>
                <a:ea typeface="Times New Roman" panose="02020603050405020304" pitchFamily="18" charset="0"/>
              </a:rPr>
              <a:t> Loss'])</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predicted = </a:t>
            </a:r>
            <a:r>
              <a:rPr lang="en-US" sz="1800" dirty="0" err="1">
                <a:solidFill>
                  <a:schemeClr val="tx1"/>
                </a:solidFill>
                <a:effectLst/>
                <a:latin typeface="Times New Roman" panose="02020603050405020304" pitchFamily="18" charset="0"/>
                <a:ea typeface="Times New Roman" panose="02020603050405020304" pitchFamily="18" charset="0"/>
              </a:rPr>
              <a:t>model.predict</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X_test</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predicted_value</a:t>
            </a:r>
            <a:r>
              <a:rPr lang="en-US" sz="1800" dirty="0">
                <a:solidFill>
                  <a:schemeClr val="tx1"/>
                </a:solidFill>
                <a:effectLst/>
                <a:latin typeface="Times New Roman" panose="02020603050405020304" pitchFamily="18" charset="0"/>
                <a:ea typeface="Times New Roman" panose="02020603050405020304" pitchFamily="18" charset="0"/>
              </a:rPr>
              <a:t> = []</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test = []</a:t>
            </a:r>
          </a:p>
          <a:p>
            <a:pPr algn="just"/>
            <a:endParaRPr lang="en-US" sz="2400" dirty="0">
              <a:solidFill>
                <a:schemeClr val="tx1"/>
              </a:solidFill>
            </a:endParaRPr>
          </a:p>
        </p:txBody>
      </p:sp>
      <p:sp>
        <p:nvSpPr>
          <p:cNvPr id="3" name="Isosceles Triangle 2">
            <a:extLst>
              <a:ext uri="{FF2B5EF4-FFF2-40B4-BE49-F238E27FC236}">
                <a16:creationId xmlns:a16="http://schemas.microsoft.com/office/drawing/2014/main" id="{BBA95F85-1659-8C84-5C30-22C04D1A0F83}"/>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CF4E4BF9-5EAE-979F-EAEA-493068BF5A5F}"/>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19CE328-B118-80C9-87CA-34C9EF59800A}"/>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8027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IMPLEMENTATION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343609"/>
            <a:ext cx="11214100" cy="5514392"/>
          </a:xfrm>
        </p:spPr>
        <p:txBody>
          <a:bodyPr>
            <a:normAutofit/>
          </a:bodyPr>
          <a:lstStyle/>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for </a:t>
            </a:r>
            <a:r>
              <a:rPr lang="en-US" sz="1800" dirty="0" err="1">
                <a:solidFill>
                  <a:schemeClr val="tx1"/>
                </a:solidFill>
                <a:effectLst/>
                <a:latin typeface="Times New Roman" panose="02020603050405020304" pitchFamily="18" charset="0"/>
                <a:ea typeface="Times New Roman" panose="02020603050405020304" pitchFamily="18" charset="0"/>
              </a:rPr>
              <a:t>i</a:t>
            </a:r>
            <a:r>
              <a:rPr lang="en-US" sz="1800" dirty="0">
                <a:solidFill>
                  <a:schemeClr val="tx1"/>
                </a:solidFill>
                <a:effectLst/>
                <a:latin typeface="Times New Roman" panose="02020603050405020304" pitchFamily="18" charset="0"/>
                <a:ea typeface="Times New Roman" panose="02020603050405020304" pitchFamily="18" charset="0"/>
              </a:rPr>
              <a:t> in predicted:</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predicted_value.append</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np.argmax</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i</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for </a:t>
            </a:r>
            <a:r>
              <a:rPr lang="en-US" sz="1800" dirty="0" err="1">
                <a:solidFill>
                  <a:schemeClr val="tx1"/>
                </a:solidFill>
                <a:effectLst/>
                <a:latin typeface="Times New Roman" panose="02020603050405020304" pitchFamily="18" charset="0"/>
                <a:ea typeface="Times New Roman" panose="02020603050405020304" pitchFamily="18" charset="0"/>
              </a:rPr>
              <a:t>i</a:t>
            </a:r>
            <a:r>
              <a:rPr lang="en-US" sz="1800" dirty="0">
                <a:solidFill>
                  <a:schemeClr val="tx1"/>
                </a:solidFill>
                <a:effectLst/>
                <a:latin typeface="Times New Roman" panose="02020603050405020304" pitchFamily="18" charset="0"/>
                <a:ea typeface="Times New Roman" panose="02020603050405020304" pitchFamily="18" charset="0"/>
              </a:rPr>
              <a:t> in </a:t>
            </a:r>
            <a:r>
              <a:rPr lang="en-US" sz="1800" dirty="0" err="1">
                <a:solidFill>
                  <a:schemeClr val="tx1"/>
                </a:solidFill>
                <a:effectLst/>
                <a:latin typeface="Times New Roman" panose="02020603050405020304" pitchFamily="18" charset="0"/>
                <a:ea typeface="Times New Roman" panose="02020603050405020304" pitchFamily="18" charset="0"/>
              </a:rPr>
              <a:t>Y_test</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test.append</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np.argmax</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i</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print(</a:t>
            </a:r>
            <a:r>
              <a:rPr lang="en-US" sz="1800" dirty="0" err="1">
                <a:solidFill>
                  <a:schemeClr val="tx1"/>
                </a:solidFill>
                <a:effectLst/>
                <a:latin typeface="Times New Roman" panose="02020603050405020304" pitchFamily="18" charset="0"/>
                <a:ea typeface="Times New Roman" panose="02020603050405020304" pitchFamily="18" charset="0"/>
              </a:rPr>
              <a:t>classification_report</a:t>
            </a:r>
            <a:r>
              <a:rPr lang="en-US" sz="1800" dirty="0">
                <a:solidFill>
                  <a:schemeClr val="tx1"/>
                </a:solidFill>
                <a:effectLst/>
                <a:latin typeface="Times New Roman" panose="02020603050405020304" pitchFamily="18" charset="0"/>
                <a:ea typeface="Times New Roman" panose="02020603050405020304" pitchFamily="18" charset="0"/>
              </a:rPr>
              <a:t>(test, </a:t>
            </a:r>
            <a:r>
              <a:rPr lang="en-US" sz="1800" dirty="0" err="1">
                <a:solidFill>
                  <a:schemeClr val="tx1"/>
                </a:solidFill>
                <a:effectLst/>
                <a:latin typeface="Times New Roman" panose="02020603050405020304" pitchFamily="18" charset="0"/>
                <a:ea typeface="Times New Roman" panose="02020603050405020304" pitchFamily="18" charset="0"/>
              </a:rPr>
              <a:t>predicted_value</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plt.figure</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figsize</a:t>
            </a:r>
            <a:r>
              <a:rPr lang="en-US" sz="1800" dirty="0">
                <a:solidFill>
                  <a:schemeClr val="tx1"/>
                </a:solidFill>
                <a:effectLst/>
                <a:latin typeface="Times New Roman" panose="02020603050405020304" pitchFamily="18" charset="0"/>
                <a:ea typeface="Times New Roman" panose="02020603050405020304" pitchFamily="18" charset="0"/>
              </a:rPr>
              <a:t>=(10, 10))</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con_matrix</a:t>
            </a:r>
            <a:r>
              <a:rPr lang="en-US" sz="1800" dirty="0">
                <a:solidFill>
                  <a:schemeClr val="tx1"/>
                </a:solidFill>
                <a:effectLst/>
                <a:latin typeface="Times New Roman" panose="02020603050405020304" pitchFamily="18" charset="0"/>
                <a:ea typeface="Times New Roman" panose="02020603050405020304" pitchFamily="18" charset="0"/>
              </a:rPr>
              <a:t> = </a:t>
            </a:r>
            <a:r>
              <a:rPr lang="en-US" sz="1800" dirty="0" err="1">
                <a:solidFill>
                  <a:schemeClr val="tx1"/>
                </a:solidFill>
                <a:effectLst/>
                <a:latin typeface="Times New Roman" panose="02020603050405020304" pitchFamily="18" charset="0"/>
                <a:ea typeface="Times New Roman" panose="02020603050405020304" pitchFamily="18" charset="0"/>
              </a:rPr>
              <a:t>confusion_matrix</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test,predicted_value</a:t>
            </a:r>
            <a:r>
              <a:rPr lang="en-US" sz="1800" dirty="0">
                <a:solidFill>
                  <a:schemeClr val="tx1"/>
                </a:solidFill>
                <a:effectLst/>
                <a:latin typeface="Times New Roman" panose="02020603050405020304" pitchFamily="18" charset="0"/>
                <a:ea typeface="Times New Roman" panose="02020603050405020304" pitchFamily="18" charset="0"/>
              </a:rPr>
              <a:t>)</a:t>
            </a:r>
          </a:p>
          <a:p>
            <a:pPr algn="just">
              <a:lnSpc>
                <a:spcPct val="150000"/>
              </a:lnSpc>
            </a:pPr>
            <a:r>
              <a:rPr lang="en-US" sz="1800" dirty="0" err="1">
                <a:solidFill>
                  <a:schemeClr val="tx1"/>
                </a:solidFill>
                <a:effectLst/>
                <a:latin typeface="Times New Roman" panose="02020603050405020304" pitchFamily="18" charset="0"/>
                <a:ea typeface="Times New Roman" panose="02020603050405020304" pitchFamily="18" charset="0"/>
              </a:rPr>
              <a:t>sns.heatmap</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rPr>
              <a:t>con_matrix</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annot</a:t>
            </a:r>
            <a:r>
              <a:rPr lang="en-US" sz="1800" dirty="0">
                <a:solidFill>
                  <a:schemeClr val="tx1"/>
                </a:solidFill>
                <a:effectLst/>
                <a:latin typeface="Times New Roman" panose="02020603050405020304" pitchFamily="18" charset="0"/>
                <a:ea typeface="Times New Roman" panose="02020603050405020304" pitchFamily="18" charset="0"/>
              </a:rPr>
              <a:t>=True)</a:t>
            </a:r>
          </a:p>
          <a:p>
            <a:pPr algn="just"/>
            <a:endParaRPr lang="en-US" sz="2400" dirty="0">
              <a:solidFill>
                <a:schemeClr val="tx1"/>
              </a:solidFill>
            </a:endParaRPr>
          </a:p>
        </p:txBody>
      </p:sp>
      <p:sp>
        <p:nvSpPr>
          <p:cNvPr id="3" name="Isosceles Triangle 2">
            <a:extLst>
              <a:ext uri="{FF2B5EF4-FFF2-40B4-BE49-F238E27FC236}">
                <a16:creationId xmlns:a16="http://schemas.microsoft.com/office/drawing/2014/main" id="{AAD5140A-97F0-FC84-8CB9-901770635298}"/>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CD1A8330-958A-A814-0772-3D02DD55D694}"/>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6E1A709-C4EB-A574-1259-BB6FB47B568F}"/>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680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RESULTS</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8" name="Text Placeholder 2">
            <a:extLst>
              <a:ext uri="{FF2B5EF4-FFF2-40B4-BE49-F238E27FC236}">
                <a16:creationId xmlns:a16="http://schemas.microsoft.com/office/drawing/2014/main" id="{84C33773-54E5-F105-EE38-A4182FA389A3}"/>
              </a:ext>
            </a:extLst>
          </p:cNvPr>
          <p:cNvSpPr>
            <a:spLocks noGrp="1"/>
          </p:cNvSpPr>
          <p:nvPr>
            <p:ph type="body" sz="quarter" idx="13"/>
          </p:nvPr>
        </p:nvSpPr>
        <p:spPr>
          <a:xfrm>
            <a:off x="444500" y="1384445"/>
            <a:ext cx="11214100" cy="4930630"/>
          </a:xfrm>
        </p:spPr>
        <p:txBody>
          <a:bodyPr>
            <a:normAutofit/>
          </a:bodyPr>
          <a:lstStyle/>
          <a:p>
            <a:pPr algn="just"/>
            <a:r>
              <a:rPr lang="en-US" sz="2400" dirty="0">
                <a:solidFill>
                  <a:schemeClr val="tx1"/>
                </a:solidFill>
              </a:rPr>
              <a:t>The Instagram Fake Account Detection developed for this project has shown promising results by achieving 95 percent accuracy in detecting the fake accounts by training the model using datasets. We have checked whether the model has reached the ability to detect an account is fake or not by inputting different set of data values which consisted 120 account details. The model predicted true values for 106 accounts and predicted false values for 14 accounts out of 120 accounts. </a:t>
            </a:r>
          </a:p>
          <a:p>
            <a:pPr algn="just"/>
            <a:r>
              <a:rPr lang="en-US" sz="2400" dirty="0">
                <a:solidFill>
                  <a:schemeClr val="tx1"/>
                </a:solidFill>
              </a:rPr>
              <a:t>Overall, the Instagram Fake Account Detection project represents a significant step forward in leveraging machine learning techniques to identify fake accounts and provide more privacy. While there are still challenges to overcome, the potential benefits in terms of efficiency, accuracy, and privacy makes this an area ripe for continued research and development. </a:t>
            </a:r>
            <a:endParaRPr lang="en-US" sz="7200" dirty="0">
              <a:solidFill>
                <a:schemeClr val="tx1"/>
              </a:solidFill>
            </a:endParaRPr>
          </a:p>
        </p:txBody>
      </p:sp>
      <p:sp>
        <p:nvSpPr>
          <p:cNvPr id="3" name="Isosceles Triangle 2">
            <a:extLst>
              <a:ext uri="{FF2B5EF4-FFF2-40B4-BE49-F238E27FC236}">
                <a16:creationId xmlns:a16="http://schemas.microsoft.com/office/drawing/2014/main" id="{DB4D8898-A777-71AE-D0F4-56BD1FC7595F}"/>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B8E3FFC4-8FC3-165A-D1DE-6EF8788AF54E}"/>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49F34B-A326-2D4D-753A-497C14277C19}"/>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22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11423" y="223615"/>
            <a:ext cx="7781544" cy="859055"/>
          </a:xfrm>
        </p:spPr>
        <p:txBody>
          <a:bodyPr>
            <a:normAutofit/>
          </a:bodyPr>
          <a:lstStyle/>
          <a:p>
            <a:r>
              <a:rPr lang="en-US" sz="4000" dirty="0">
                <a:solidFill>
                  <a:schemeClr val="tx1"/>
                </a:solidFill>
              </a:rPr>
              <a:t>SCREENSHOT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23</a:t>
            </a:fld>
            <a:endParaRPr lang="en-US" dirty="0"/>
          </a:p>
        </p:txBody>
      </p:sp>
      <p:pic>
        <p:nvPicPr>
          <p:cNvPr id="5" name="Picture 4">
            <a:extLst>
              <a:ext uri="{FF2B5EF4-FFF2-40B4-BE49-F238E27FC236}">
                <a16:creationId xmlns:a16="http://schemas.microsoft.com/office/drawing/2014/main" id="{E496606D-166C-BBFB-200D-49990FEE84B4}"/>
              </a:ext>
            </a:extLst>
          </p:cNvPr>
          <p:cNvPicPr>
            <a:picLocks noChangeAspect="1"/>
          </p:cNvPicPr>
          <p:nvPr/>
        </p:nvPicPr>
        <p:blipFill>
          <a:blip r:embed="rId2"/>
          <a:stretch>
            <a:fillRect/>
          </a:stretch>
        </p:blipFill>
        <p:spPr>
          <a:xfrm>
            <a:off x="2062596" y="2173887"/>
            <a:ext cx="8066808" cy="4141188"/>
          </a:xfrm>
          <a:prstGeom prst="rect">
            <a:avLst/>
          </a:prstGeom>
        </p:spPr>
      </p:pic>
      <p:sp>
        <p:nvSpPr>
          <p:cNvPr id="3" name="Isosceles Triangle 2">
            <a:extLst>
              <a:ext uri="{FF2B5EF4-FFF2-40B4-BE49-F238E27FC236}">
                <a16:creationId xmlns:a16="http://schemas.microsoft.com/office/drawing/2014/main" id="{AE9BE65E-7532-D4B5-F4CE-9A0886873F65}"/>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B22EA9EB-939A-D052-5637-4C59AACBD5C6}"/>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11E3E3-7776-CC2E-DD68-5BD8D26F28A0}"/>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9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221014"/>
            <a:ext cx="7781544" cy="859055"/>
          </a:xfrm>
        </p:spPr>
        <p:txBody>
          <a:bodyPr>
            <a:normAutofit/>
          </a:bodyPr>
          <a:lstStyle/>
          <a:p>
            <a:r>
              <a:rPr lang="en-US" sz="4000" dirty="0">
                <a:solidFill>
                  <a:schemeClr val="tx1"/>
                </a:solidFill>
              </a:rPr>
              <a:t>SCREENSHOT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24</a:t>
            </a:fld>
            <a:endParaRPr lang="en-US" dirty="0"/>
          </a:p>
        </p:txBody>
      </p:sp>
      <p:pic>
        <p:nvPicPr>
          <p:cNvPr id="5" name="Picture 4">
            <a:extLst>
              <a:ext uri="{FF2B5EF4-FFF2-40B4-BE49-F238E27FC236}">
                <a16:creationId xmlns:a16="http://schemas.microsoft.com/office/drawing/2014/main" id="{4856A0F4-27BD-DD77-C452-DB31EE4C8BA6}"/>
              </a:ext>
            </a:extLst>
          </p:cNvPr>
          <p:cNvPicPr>
            <a:picLocks noChangeAspect="1"/>
          </p:cNvPicPr>
          <p:nvPr/>
        </p:nvPicPr>
        <p:blipFill>
          <a:blip r:embed="rId2"/>
          <a:stretch>
            <a:fillRect/>
          </a:stretch>
        </p:blipFill>
        <p:spPr>
          <a:xfrm>
            <a:off x="1961573" y="2104437"/>
            <a:ext cx="8268854" cy="4210638"/>
          </a:xfrm>
          <a:prstGeom prst="rect">
            <a:avLst/>
          </a:prstGeom>
        </p:spPr>
      </p:pic>
      <p:sp>
        <p:nvSpPr>
          <p:cNvPr id="3" name="Isosceles Triangle 2">
            <a:extLst>
              <a:ext uri="{FF2B5EF4-FFF2-40B4-BE49-F238E27FC236}">
                <a16:creationId xmlns:a16="http://schemas.microsoft.com/office/drawing/2014/main" id="{98D11CD0-C051-5C39-F05E-16C9A6B642A6}"/>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4EBC41CF-4E6E-B052-D37F-5E10103BCF70}"/>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F4734B-A301-1A7A-B064-4045FA0B9453}"/>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95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316602"/>
            <a:ext cx="7781544" cy="859055"/>
          </a:xfrm>
        </p:spPr>
        <p:txBody>
          <a:bodyPr>
            <a:normAutofit/>
          </a:bodyPr>
          <a:lstStyle/>
          <a:p>
            <a:r>
              <a:rPr lang="en-US" sz="4000" dirty="0">
                <a:solidFill>
                  <a:schemeClr val="tx1"/>
                </a:solidFill>
              </a:rPr>
              <a:t>SCREENSHOT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25</a:t>
            </a:fld>
            <a:endParaRPr lang="en-US" dirty="0"/>
          </a:p>
        </p:txBody>
      </p:sp>
      <p:pic>
        <p:nvPicPr>
          <p:cNvPr id="5" name="Picture 4">
            <a:extLst>
              <a:ext uri="{FF2B5EF4-FFF2-40B4-BE49-F238E27FC236}">
                <a16:creationId xmlns:a16="http://schemas.microsoft.com/office/drawing/2014/main" id="{02F6B77F-6A42-3040-98DF-A98F302D82B1}"/>
              </a:ext>
            </a:extLst>
          </p:cNvPr>
          <p:cNvPicPr>
            <a:picLocks noChangeAspect="1"/>
          </p:cNvPicPr>
          <p:nvPr/>
        </p:nvPicPr>
        <p:blipFill>
          <a:blip r:embed="rId2"/>
          <a:stretch>
            <a:fillRect/>
          </a:stretch>
        </p:blipFill>
        <p:spPr>
          <a:xfrm>
            <a:off x="1904415" y="2724249"/>
            <a:ext cx="8383170" cy="2753109"/>
          </a:xfrm>
          <a:prstGeom prst="rect">
            <a:avLst/>
          </a:prstGeom>
        </p:spPr>
      </p:pic>
      <p:sp>
        <p:nvSpPr>
          <p:cNvPr id="3" name="Isosceles Triangle 2">
            <a:extLst>
              <a:ext uri="{FF2B5EF4-FFF2-40B4-BE49-F238E27FC236}">
                <a16:creationId xmlns:a16="http://schemas.microsoft.com/office/drawing/2014/main" id="{FD906F76-A65E-AFDA-0BD4-51631B5D7049}"/>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C0FFE60D-E2F2-27A6-753C-47C5605BC78F}"/>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A77566-C56C-0A3C-D511-8677AB852E09}"/>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48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221014"/>
            <a:ext cx="7781544" cy="859055"/>
          </a:xfrm>
        </p:spPr>
        <p:txBody>
          <a:bodyPr>
            <a:normAutofit/>
          </a:bodyPr>
          <a:lstStyle/>
          <a:p>
            <a:r>
              <a:rPr lang="en-US" sz="4000" dirty="0">
                <a:solidFill>
                  <a:schemeClr val="tx1"/>
                </a:solidFill>
              </a:rPr>
              <a:t>SCREENSHOT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26</a:t>
            </a:fld>
            <a:endParaRPr lang="en-US" dirty="0"/>
          </a:p>
        </p:txBody>
      </p:sp>
      <p:pic>
        <p:nvPicPr>
          <p:cNvPr id="5" name="Picture 4">
            <a:extLst>
              <a:ext uri="{FF2B5EF4-FFF2-40B4-BE49-F238E27FC236}">
                <a16:creationId xmlns:a16="http://schemas.microsoft.com/office/drawing/2014/main" id="{6C475F29-0F94-F0C1-B9DB-B4FDD6AC0426}"/>
              </a:ext>
            </a:extLst>
          </p:cNvPr>
          <p:cNvPicPr>
            <a:picLocks noChangeAspect="1"/>
          </p:cNvPicPr>
          <p:nvPr/>
        </p:nvPicPr>
        <p:blipFill>
          <a:blip r:embed="rId2"/>
          <a:stretch>
            <a:fillRect/>
          </a:stretch>
        </p:blipFill>
        <p:spPr>
          <a:xfrm>
            <a:off x="2166992" y="1787451"/>
            <a:ext cx="7858016" cy="4636247"/>
          </a:xfrm>
          <a:prstGeom prst="rect">
            <a:avLst/>
          </a:prstGeom>
        </p:spPr>
      </p:pic>
      <p:sp>
        <p:nvSpPr>
          <p:cNvPr id="3" name="Isosceles Triangle 2">
            <a:extLst>
              <a:ext uri="{FF2B5EF4-FFF2-40B4-BE49-F238E27FC236}">
                <a16:creationId xmlns:a16="http://schemas.microsoft.com/office/drawing/2014/main" id="{2B68AD7C-67DC-D435-B5F0-DBA9EA2A56DE}"/>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F3DFB844-7595-8AE2-1537-E641E4894017}"/>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7E0784-8265-9C77-8D9B-A0E20DF24218}"/>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631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219400"/>
            <a:ext cx="7781544" cy="859055"/>
          </a:xfrm>
        </p:spPr>
        <p:txBody>
          <a:bodyPr>
            <a:normAutofit/>
          </a:bodyPr>
          <a:lstStyle/>
          <a:p>
            <a:r>
              <a:rPr lang="en-US" sz="4000" dirty="0">
                <a:solidFill>
                  <a:schemeClr val="tx1"/>
                </a:solidFill>
              </a:rPr>
              <a:t>SCREENSHOT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27</a:t>
            </a:fld>
            <a:endParaRPr lang="en-US" dirty="0"/>
          </a:p>
        </p:txBody>
      </p:sp>
      <p:pic>
        <p:nvPicPr>
          <p:cNvPr id="5" name="Picture 4">
            <a:extLst>
              <a:ext uri="{FF2B5EF4-FFF2-40B4-BE49-F238E27FC236}">
                <a16:creationId xmlns:a16="http://schemas.microsoft.com/office/drawing/2014/main" id="{AE3D3180-5720-8513-861D-649D49EDCBD1}"/>
              </a:ext>
            </a:extLst>
          </p:cNvPr>
          <p:cNvPicPr>
            <a:picLocks noChangeAspect="1"/>
          </p:cNvPicPr>
          <p:nvPr/>
        </p:nvPicPr>
        <p:blipFill>
          <a:blip r:embed="rId2"/>
          <a:stretch>
            <a:fillRect/>
          </a:stretch>
        </p:blipFill>
        <p:spPr>
          <a:xfrm>
            <a:off x="1975862" y="2695278"/>
            <a:ext cx="8240275" cy="2848373"/>
          </a:xfrm>
          <a:prstGeom prst="rect">
            <a:avLst/>
          </a:prstGeom>
        </p:spPr>
      </p:pic>
      <p:sp>
        <p:nvSpPr>
          <p:cNvPr id="3" name="Isosceles Triangle 2">
            <a:extLst>
              <a:ext uri="{FF2B5EF4-FFF2-40B4-BE49-F238E27FC236}">
                <a16:creationId xmlns:a16="http://schemas.microsoft.com/office/drawing/2014/main" id="{39413F4F-5242-5E34-21B5-FCA84A2D2BC6}"/>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F1912F5E-4768-4994-0DF4-A9C221D88276}"/>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D0DAA1D-0C2C-CE40-504B-B736FDA912FB}"/>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20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221014"/>
            <a:ext cx="7781544" cy="859055"/>
          </a:xfrm>
        </p:spPr>
        <p:txBody>
          <a:bodyPr>
            <a:normAutofit/>
          </a:bodyPr>
          <a:lstStyle/>
          <a:p>
            <a:r>
              <a:rPr lang="en-US" sz="4000" dirty="0">
                <a:solidFill>
                  <a:schemeClr val="tx1"/>
                </a:solidFill>
              </a:rPr>
              <a:t>SCREENSHOT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28</a:t>
            </a:fld>
            <a:endParaRPr lang="en-US" dirty="0"/>
          </a:p>
        </p:txBody>
      </p:sp>
      <p:pic>
        <p:nvPicPr>
          <p:cNvPr id="5" name="Picture 4">
            <a:extLst>
              <a:ext uri="{FF2B5EF4-FFF2-40B4-BE49-F238E27FC236}">
                <a16:creationId xmlns:a16="http://schemas.microsoft.com/office/drawing/2014/main" id="{EE0DB089-F9F3-AB5B-A4D8-C8B5B8B07B0E}"/>
              </a:ext>
            </a:extLst>
          </p:cNvPr>
          <p:cNvPicPr>
            <a:picLocks noChangeAspect="1"/>
          </p:cNvPicPr>
          <p:nvPr/>
        </p:nvPicPr>
        <p:blipFill>
          <a:blip r:embed="rId2"/>
          <a:stretch>
            <a:fillRect/>
          </a:stretch>
        </p:blipFill>
        <p:spPr>
          <a:xfrm>
            <a:off x="3105295" y="1757388"/>
            <a:ext cx="5981409" cy="4740249"/>
          </a:xfrm>
          <a:prstGeom prst="rect">
            <a:avLst/>
          </a:prstGeom>
        </p:spPr>
      </p:pic>
      <p:sp>
        <p:nvSpPr>
          <p:cNvPr id="3" name="Isosceles Triangle 2">
            <a:extLst>
              <a:ext uri="{FF2B5EF4-FFF2-40B4-BE49-F238E27FC236}">
                <a16:creationId xmlns:a16="http://schemas.microsoft.com/office/drawing/2014/main" id="{7B90FC7B-C138-224B-CDB5-31222874389E}"/>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74CA8295-1B14-98C7-5327-D7F3EB71D2B2}"/>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0C2051-1EB8-D074-3858-E5548A21715C}"/>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62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221014"/>
            <a:ext cx="7781544" cy="859055"/>
          </a:xfrm>
        </p:spPr>
        <p:txBody>
          <a:bodyPr>
            <a:normAutofit/>
          </a:bodyPr>
          <a:lstStyle/>
          <a:p>
            <a:r>
              <a:rPr lang="en-US" sz="4000" dirty="0">
                <a:solidFill>
                  <a:schemeClr val="tx1"/>
                </a:solidFill>
              </a:rPr>
              <a:t>SCREENSHOT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29</a:t>
            </a:fld>
            <a:endParaRPr lang="en-US" dirty="0"/>
          </a:p>
        </p:txBody>
      </p:sp>
      <p:pic>
        <p:nvPicPr>
          <p:cNvPr id="5" name="Picture 4">
            <a:extLst>
              <a:ext uri="{FF2B5EF4-FFF2-40B4-BE49-F238E27FC236}">
                <a16:creationId xmlns:a16="http://schemas.microsoft.com/office/drawing/2014/main" id="{BAE82C52-F419-6630-77F3-85912C46FC46}"/>
              </a:ext>
            </a:extLst>
          </p:cNvPr>
          <p:cNvPicPr>
            <a:picLocks noChangeAspect="1"/>
          </p:cNvPicPr>
          <p:nvPr/>
        </p:nvPicPr>
        <p:blipFill>
          <a:blip r:embed="rId2"/>
          <a:stretch>
            <a:fillRect/>
          </a:stretch>
        </p:blipFill>
        <p:spPr>
          <a:xfrm>
            <a:off x="2275954" y="1755992"/>
            <a:ext cx="7640092" cy="4924208"/>
          </a:xfrm>
          <a:prstGeom prst="rect">
            <a:avLst/>
          </a:prstGeom>
        </p:spPr>
      </p:pic>
      <p:sp>
        <p:nvSpPr>
          <p:cNvPr id="3" name="Isosceles Triangle 2">
            <a:extLst>
              <a:ext uri="{FF2B5EF4-FFF2-40B4-BE49-F238E27FC236}">
                <a16:creationId xmlns:a16="http://schemas.microsoft.com/office/drawing/2014/main" id="{22657BA6-942E-CFA4-4BC4-7BE8E5B98936}"/>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E08566A7-B4B5-0FD0-4962-F47E49085C79}"/>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6B5633E-2BDA-9F8B-08A3-D162A1F2F29F}"/>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720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INTRODUCTION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6" name="Picture 5">
            <a:extLst>
              <a:ext uri="{FF2B5EF4-FFF2-40B4-BE49-F238E27FC236}">
                <a16:creationId xmlns:a16="http://schemas.microsoft.com/office/drawing/2014/main" id="{01B9EAA2-B248-29CF-BE9F-6EC6EC33E2E2}"/>
              </a:ext>
            </a:extLst>
          </p:cNvPr>
          <p:cNvPicPr>
            <a:picLocks noChangeAspect="1"/>
          </p:cNvPicPr>
          <p:nvPr/>
        </p:nvPicPr>
        <p:blipFill>
          <a:blip r:embed="rId2"/>
          <a:stretch>
            <a:fillRect/>
          </a:stretch>
        </p:blipFill>
        <p:spPr>
          <a:xfrm>
            <a:off x="18" y="5206482"/>
            <a:ext cx="0" cy="0"/>
          </a:xfrm>
          <a:prstGeom prst="rect">
            <a:avLst/>
          </a:prstGeom>
        </p:spPr>
      </p:pic>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343609"/>
            <a:ext cx="11214100" cy="5514392"/>
          </a:xfrm>
        </p:spPr>
        <p:txBody>
          <a:bodyPr>
            <a:normAutofit/>
          </a:bodyPr>
          <a:lstStyle/>
          <a:p>
            <a:pPr algn="just"/>
            <a:r>
              <a:rPr lang="en-US" sz="2400" dirty="0">
                <a:solidFill>
                  <a:schemeClr val="tx1"/>
                </a:solidFill>
              </a:rPr>
              <a:t>Detecting fake accounts on Instagram is crucial to ensure the safety and privacy of its users. With the platform’s immense popularity, the presence of fake profiles and scammers has grown. These accounts can be used for malicious purposes, such as spreading misinformation, phishing, or identity theft. Machine learning models can help address this issue by classifying accounts as real or fake. This project aim is to build and train a deep neural network model to detect fake or spam Instagram accounts. There are few key input features which we considered to determine if the account is fake or not.</a:t>
            </a:r>
          </a:p>
          <a:p>
            <a:pPr algn="just"/>
            <a:endParaRPr lang="en-US" sz="2400" dirty="0">
              <a:solidFill>
                <a:schemeClr val="tx1"/>
              </a:solidFill>
            </a:endParaRPr>
          </a:p>
        </p:txBody>
      </p:sp>
      <p:sp>
        <p:nvSpPr>
          <p:cNvPr id="3" name="Isosceles Triangle 2">
            <a:extLst>
              <a:ext uri="{FF2B5EF4-FFF2-40B4-BE49-F238E27FC236}">
                <a16:creationId xmlns:a16="http://schemas.microsoft.com/office/drawing/2014/main" id="{08C98042-BD24-4F1C-14EB-C86F2D577CE8}"/>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44E19F21-084C-D56E-DE0B-64690F96EF08}"/>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2E9D74-E497-C4C9-FC1E-9F09446D3969}"/>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582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219400"/>
            <a:ext cx="7781544" cy="859055"/>
          </a:xfrm>
        </p:spPr>
        <p:txBody>
          <a:bodyPr>
            <a:normAutofit/>
          </a:bodyPr>
          <a:lstStyle/>
          <a:p>
            <a:r>
              <a:rPr lang="en-US" sz="4000" dirty="0">
                <a:solidFill>
                  <a:schemeClr val="tx1"/>
                </a:solidFill>
              </a:rPr>
              <a:t>SCREENSHOT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30</a:t>
            </a:fld>
            <a:endParaRPr lang="en-US" dirty="0"/>
          </a:p>
        </p:txBody>
      </p:sp>
      <p:pic>
        <p:nvPicPr>
          <p:cNvPr id="5" name="Picture 4">
            <a:extLst>
              <a:ext uri="{FF2B5EF4-FFF2-40B4-BE49-F238E27FC236}">
                <a16:creationId xmlns:a16="http://schemas.microsoft.com/office/drawing/2014/main" id="{FDC7180E-445A-6681-339A-661228737D3D}"/>
              </a:ext>
            </a:extLst>
          </p:cNvPr>
          <p:cNvPicPr>
            <a:picLocks noChangeAspect="1"/>
          </p:cNvPicPr>
          <p:nvPr/>
        </p:nvPicPr>
        <p:blipFill>
          <a:blip r:embed="rId2"/>
          <a:stretch>
            <a:fillRect/>
          </a:stretch>
        </p:blipFill>
        <p:spPr>
          <a:xfrm>
            <a:off x="3208180" y="1522509"/>
            <a:ext cx="5775640" cy="5157691"/>
          </a:xfrm>
          <a:prstGeom prst="rect">
            <a:avLst/>
          </a:prstGeom>
        </p:spPr>
      </p:pic>
      <p:sp>
        <p:nvSpPr>
          <p:cNvPr id="3" name="Isosceles Triangle 2">
            <a:extLst>
              <a:ext uri="{FF2B5EF4-FFF2-40B4-BE49-F238E27FC236}">
                <a16:creationId xmlns:a16="http://schemas.microsoft.com/office/drawing/2014/main" id="{5E3DA17D-E551-11CB-0166-0E1FF33B6F3E}"/>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D48FDED-D653-284E-E898-D6DA4B9BDC19}"/>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C4592B7-C5EC-4C8D-C75E-E60EB01DBECD}"/>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3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27581" y="219400"/>
            <a:ext cx="7781544" cy="859055"/>
          </a:xfrm>
        </p:spPr>
        <p:txBody>
          <a:bodyPr>
            <a:normAutofit/>
          </a:bodyPr>
          <a:lstStyle/>
          <a:p>
            <a:r>
              <a:rPr lang="en-US" sz="4000" dirty="0">
                <a:solidFill>
                  <a:schemeClr val="tx1"/>
                </a:solidFill>
              </a:rPr>
              <a:t>SCREENSHOT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31</a:t>
            </a:fld>
            <a:endParaRPr lang="en-US" dirty="0"/>
          </a:p>
        </p:txBody>
      </p:sp>
      <p:pic>
        <p:nvPicPr>
          <p:cNvPr id="5" name="Picture 4">
            <a:extLst>
              <a:ext uri="{FF2B5EF4-FFF2-40B4-BE49-F238E27FC236}">
                <a16:creationId xmlns:a16="http://schemas.microsoft.com/office/drawing/2014/main" id="{18D5C6CE-571A-AD95-3E6C-83535BA7FD65}"/>
              </a:ext>
            </a:extLst>
          </p:cNvPr>
          <p:cNvPicPr>
            <a:picLocks noChangeAspect="1"/>
          </p:cNvPicPr>
          <p:nvPr/>
        </p:nvPicPr>
        <p:blipFill>
          <a:blip r:embed="rId2"/>
          <a:stretch>
            <a:fillRect/>
          </a:stretch>
        </p:blipFill>
        <p:spPr>
          <a:xfrm>
            <a:off x="2187168" y="2203301"/>
            <a:ext cx="7817663" cy="3152470"/>
          </a:xfrm>
          <a:prstGeom prst="rect">
            <a:avLst/>
          </a:prstGeom>
        </p:spPr>
      </p:pic>
      <p:sp>
        <p:nvSpPr>
          <p:cNvPr id="3" name="Isosceles Triangle 2">
            <a:extLst>
              <a:ext uri="{FF2B5EF4-FFF2-40B4-BE49-F238E27FC236}">
                <a16:creationId xmlns:a16="http://schemas.microsoft.com/office/drawing/2014/main" id="{5E9D7A61-A1CB-92A3-07AD-BB5F0DF358CB}"/>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F913B02D-F1C4-AB1E-61B4-3F7AAC7E1C60}"/>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77FD02-F767-ED79-14F5-C92BB93CF30E}"/>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22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216034"/>
            <a:ext cx="7781544" cy="859055"/>
          </a:xfrm>
        </p:spPr>
        <p:txBody>
          <a:bodyPr>
            <a:normAutofit/>
          </a:bodyPr>
          <a:lstStyle/>
          <a:p>
            <a:r>
              <a:rPr lang="en-US" sz="4000" dirty="0">
                <a:solidFill>
                  <a:schemeClr val="tx1"/>
                </a:solidFill>
              </a:rPr>
              <a:t>SCREENSHOT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32</a:t>
            </a:fld>
            <a:endParaRPr lang="en-US" dirty="0"/>
          </a:p>
        </p:txBody>
      </p:sp>
      <p:pic>
        <p:nvPicPr>
          <p:cNvPr id="5" name="Picture 4">
            <a:extLst>
              <a:ext uri="{FF2B5EF4-FFF2-40B4-BE49-F238E27FC236}">
                <a16:creationId xmlns:a16="http://schemas.microsoft.com/office/drawing/2014/main" id="{FF112FEC-A93E-2B85-46E8-E84F0D32837B}"/>
              </a:ext>
            </a:extLst>
          </p:cNvPr>
          <p:cNvPicPr>
            <a:picLocks noChangeAspect="1"/>
          </p:cNvPicPr>
          <p:nvPr/>
        </p:nvPicPr>
        <p:blipFill>
          <a:blip r:embed="rId2"/>
          <a:stretch>
            <a:fillRect/>
          </a:stretch>
        </p:blipFill>
        <p:spPr>
          <a:xfrm>
            <a:off x="1856917" y="1406004"/>
            <a:ext cx="8478165" cy="4806434"/>
          </a:xfrm>
          <a:prstGeom prst="rect">
            <a:avLst/>
          </a:prstGeom>
        </p:spPr>
      </p:pic>
      <p:sp>
        <p:nvSpPr>
          <p:cNvPr id="3" name="Isosceles Triangle 2">
            <a:extLst>
              <a:ext uri="{FF2B5EF4-FFF2-40B4-BE49-F238E27FC236}">
                <a16:creationId xmlns:a16="http://schemas.microsoft.com/office/drawing/2014/main" id="{BCEF4363-E6B5-6C62-D97A-9A3F5DE70AC8}"/>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79DF2F14-EAC8-C8F3-C567-8FB5A27822BD}"/>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DE49CE-F2EE-6195-E7AD-9D1239CF1FF0}"/>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62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219400"/>
            <a:ext cx="7781544" cy="859055"/>
          </a:xfrm>
        </p:spPr>
        <p:txBody>
          <a:bodyPr>
            <a:normAutofit/>
          </a:bodyPr>
          <a:lstStyle/>
          <a:p>
            <a:r>
              <a:rPr lang="en-US" sz="4000" dirty="0">
                <a:solidFill>
                  <a:schemeClr val="tx1"/>
                </a:solidFill>
              </a:rPr>
              <a:t>SCREENSHOT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33</a:t>
            </a:fld>
            <a:endParaRPr lang="en-US" dirty="0"/>
          </a:p>
        </p:txBody>
      </p:sp>
      <p:pic>
        <p:nvPicPr>
          <p:cNvPr id="5" name="Picture 4">
            <a:extLst>
              <a:ext uri="{FF2B5EF4-FFF2-40B4-BE49-F238E27FC236}">
                <a16:creationId xmlns:a16="http://schemas.microsoft.com/office/drawing/2014/main" id="{D8B61477-0527-83DF-37D6-DE4AE04E551B}"/>
              </a:ext>
            </a:extLst>
          </p:cNvPr>
          <p:cNvPicPr>
            <a:picLocks noChangeAspect="1"/>
          </p:cNvPicPr>
          <p:nvPr/>
        </p:nvPicPr>
        <p:blipFill>
          <a:blip r:embed="rId2"/>
          <a:stretch>
            <a:fillRect/>
          </a:stretch>
        </p:blipFill>
        <p:spPr>
          <a:xfrm>
            <a:off x="3222296" y="1431438"/>
            <a:ext cx="5747407" cy="5174118"/>
          </a:xfrm>
          <a:prstGeom prst="rect">
            <a:avLst/>
          </a:prstGeom>
        </p:spPr>
      </p:pic>
      <p:sp>
        <p:nvSpPr>
          <p:cNvPr id="3" name="Isosceles Triangle 2">
            <a:extLst>
              <a:ext uri="{FF2B5EF4-FFF2-40B4-BE49-F238E27FC236}">
                <a16:creationId xmlns:a16="http://schemas.microsoft.com/office/drawing/2014/main" id="{577ECBE0-EE03-B36D-8E84-5C0E466851B2}"/>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4E85E54E-626E-4073-B83C-12D3DF4B8315}"/>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622CC5F-C697-7461-28FA-3D531D52EA09}"/>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05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219400"/>
            <a:ext cx="7781544" cy="859055"/>
          </a:xfrm>
        </p:spPr>
        <p:txBody>
          <a:bodyPr>
            <a:normAutofit/>
          </a:bodyPr>
          <a:lstStyle/>
          <a:p>
            <a:r>
              <a:rPr lang="en-US" sz="4000" dirty="0">
                <a:solidFill>
                  <a:schemeClr val="tx1"/>
                </a:solidFill>
              </a:rPr>
              <a:t>SCREENSHOT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34</a:t>
            </a:fld>
            <a:endParaRPr lang="en-US" dirty="0"/>
          </a:p>
        </p:txBody>
      </p:sp>
      <p:pic>
        <p:nvPicPr>
          <p:cNvPr id="5" name="Picture 4">
            <a:extLst>
              <a:ext uri="{FF2B5EF4-FFF2-40B4-BE49-F238E27FC236}">
                <a16:creationId xmlns:a16="http://schemas.microsoft.com/office/drawing/2014/main" id="{D77EDD45-8613-D71A-A9CC-EF4C76A2FE39}"/>
              </a:ext>
            </a:extLst>
          </p:cNvPr>
          <p:cNvPicPr>
            <a:picLocks noChangeAspect="1"/>
          </p:cNvPicPr>
          <p:nvPr/>
        </p:nvPicPr>
        <p:blipFill>
          <a:blip r:embed="rId2"/>
          <a:stretch>
            <a:fillRect/>
          </a:stretch>
        </p:blipFill>
        <p:spPr>
          <a:xfrm>
            <a:off x="3549582" y="1255606"/>
            <a:ext cx="5092835" cy="5539438"/>
          </a:xfrm>
          <a:prstGeom prst="rect">
            <a:avLst/>
          </a:prstGeom>
        </p:spPr>
      </p:pic>
      <p:sp>
        <p:nvSpPr>
          <p:cNvPr id="3" name="Isosceles Triangle 2">
            <a:extLst>
              <a:ext uri="{FF2B5EF4-FFF2-40B4-BE49-F238E27FC236}">
                <a16:creationId xmlns:a16="http://schemas.microsoft.com/office/drawing/2014/main" id="{DC56E92B-D8F8-BE80-A379-BE352BA1B202}"/>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F22BE7FC-A398-8DE9-E5EA-30CB712E9C65}"/>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6CE8A-9DCC-BA58-0949-76AA84E37A41}"/>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46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CONCLUSION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35</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404665"/>
            <a:ext cx="11214100" cy="5453335"/>
          </a:xfrm>
        </p:spPr>
        <p:txBody>
          <a:bodyPr>
            <a:normAutofit/>
          </a:bodyPr>
          <a:lstStyle/>
          <a:p>
            <a:pPr algn="just"/>
            <a:r>
              <a:rPr lang="en-US" sz="2400" dirty="0">
                <a:solidFill>
                  <a:schemeClr val="tx1"/>
                </a:solidFill>
              </a:rPr>
              <a:t>We have analyzed the dataset and obtained a fairly accurate predictive model using Neural networks. The model is hence trained to detect fake accounts in Instagram based on the considered features. We achieved 95 percent accuracy in detecting the fake accounts by training the model using datasets (from train.csv). We have checked whether the model has reached the ability to detect an account is fake or not by inputting different set of data values (test.csv file) which consisted 120 account details. The model predicted true values for 106 accounts and predicted false values for 14 accounts out of 120 accounts.</a:t>
            </a:r>
            <a:endParaRPr lang="en-US" sz="7200" dirty="0">
              <a:solidFill>
                <a:schemeClr val="tx1"/>
              </a:solidFill>
            </a:endParaRPr>
          </a:p>
        </p:txBody>
      </p:sp>
      <p:sp>
        <p:nvSpPr>
          <p:cNvPr id="3" name="Isosceles Triangle 2">
            <a:extLst>
              <a:ext uri="{FF2B5EF4-FFF2-40B4-BE49-F238E27FC236}">
                <a16:creationId xmlns:a16="http://schemas.microsoft.com/office/drawing/2014/main" id="{63AF89F8-6069-F2F1-4499-DDAE7053E9FC}"/>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7DA75742-4D9E-397B-DA4E-D62AAA0B4A6E}"/>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34055F-7103-1374-64DE-FB4D52B47B27}"/>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7303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REFERENCES</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36</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749570"/>
            <a:ext cx="11214100" cy="4436626"/>
          </a:xfrm>
        </p:spPr>
        <p:txBody>
          <a:bodyPr>
            <a:normAutofit/>
          </a:bodyPr>
          <a:lstStyle/>
          <a:p>
            <a:pPr algn="just"/>
            <a:r>
              <a:rPr lang="en-US" sz="2400" dirty="0">
                <a:solidFill>
                  <a:schemeClr val="tx1"/>
                </a:solidFill>
              </a:rPr>
              <a:t>1. Pandas user guide: https://pandas.pydata.org/docs/user_guide/index.html </a:t>
            </a:r>
          </a:p>
          <a:p>
            <a:pPr algn="just"/>
            <a:r>
              <a:rPr lang="en-US" sz="2400" dirty="0">
                <a:solidFill>
                  <a:schemeClr val="tx1"/>
                </a:solidFill>
              </a:rPr>
              <a:t>2. Matplotlib user guide: https://matplotlib.org/3.3.1/users/index.html </a:t>
            </a:r>
          </a:p>
          <a:p>
            <a:pPr algn="just"/>
            <a:r>
              <a:rPr lang="en-US" sz="2400" dirty="0">
                <a:solidFill>
                  <a:schemeClr val="tx1"/>
                </a:solidFill>
              </a:rPr>
              <a:t>3. Seaborn user guide &amp; tutorial: https://seaborn.pydata.org/tutorial.html </a:t>
            </a:r>
          </a:p>
          <a:p>
            <a:pPr algn="just"/>
            <a:r>
              <a:rPr lang="en-US" sz="2400" dirty="0">
                <a:solidFill>
                  <a:schemeClr val="tx1"/>
                </a:solidFill>
              </a:rPr>
              <a:t>4. </a:t>
            </a:r>
            <a:r>
              <a:rPr lang="en-US" sz="2400" dirty="0" err="1">
                <a:solidFill>
                  <a:schemeClr val="tx1"/>
                </a:solidFill>
              </a:rPr>
              <a:t>Tensorflow</a:t>
            </a:r>
            <a:r>
              <a:rPr lang="en-US" sz="2400" dirty="0">
                <a:solidFill>
                  <a:schemeClr val="tx1"/>
                </a:solidFill>
              </a:rPr>
              <a:t> user guide : https://www.tensorflow.org/guide </a:t>
            </a:r>
          </a:p>
          <a:p>
            <a:pPr algn="just"/>
            <a:r>
              <a:rPr lang="en-US" sz="2400" dirty="0">
                <a:solidFill>
                  <a:schemeClr val="tx1"/>
                </a:solidFill>
              </a:rPr>
              <a:t>5. </a:t>
            </a:r>
            <a:r>
              <a:rPr lang="en-US" sz="2400" dirty="0" err="1">
                <a:solidFill>
                  <a:schemeClr val="tx1"/>
                </a:solidFill>
              </a:rPr>
              <a:t>Tenorflow</a:t>
            </a:r>
            <a:r>
              <a:rPr lang="en-US" sz="2400" dirty="0">
                <a:solidFill>
                  <a:schemeClr val="tx1"/>
                </a:solidFill>
              </a:rPr>
              <a:t> Playground : https://playground.tensorflow.org </a:t>
            </a:r>
          </a:p>
          <a:p>
            <a:pPr algn="just"/>
            <a:r>
              <a:rPr lang="en-US" sz="2400" dirty="0">
                <a:solidFill>
                  <a:schemeClr val="tx1"/>
                </a:solidFill>
              </a:rPr>
              <a:t>6. Neural Networks: https://towardsdatascience.com/the-mostly-complete-chart-of-neural networks-explained-3fb6f2367464</a:t>
            </a:r>
            <a:endParaRPr lang="en-US" sz="7200" dirty="0">
              <a:solidFill>
                <a:schemeClr val="tx1"/>
              </a:solidFill>
            </a:endParaRPr>
          </a:p>
        </p:txBody>
      </p:sp>
      <p:sp>
        <p:nvSpPr>
          <p:cNvPr id="3" name="Isosceles Triangle 2">
            <a:extLst>
              <a:ext uri="{FF2B5EF4-FFF2-40B4-BE49-F238E27FC236}">
                <a16:creationId xmlns:a16="http://schemas.microsoft.com/office/drawing/2014/main" id="{9FD4F80E-0053-D0F4-4ED8-05E42EBC4E24}"/>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82A9CA99-D1E7-3D83-EFC3-93CF871BE7F8}"/>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C6A2D93-6561-41AA-8F9F-470C4A3B447F}"/>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100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623201" y="2564612"/>
            <a:ext cx="4945598" cy="1243584"/>
          </a:xfrm>
        </p:spPr>
        <p:txBody>
          <a:bodyPr/>
          <a:lstStyle/>
          <a:p>
            <a:pPr algn="ctr"/>
            <a:r>
              <a:rPr lang="en-US" dirty="0">
                <a:solidFill>
                  <a:schemeClr val="tx1"/>
                </a:solidFill>
              </a:rPr>
              <a:t>Thank You </a:t>
            </a:r>
            <a:endParaRPr lang="en-GB" dirty="0">
              <a:solidFill>
                <a:schemeClr val="tx1"/>
              </a:solidFill>
            </a:endParaRPr>
          </a:p>
        </p:txBody>
      </p:sp>
      <p:sp>
        <p:nvSpPr>
          <p:cNvPr id="3" name="Isosceles Triangle 2">
            <a:extLst>
              <a:ext uri="{FF2B5EF4-FFF2-40B4-BE49-F238E27FC236}">
                <a16:creationId xmlns:a16="http://schemas.microsoft.com/office/drawing/2014/main" id="{B48A7BDF-87AD-00AC-3A43-E1F0BCE2D520}"/>
              </a:ext>
            </a:extLst>
          </p:cNvPr>
          <p:cNvSpPr/>
          <p:nvPr/>
        </p:nvSpPr>
        <p:spPr>
          <a:xfrm rot="5400000">
            <a:off x="694757" y="2369974"/>
            <a:ext cx="2071396" cy="1520890"/>
          </a:xfrm>
          <a:prstGeom prst="triangle">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45889397-003E-E116-B982-075B7BC35A3F}"/>
              </a:ext>
            </a:extLst>
          </p:cNvPr>
          <p:cNvSpPr/>
          <p:nvPr/>
        </p:nvSpPr>
        <p:spPr>
          <a:xfrm rot="16200000">
            <a:off x="9293103" y="2369974"/>
            <a:ext cx="2071396" cy="1520890"/>
          </a:xfrm>
          <a:prstGeom prst="triangle">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INTRODUCTION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749570"/>
            <a:ext cx="11214100" cy="4735206"/>
          </a:xfrm>
        </p:spPr>
        <p:txBody>
          <a:bodyPr>
            <a:normAutofit fontScale="85000" lnSpcReduction="10000"/>
          </a:bodyPr>
          <a:lstStyle/>
          <a:p>
            <a:pPr marL="0" indent="0" algn="just">
              <a:buNone/>
            </a:pPr>
            <a:r>
              <a:rPr lang="en-US" sz="2400" dirty="0">
                <a:solidFill>
                  <a:schemeClr val="tx1"/>
                </a:solidFill>
              </a:rPr>
              <a:t>The Input Features are: </a:t>
            </a:r>
          </a:p>
          <a:p>
            <a:pPr marL="0" indent="0" algn="just">
              <a:buNone/>
            </a:pPr>
            <a:r>
              <a:rPr lang="en-US" sz="2400" dirty="0">
                <a:solidFill>
                  <a:schemeClr val="tx1"/>
                </a:solidFill>
              </a:rPr>
              <a:t>• </a:t>
            </a:r>
            <a:r>
              <a:rPr lang="en-US" sz="2400" b="1" dirty="0">
                <a:solidFill>
                  <a:schemeClr val="tx1"/>
                </a:solidFill>
              </a:rPr>
              <a:t>Profile Picture </a:t>
            </a:r>
            <a:r>
              <a:rPr lang="en-US" sz="2400" dirty="0">
                <a:solidFill>
                  <a:schemeClr val="tx1"/>
                </a:solidFill>
              </a:rPr>
              <a:t>- The user has profile picture or not. </a:t>
            </a:r>
          </a:p>
          <a:p>
            <a:pPr marL="0" indent="0" algn="just">
              <a:buNone/>
            </a:pPr>
            <a:r>
              <a:rPr lang="en-US" sz="2400" dirty="0">
                <a:solidFill>
                  <a:schemeClr val="tx1"/>
                </a:solidFill>
              </a:rPr>
              <a:t>• </a:t>
            </a:r>
            <a:r>
              <a:rPr lang="en-US" sz="2400" b="1" dirty="0" err="1">
                <a:solidFill>
                  <a:schemeClr val="tx1"/>
                </a:solidFill>
              </a:rPr>
              <a:t>Nums</a:t>
            </a:r>
            <a:r>
              <a:rPr lang="en-US" sz="2400" b="1" dirty="0">
                <a:solidFill>
                  <a:schemeClr val="tx1"/>
                </a:solidFill>
              </a:rPr>
              <a:t>/Length Username</a:t>
            </a:r>
            <a:r>
              <a:rPr lang="en-US" sz="2400" dirty="0">
                <a:solidFill>
                  <a:schemeClr val="tx1"/>
                </a:solidFill>
              </a:rPr>
              <a:t> - The ratio of number of numerical chars in username to its length. </a:t>
            </a:r>
          </a:p>
          <a:p>
            <a:pPr marL="0" indent="0" algn="just">
              <a:buNone/>
            </a:pPr>
            <a:r>
              <a:rPr lang="en-US" sz="2400" dirty="0">
                <a:solidFill>
                  <a:schemeClr val="tx1"/>
                </a:solidFill>
              </a:rPr>
              <a:t>• </a:t>
            </a:r>
            <a:r>
              <a:rPr lang="en-US" sz="2400" b="1" dirty="0" err="1">
                <a:solidFill>
                  <a:schemeClr val="tx1"/>
                </a:solidFill>
              </a:rPr>
              <a:t>Fullname</a:t>
            </a:r>
            <a:r>
              <a:rPr lang="en-US" sz="2400" b="1" dirty="0">
                <a:solidFill>
                  <a:schemeClr val="tx1"/>
                </a:solidFill>
              </a:rPr>
              <a:t> Words </a:t>
            </a:r>
            <a:r>
              <a:rPr lang="en-US" sz="2400" dirty="0">
                <a:solidFill>
                  <a:schemeClr val="tx1"/>
                </a:solidFill>
              </a:rPr>
              <a:t>- Full name in word tokens </a:t>
            </a:r>
          </a:p>
          <a:p>
            <a:pPr marL="0" indent="0" algn="just">
              <a:buNone/>
            </a:pPr>
            <a:r>
              <a:rPr lang="en-US" sz="2400" dirty="0">
                <a:solidFill>
                  <a:schemeClr val="tx1"/>
                </a:solidFill>
              </a:rPr>
              <a:t>• </a:t>
            </a:r>
            <a:r>
              <a:rPr lang="en-US" sz="2400" b="1" dirty="0">
                <a:solidFill>
                  <a:schemeClr val="tx1"/>
                </a:solidFill>
              </a:rPr>
              <a:t>Name/Length of Full Name </a:t>
            </a:r>
            <a:r>
              <a:rPr lang="en-US" sz="2400" dirty="0">
                <a:solidFill>
                  <a:schemeClr val="tx1"/>
                </a:solidFill>
              </a:rPr>
              <a:t>- The ratio of number of numerical characters in full name to its </a:t>
            </a:r>
            <a:br>
              <a:rPr lang="en-US" sz="2400" dirty="0">
                <a:solidFill>
                  <a:schemeClr val="tx1"/>
                </a:solidFill>
              </a:rPr>
            </a:br>
            <a:r>
              <a:rPr lang="en-US" sz="2400" dirty="0">
                <a:solidFill>
                  <a:schemeClr val="tx1"/>
                </a:solidFill>
              </a:rPr>
              <a:t>                                                          length. </a:t>
            </a:r>
          </a:p>
          <a:p>
            <a:pPr marL="0" indent="0" algn="just">
              <a:buNone/>
            </a:pPr>
            <a:r>
              <a:rPr lang="en-US" sz="2400" dirty="0">
                <a:solidFill>
                  <a:schemeClr val="tx1"/>
                </a:solidFill>
              </a:rPr>
              <a:t>• </a:t>
            </a:r>
            <a:r>
              <a:rPr lang="en-US" sz="2400" b="1" dirty="0">
                <a:solidFill>
                  <a:schemeClr val="tx1"/>
                </a:solidFill>
              </a:rPr>
              <a:t>Name = = Username </a:t>
            </a:r>
            <a:r>
              <a:rPr lang="en-US" sz="2400" dirty="0">
                <a:solidFill>
                  <a:schemeClr val="tx1"/>
                </a:solidFill>
              </a:rPr>
              <a:t>- Are username and full name literally the same? </a:t>
            </a:r>
          </a:p>
          <a:p>
            <a:pPr marL="0" indent="0" algn="just">
              <a:buNone/>
            </a:pPr>
            <a:r>
              <a:rPr lang="en-US" sz="2400" dirty="0">
                <a:solidFill>
                  <a:schemeClr val="tx1"/>
                </a:solidFill>
              </a:rPr>
              <a:t>• </a:t>
            </a:r>
            <a:r>
              <a:rPr lang="en-US" sz="2400" b="1" dirty="0">
                <a:solidFill>
                  <a:schemeClr val="tx1"/>
                </a:solidFill>
              </a:rPr>
              <a:t>Description Length </a:t>
            </a:r>
            <a:r>
              <a:rPr lang="en-US" sz="2400" dirty="0">
                <a:solidFill>
                  <a:schemeClr val="tx1"/>
                </a:solidFill>
              </a:rPr>
              <a:t>- Bio length in characters. </a:t>
            </a:r>
          </a:p>
          <a:p>
            <a:pPr marL="0" indent="0" algn="just">
              <a:buNone/>
            </a:pPr>
            <a:r>
              <a:rPr lang="en-US" sz="2400" dirty="0">
                <a:solidFill>
                  <a:schemeClr val="tx1"/>
                </a:solidFill>
              </a:rPr>
              <a:t>• </a:t>
            </a:r>
            <a:r>
              <a:rPr lang="en-US" sz="2400" b="1" dirty="0">
                <a:solidFill>
                  <a:schemeClr val="tx1"/>
                </a:solidFill>
              </a:rPr>
              <a:t>External URL </a:t>
            </a:r>
            <a:r>
              <a:rPr lang="en-US" sz="2400" dirty="0">
                <a:solidFill>
                  <a:schemeClr val="tx1"/>
                </a:solidFill>
              </a:rPr>
              <a:t>- Has external URL or not. </a:t>
            </a:r>
          </a:p>
          <a:p>
            <a:pPr marL="0" indent="0" algn="just">
              <a:buNone/>
            </a:pPr>
            <a:r>
              <a:rPr lang="en-US" sz="2400" dirty="0">
                <a:solidFill>
                  <a:schemeClr val="tx1"/>
                </a:solidFill>
              </a:rPr>
              <a:t>• </a:t>
            </a:r>
            <a:r>
              <a:rPr lang="en-US" sz="2400" b="1" dirty="0">
                <a:solidFill>
                  <a:schemeClr val="tx1"/>
                </a:solidFill>
              </a:rPr>
              <a:t>Private</a:t>
            </a:r>
            <a:r>
              <a:rPr lang="en-US" sz="2400" dirty="0">
                <a:solidFill>
                  <a:schemeClr val="tx1"/>
                </a:solidFill>
              </a:rPr>
              <a:t> - Private or not. </a:t>
            </a:r>
          </a:p>
          <a:p>
            <a:pPr marL="0" indent="0" algn="just">
              <a:buNone/>
            </a:pPr>
            <a:r>
              <a:rPr lang="en-US" sz="2400" dirty="0">
                <a:solidFill>
                  <a:schemeClr val="tx1"/>
                </a:solidFill>
              </a:rPr>
              <a:t>• </a:t>
            </a:r>
            <a:r>
              <a:rPr lang="en-US" sz="2400" b="1" dirty="0">
                <a:solidFill>
                  <a:schemeClr val="tx1"/>
                </a:solidFill>
              </a:rPr>
              <a:t>Posts</a:t>
            </a:r>
            <a:r>
              <a:rPr lang="en-US" sz="2400" dirty="0">
                <a:solidFill>
                  <a:schemeClr val="tx1"/>
                </a:solidFill>
              </a:rPr>
              <a:t> - Number of posts. </a:t>
            </a:r>
          </a:p>
          <a:p>
            <a:pPr marL="0" indent="0" algn="just">
              <a:buNone/>
            </a:pPr>
            <a:r>
              <a:rPr lang="en-US" sz="2400" dirty="0">
                <a:solidFill>
                  <a:schemeClr val="tx1"/>
                </a:solidFill>
              </a:rPr>
              <a:t>• </a:t>
            </a:r>
            <a:r>
              <a:rPr lang="en-US" sz="2400" b="1" dirty="0">
                <a:solidFill>
                  <a:schemeClr val="tx1"/>
                </a:solidFill>
              </a:rPr>
              <a:t>Followers</a:t>
            </a:r>
            <a:r>
              <a:rPr lang="en-US" sz="2400" dirty="0">
                <a:solidFill>
                  <a:schemeClr val="tx1"/>
                </a:solidFill>
              </a:rPr>
              <a:t> - Number of followers. </a:t>
            </a:r>
          </a:p>
          <a:p>
            <a:pPr marL="0" indent="0" algn="just">
              <a:buNone/>
            </a:pPr>
            <a:r>
              <a:rPr lang="en-US" sz="2400" dirty="0">
                <a:solidFill>
                  <a:schemeClr val="tx1"/>
                </a:solidFill>
              </a:rPr>
              <a:t>• </a:t>
            </a:r>
            <a:r>
              <a:rPr lang="en-US" sz="2400" b="1" dirty="0">
                <a:solidFill>
                  <a:schemeClr val="tx1"/>
                </a:solidFill>
              </a:rPr>
              <a:t>Follows</a:t>
            </a:r>
            <a:r>
              <a:rPr lang="en-US" sz="2400" dirty="0">
                <a:solidFill>
                  <a:schemeClr val="tx1"/>
                </a:solidFill>
              </a:rPr>
              <a:t> - Number of follows.</a:t>
            </a:r>
          </a:p>
          <a:p>
            <a:pPr algn="just"/>
            <a:endParaRPr lang="en-US" sz="2400" dirty="0">
              <a:solidFill>
                <a:schemeClr val="tx1"/>
              </a:solidFill>
            </a:endParaRPr>
          </a:p>
        </p:txBody>
      </p:sp>
      <p:sp>
        <p:nvSpPr>
          <p:cNvPr id="3" name="Isosceles Triangle 2">
            <a:extLst>
              <a:ext uri="{FF2B5EF4-FFF2-40B4-BE49-F238E27FC236}">
                <a16:creationId xmlns:a16="http://schemas.microsoft.com/office/drawing/2014/main" id="{4419E433-634F-7053-FADA-44F6AE61CAED}"/>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CAD913E2-A4E1-0726-2382-3A1A5F07FAB7}"/>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CAC250-28CB-396E-3AE0-00EBD4FF2385}"/>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528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SCOPE OF THE PROJECT</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427585"/>
            <a:ext cx="11214100" cy="5252616"/>
          </a:xfrm>
        </p:spPr>
        <p:txBody>
          <a:bodyPr>
            <a:normAutofit/>
          </a:bodyPr>
          <a:lstStyle/>
          <a:p>
            <a:pPr algn="just"/>
            <a:r>
              <a:rPr lang="en-US" sz="2400" dirty="0">
                <a:solidFill>
                  <a:schemeClr val="tx1"/>
                </a:solidFill>
              </a:rPr>
              <a:t>The project titled “Instagram Fake Account Detection” involves building and training a deep neural network model to identify fake or spam Instagram accounts. These days, spam accounts have become a significant issue across social media platforms. Users create fake accounts to inflate follower counts, sell counterfeit products, or impersonate others. This model is trained such that it considers the above given features and determines whether a particular account is fake or not. By resulting the output as either 0 or 1 meaning TRUSTED or FAKE respectively. Our intention is to make this software capable of thinking like a human, based on the data it is given and results in maximum probability of success.</a:t>
            </a:r>
            <a:endParaRPr lang="en-US" sz="7200" dirty="0">
              <a:solidFill>
                <a:schemeClr val="tx1"/>
              </a:solidFill>
            </a:endParaRPr>
          </a:p>
        </p:txBody>
      </p:sp>
      <p:sp>
        <p:nvSpPr>
          <p:cNvPr id="3" name="Isosceles Triangle 2">
            <a:extLst>
              <a:ext uri="{FF2B5EF4-FFF2-40B4-BE49-F238E27FC236}">
                <a16:creationId xmlns:a16="http://schemas.microsoft.com/office/drawing/2014/main" id="{FA0908E6-8A53-7492-9E08-814BA02F01A5}"/>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A4545AF3-2866-11FA-F5C6-30AB3823F020}"/>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5997286-9013-F106-DA2E-ACD176916E3C}"/>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39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SYSTEM REQUIREMENTS</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749570"/>
            <a:ext cx="11214100" cy="4436626"/>
          </a:xfrm>
        </p:spPr>
        <p:txBody>
          <a:bodyPr>
            <a:normAutofit/>
          </a:bodyPr>
          <a:lstStyle/>
          <a:p>
            <a:pPr algn="just"/>
            <a:r>
              <a:rPr lang="en-US" sz="2400" b="1" dirty="0">
                <a:solidFill>
                  <a:schemeClr val="tx1"/>
                </a:solidFill>
              </a:rPr>
              <a:t>Hardware Requirements </a:t>
            </a:r>
          </a:p>
          <a:p>
            <a:pPr algn="just"/>
            <a:r>
              <a:rPr lang="en-US" sz="2400" dirty="0">
                <a:solidFill>
                  <a:schemeClr val="tx1"/>
                </a:solidFill>
              </a:rPr>
              <a:t>• Processor : intel i5 / i7 </a:t>
            </a:r>
          </a:p>
          <a:p>
            <a:pPr algn="just"/>
            <a:r>
              <a:rPr lang="en-US" sz="2400" dirty="0">
                <a:solidFill>
                  <a:schemeClr val="tx1"/>
                </a:solidFill>
              </a:rPr>
              <a:t>• RAM : 8 GB </a:t>
            </a:r>
          </a:p>
          <a:p>
            <a:pPr algn="just"/>
            <a:r>
              <a:rPr lang="en-US" sz="2400" dirty="0">
                <a:solidFill>
                  <a:schemeClr val="tx1"/>
                </a:solidFill>
              </a:rPr>
              <a:t>• Hard Disk : 512 GB </a:t>
            </a:r>
          </a:p>
          <a:p>
            <a:pPr algn="just"/>
            <a:endParaRPr lang="en-US" sz="2400" dirty="0">
              <a:solidFill>
                <a:schemeClr val="tx1"/>
              </a:solidFill>
            </a:endParaRPr>
          </a:p>
          <a:p>
            <a:pPr algn="just"/>
            <a:r>
              <a:rPr lang="en-US" sz="2400" b="1" dirty="0">
                <a:solidFill>
                  <a:schemeClr val="tx1"/>
                </a:solidFill>
              </a:rPr>
              <a:t>Software Requirements </a:t>
            </a:r>
          </a:p>
          <a:p>
            <a:pPr algn="just"/>
            <a:r>
              <a:rPr lang="en-US" sz="2400" dirty="0">
                <a:solidFill>
                  <a:schemeClr val="tx1"/>
                </a:solidFill>
              </a:rPr>
              <a:t>• OS : Windows 10/ 11 </a:t>
            </a:r>
          </a:p>
          <a:p>
            <a:pPr algn="just"/>
            <a:r>
              <a:rPr lang="en-US" sz="2400" dirty="0">
                <a:solidFill>
                  <a:schemeClr val="tx1"/>
                </a:solidFill>
              </a:rPr>
              <a:t>• Python 3.8 or above. </a:t>
            </a:r>
          </a:p>
          <a:p>
            <a:pPr algn="just"/>
            <a:r>
              <a:rPr lang="en-US" sz="2400" dirty="0">
                <a:solidFill>
                  <a:schemeClr val="tx1"/>
                </a:solidFill>
              </a:rPr>
              <a:t>• </a:t>
            </a:r>
            <a:r>
              <a:rPr lang="en-US" sz="2400" dirty="0" err="1">
                <a:solidFill>
                  <a:schemeClr val="tx1"/>
                </a:solidFill>
              </a:rPr>
              <a:t>Jupyter</a:t>
            </a:r>
            <a:r>
              <a:rPr lang="en-US" sz="2400" dirty="0">
                <a:solidFill>
                  <a:schemeClr val="tx1"/>
                </a:solidFill>
              </a:rPr>
              <a:t> notebook </a:t>
            </a:r>
            <a:endParaRPr lang="en-US" sz="7200" dirty="0">
              <a:solidFill>
                <a:schemeClr val="tx1"/>
              </a:solidFill>
            </a:endParaRPr>
          </a:p>
        </p:txBody>
      </p:sp>
      <p:sp>
        <p:nvSpPr>
          <p:cNvPr id="3" name="Isosceles Triangle 2">
            <a:extLst>
              <a:ext uri="{FF2B5EF4-FFF2-40B4-BE49-F238E27FC236}">
                <a16:creationId xmlns:a16="http://schemas.microsoft.com/office/drawing/2014/main" id="{CA44AA15-79B9-F5B7-256F-404C2C1FEC23}"/>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8CE2DE1-F415-A0BE-B053-5C56CA277D50}"/>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5556CB0-160C-DC49-65C3-893A7291A09A}"/>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476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METHODOLOGY</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924156"/>
            <a:ext cx="11214100" cy="4436626"/>
          </a:xfrm>
        </p:spPr>
        <p:txBody>
          <a:bodyPr>
            <a:normAutofit/>
          </a:bodyPr>
          <a:lstStyle/>
          <a:p>
            <a:pPr algn="just"/>
            <a:r>
              <a:rPr lang="en-US" sz="2400" b="1" dirty="0">
                <a:solidFill>
                  <a:schemeClr val="tx1"/>
                </a:solidFill>
              </a:rPr>
              <a:t>ANN Training Process</a:t>
            </a:r>
          </a:p>
          <a:p>
            <a:pPr algn="just"/>
            <a:r>
              <a:rPr lang="en-US" sz="2400" dirty="0">
                <a:solidFill>
                  <a:schemeClr val="tx1"/>
                </a:solidFill>
              </a:rPr>
              <a:t>ANN is rarely used for predictive modelling. The reason being that Artificial Neural Networks (ANN) usually tries to over-fit the relationship. ANN is generally used in cases where what has happened in past is repeated almost exactly in same way. </a:t>
            </a:r>
          </a:p>
          <a:p>
            <a:pPr algn="just"/>
            <a:endParaRPr lang="en-US" sz="7200" dirty="0">
              <a:solidFill>
                <a:schemeClr val="tx1"/>
              </a:solidFill>
            </a:endParaRPr>
          </a:p>
        </p:txBody>
      </p:sp>
      <p:pic>
        <p:nvPicPr>
          <p:cNvPr id="5" name="Picture 4">
            <a:extLst>
              <a:ext uri="{FF2B5EF4-FFF2-40B4-BE49-F238E27FC236}">
                <a16:creationId xmlns:a16="http://schemas.microsoft.com/office/drawing/2014/main" id="{70EAB6BD-70FD-4D57-90EB-0BA564852141}"/>
              </a:ext>
            </a:extLst>
          </p:cNvPr>
          <p:cNvPicPr>
            <a:picLocks noChangeAspect="1"/>
          </p:cNvPicPr>
          <p:nvPr/>
        </p:nvPicPr>
        <p:blipFill>
          <a:blip r:embed="rId2"/>
          <a:stretch>
            <a:fillRect/>
          </a:stretch>
        </p:blipFill>
        <p:spPr>
          <a:xfrm>
            <a:off x="4432903" y="3429000"/>
            <a:ext cx="3326194" cy="2967298"/>
          </a:xfrm>
          <a:prstGeom prst="rect">
            <a:avLst/>
          </a:prstGeom>
        </p:spPr>
      </p:pic>
      <p:sp>
        <p:nvSpPr>
          <p:cNvPr id="3" name="Isosceles Triangle 2">
            <a:extLst>
              <a:ext uri="{FF2B5EF4-FFF2-40B4-BE49-F238E27FC236}">
                <a16:creationId xmlns:a16="http://schemas.microsoft.com/office/drawing/2014/main" id="{5F3AEBBD-BC23-074C-BF37-3703572BC7C3}"/>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118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METHODOLOGY</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3209402"/>
            <a:ext cx="11214100" cy="4436626"/>
          </a:xfrm>
        </p:spPr>
        <p:txBody>
          <a:bodyPr>
            <a:normAutofit/>
          </a:bodyPr>
          <a:lstStyle/>
          <a:p>
            <a:pPr algn="just"/>
            <a:r>
              <a:rPr lang="en-US" sz="2400" dirty="0">
                <a:solidFill>
                  <a:schemeClr val="tx1"/>
                </a:solidFill>
              </a:rPr>
              <a:t>• Gradient descent is an optimization algorithm used to obtain the optimized network weight and bias values. </a:t>
            </a:r>
          </a:p>
          <a:p>
            <a:pPr algn="just"/>
            <a:r>
              <a:rPr lang="en-US" sz="2400" dirty="0">
                <a:solidFill>
                  <a:schemeClr val="tx1"/>
                </a:solidFill>
              </a:rPr>
              <a:t>• It works by iteratively trying to minimize the cost function. </a:t>
            </a:r>
          </a:p>
          <a:p>
            <a:pPr algn="just"/>
            <a:r>
              <a:rPr lang="en-US" sz="2400" dirty="0">
                <a:solidFill>
                  <a:schemeClr val="tx1"/>
                </a:solidFill>
              </a:rPr>
              <a:t>• It works by calculating the gradient of the cost function and negative direction until the local or global minimum is achieved. </a:t>
            </a:r>
          </a:p>
          <a:p>
            <a:pPr algn="just"/>
            <a:r>
              <a:rPr lang="en-US" sz="2400" dirty="0">
                <a:solidFill>
                  <a:schemeClr val="tx1"/>
                </a:solidFill>
              </a:rPr>
              <a:t>• If the positive of the gradient is taken, local or global maximum is achieved. </a:t>
            </a:r>
            <a:endParaRPr lang="en-US" sz="7200" dirty="0">
              <a:solidFill>
                <a:schemeClr val="tx1"/>
              </a:solidFill>
            </a:endParaRPr>
          </a:p>
        </p:txBody>
      </p:sp>
      <p:pic>
        <p:nvPicPr>
          <p:cNvPr id="3" name="Picture 2">
            <a:extLst>
              <a:ext uri="{FF2B5EF4-FFF2-40B4-BE49-F238E27FC236}">
                <a16:creationId xmlns:a16="http://schemas.microsoft.com/office/drawing/2014/main" id="{8C0C8BF5-761F-A882-0B25-52309CD17D30}"/>
              </a:ext>
            </a:extLst>
          </p:cNvPr>
          <p:cNvPicPr>
            <a:picLocks noChangeAspect="1"/>
          </p:cNvPicPr>
          <p:nvPr/>
        </p:nvPicPr>
        <p:blipFill>
          <a:blip r:embed="rId2"/>
          <a:stretch>
            <a:fillRect/>
          </a:stretch>
        </p:blipFill>
        <p:spPr>
          <a:xfrm>
            <a:off x="4522170" y="1412289"/>
            <a:ext cx="3058760" cy="2728720"/>
          </a:xfrm>
          <a:prstGeom prst="rect">
            <a:avLst/>
          </a:prstGeom>
        </p:spPr>
      </p:pic>
      <p:sp>
        <p:nvSpPr>
          <p:cNvPr id="5" name="Isosceles Triangle 4">
            <a:extLst>
              <a:ext uri="{FF2B5EF4-FFF2-40B4-BE49-F238E27FC236}">
                <a16:creationId xmlns:a16="http://schemas.microsoft.com/office/drawing/2014/main" id="{A8F3C0D7-3938-588F-DE57-37372EA21C99}"/>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5D22E84F-6FB6-08BF-1EE4-153D3C14010B}"/>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D9EDDD2-4201-2BCE-35DD-0B55EEE2E914}"/>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274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tx1"/>
                </a:solidFill>
              </a:rPr>
              <a:t>METHODOLOGY</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078456"/>
            <a:ext cx="11214100" cy="5779544"/>
          </a:xfrm>
        </p:spPr>
        <p:txBody>
          <a:bodyPr>
            <a:normAutofit lnSpcReduction="10000"/>
          </a:bodyPr>
          <a:lstStyle/>
          <a:p>
            <a:pPr algn="just"/>
            <a:r>
              <a:rPr lang="en-US" sz="2400" b="1" dirty="0">
                <a:solidFill>
                  <a:schemeClr val="tx1"/>
                </a:solidFill>
              </a:rPr>
              <a:t>Back Propagation </a:t>
            </a:r>
          </a:p>
          <a:p>
            <a:pPr algn="just"/>
            <a:r>
              <a:rPr lang="en-US" sz="2400" dirty="0">
                <a:solidFill>
                  <a:schemeClr val="tx1"/>
                </a:solidFill>
              </a:rPr>
              <a:t>Back propagation is used to train ANN's by calculating gradient needed to update network weights. It is commonly used as gradient descent optimization algorithm to adjust the weight of neurons by calculating the gradient of the loss function. </a:t>
            </a:r>
          </a:p>
          <a:p>
            <a:pPr algn="just"/>
            <a:r>
              <a:rPr lang="en-US" sz="2400" dirty="0">
                <a:solidFill>
                  <a:schemeClr val="tx1"/>
                </a:solidFill>
              </a:rPr>
              <a:t>PHASE 1: </a:t>
            </a:r>
          </a:p>
          <a:p>
            <a:pPr algn="just"/>
            <a:r>
              <a:rPr lang="en-US" sz="2400" dirty="0">
                <a:solidFill>
                  <a:schemeClr val="tx1"/>
                </a:solidFill>
              </a:rPr>
              <a:t>• Propagation forward through the network to generate the output value(s) </a:t>
            </a:r>
          </a:p>
          <a:p>
            <a:pPr algn="just"/>
            <a:r>
              <a:rPr lang="en-US" sz="2400" dirty="0">
                <a:solidFill>
                  <a:schemeClr val="tx1"/>
                </a:solidFill>
              </a:rPr>
              <a:t>• Calculation of the cost </a:t>
            </a:r>
          </a:p>
          <a:p>
            <a:pPr algn="just"/>
            <a:r>
              <a:rPr lang="en-US" sz="2400" dirty="0">
                <a:solidFill>
                  <a:schemeClr val="tx1"/>
                </a:solidFill>
              </a:rPr>
              <a:t>• Propagation of output activations back through network using training pattern target in order to generate the deltas </a:t>
            </a:r>
          </a:p>
          <a:p>
            <a:pPr algn="just"/>
            <a:r>
              <a:rPr lang="en-US" sz="2400" dirty="0">
                <a:solidFill>
                  <a:schemeClr val="tx1"/>
                </a:solidFill>
              </a:rPr>
              <a:t>PHASE 2: </a:t>
            </a:r>
          </a:p>
          <a:p>
            <a:pPr algn="just"/>
            <a:r>
              <a:rPr lang="en-US" sz="2400" dirty="0">
                <a:solidFill>
                  <a:schemeClr val="tx1"/>
                </a:solidFill>
              </a:rPr>
              <a:t>• Weight update </a:t>
            </a:r>
          </a:p>
          <a:p>
            <a:pPr algn="just"/>
            <a:r>
              <a:rPr lang="en-US" sz="2400" dirty="0">
                <a:solidFill>
                  <a:schemeClr val="tx1"/>
                </a:solidFill>
              </a:rPr>
              <a:t>• Calculating weight gradient. </a:t>
            </a:r>
          </a:p>
          <a:p>
            <a:pPr algn="just"/>
            <a:r>
              <a:rPr lang="en-US" sz="2400" dirty="0">
                <a:solidFill>
                  <a:schemeClr val="tx1"/>
                </a:solidFill>
              </a:rPr>
              <a:t>• This ratio influences the speed and quality of learning also called as learning rate. The greater the ratio, the faster neuron train, but lower ratio, more accurate the training is. </a:t>
            </a:r>
            <a:endParaRPr lang="en-US" sz="7200" dirty="0">
              <a:solidFill>
                <a:schemeClr val="tx1"/>
              </a:solidFill>
            </a:endParaRPr>
          </a:p>
        </p:txBody>
      </p:sp>
      <p:sp>
        <p:nvSpPr>
          <p:cNvPr id="3" name="Isosceles Triangle 2">
            <a:extLst>
              <a:ext uri="{FF2B5EF4-FFF2-40B4-BE49-F238E27FC236}">
                <a16:creationId xmlns:a16="http://schemas.microsoft.com/office/drawing/2014/main" id="{97A0BE0F-5011-2ED9-C875-5B19C29C01E7}"/>
              </a:ext>
            </a:extLst>
          </p:cNvPr>
          <p:cNvSpPr/>
          <p:nvPr/>
        </p:nvSpPr>
        <p:spPr>
          <a:xfrm rot="16200000">
            <a:off x="11094495" y="630981"/>
            <a:ext cx="535531" cy="35941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713287B3-C354-9200-66AE-A17C1A4405F9}"/>
              </a:ext>
            </a:extLst>
          </p:cNvPr>
          <p:cNvSpPr/>
          <p:nvPr/>
        </p:nvSpPr>
        <p:spPr>
          <a:xfrm rot="16200000">
            <a:off x="11094495" y="630981"/>
            <a:ext cx="535531" cy="35941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1395F6E-2CB4-9C8B-74DD-8AEFAB0BD489}"/>
              </a:ext>
            </a:extLst>
          </p:cNvPr>
          <p:cNvSpPr/>
          <p:nvPr/>
        </p:nvSpPr>
        <p:spPr>
          <a:xfrm>
            <a:off x="444500" y="1081683"/>
            <a:ext cx="10738052" cy="939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894302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65</TotalTime>
  <Words>2641</Words>
  <Application>Microsoft Office PowerPoint</Application>
  <PresentationFormat>Widescreen</PresentationFormat>
  <Paragraphs>236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Times New Roman</vt:lpstr>
      <vt:lpstr>Trade Gothic LT Pro</vt:lpstr>
      <vt:lpstr>Trebuchet MS</vt:lpstr>
      <vt:lpstr>Office Theme</vt:lpstr>
      <vt:lpstr>INSTGRAM FAKE ACCOUNT DETECTION</vt:lpstr>
      <vt:lpstr>ABSTRACT</vt:lpstr>
      <vt:lpstr>INTRODUCTION</vt:lpstr>
      <vt:lpstr>INTRODUCTION</vt:lpstr>
      <vt:lpstr>SCOPE OF THE PROJECT</vt:lpstr>
      <vt:lpstr>SYSTEM REQUIREMENTS</vt:lpstr>
      <vt:lpstr>METHODOLOGY</vt:lpstr>
      <vt:lpstr>METHODOLOGY</vt:lpstr>
      <vt:lpstr>METHODOLOGY</vt:lpstr>
      <vt:lpstr>METHODOLOGY</vt:lpstr>
      <vt:lpstr>METHODOLOGY</vt:lpstr>
      <vt:lpstr>FLOWCHART</vt:lpstr>
      <vt:lpstr>IMPLEMENTATION</vt:lpstr>
      <vt:lpstr>IMPLEMENTATION</vt:lpstr>
      <vt:lpstr>IMPLEMENTATION</vt:lpstr>
      <vt:lpstr>IMPLEMENTATION</vt:lpstr>
      <vt:lpstr>IMPLEMENTATION</vt:lpstr>
      <vt:lpstr>IMPLEMENTATION</vt:lpstr>
      <vt:lpstr>IMPLEMENTATION</vt:lpstr>
      <vt:lpstr>IMPLEMENTATION</vt:lpstr>
      <vt:lpstr>IMPLEMENTATION</vt:lpstr>
      <vt:lpstr>RESULTS</vt:lpstr>
      <vt:lpstr>SCREENSHOT</vt:lpstr>
      <vt:lpstr>SCREENSHOT</vt:lpstr>
      <vt:lpstr>SCREENSHOT</vt:lpstr>
      <vt:lpstr>SCREENSHOT</vt:lpstr>
      <vt:lpstr>SCREENSHOT</vt:lpstr>
      <vt:lpstr>SCREENSHOT</vt:lpstr>
      <vt:lpstr>SCREENSHOT</vt:lpstr>
      <vt:lpstr>SCREENSHOT</vt:lpstr>
      <vt:lpstr>SCREENSHOT</vt:lpstr>
      <vt:lpstr>SCREENSHOT</vt:lpstr>
      <vt:lpstr>SCREENSHOT</vt:lpstr>
      <vt:lpstr>SCREENSHOT</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VISHARAD VIDYASAGAR</dc:creator>
  <cp:lastModifiedBy>VISHARAD VIDYASAGAR</cp:lastModifiedBy>
  <cp:revision>4</cp:revision>
  <dcterms:created xsi:type="dcterms:W3CDTF">2024-07-23T16:05:30Z</dcterms:created>
  <dcterms:modified xsi:type="dcterms:W3CDTF">2024-07-24T06:40:26Z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