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66" r:id="rId5"/>
    <p:sldId id="259" r:id="rId6"/>
    <p:sldId id="262" r:id="rId7"/>
    <p:sldId id="267" r:id="rId8"/>
    <p:sldId id="270" r:id="rId9"/>
    <p:sldId id="271" r:id="rId10"/>
    <p:sldId id="272" r:id="rId11"/>
    <p:sldId id="273" r:id="rId12"/>
    <p:sldId id="274" r:id="rId13"/>
    <p:sldId id="275" r:id="rId14"/>
    <p:sldId id="293" r:id="rId15"/>
    <p:sldId id="294" r:id="rId16"/>
    <p:sldId id="295" r:id="rId17"/>
    <p:sldId id="282" r:id="rId18"/>
    <p:sldId id="283" r:id="rId19"/>
    <p:sldId id="281" r:id="rId20"/>
    <p:sldId id="284" r:id="rId21"/>
    <p:sldId id="277" r:id="rId22"/>
    <p:sldId id="278" r:id="rId23"/>
    <p:sldId id="279" r:id="rId24"/>
    <p:sldId id="280" r:id="rId25"/>
    <p:sldId id="290" r:id="rId26"/>
    <p:sldId id="291" r:id="rId27"/>
    <p:sldId id="292" r:id="rId28"/>
    <p:sldId id="285" r:id="rId29"/>
    <p:sldId id="286" r:id="rId30"/>
    <p:sldId id="289" r:id="rId31"/>
    <p:sldId id="288" r:id="rId32"/>
    <p:sldId id="287" r:id="rId33"/>
    <p:sldId id="276" r:id="rId34"/>
    <p:sldId id="269" r:id="rId35"/>
    <p:sldId id="26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316" autoAdjust="0"/>
    <p:restoredTop sz="94660"/>
  </p:normalViewPr>
  <p:slideViewPr>
    <p:cSldViewPr>
      <p:cViewPr varScale="1">
        <p:scale>
          <a:sx n="83" d="100"/>
          <a:sy n="83" d="100"/>
        </p:scale>
        <p:origin x="-1488"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CBC72A94-B3EF-4D71-B90A-32207EE8AFA7}" type="datetimeFigureOut">
              <a:rPr lang="en-US" smtClean="0"/>
              <a:pPr/>
              <a:t>3/13/2020</a:t>
            </a:fld>
            <a:endParaRPr lang="en-US" dirty="0"/>
          </a:p>
        </p:txBody>
      </p:sp>
      <p:sp>
        <p:nvSpPr>
          <p:cNvPr id="20" name="Footer Placeholder 19"/>
          <p:cNvSpPr>
            <a:spLocks noGrp="1"/>
          </p:cNvSpPr>
          <p:nvPr>
            <p:ph type="ftr" sz="quarter" idx="11"/>
          </p:nvPr>
        </p:nvSpPr>
        <p:spPr/>
        <p:txBody>
          <a:bodyPr/>
          <a:lstStyle>
            <a:extLst/>
          </a:lstStyle>
          <a:p>
            <a:endParaRPr lang="en-US" dirty="0"/>
          </a:p>
        </p:txBody>
      </p:sp>
      <p:sp>
        <p:nvSpPr>
          <p:cNvPr id="10" name="Slide Number Placeholder 9"/>
          <p:cNvSpPr>
            <a:spLocks noGrp="1"/>
          </p:cNvSpPr>
          <p:nvPr>
            <p:ph type="sldNum" sz="quarter" idx="12"/>
          </p:nvPr>
        </p:nvSpPr>
        <p:spPr/>
        <p:txBody>
          <a:bodyPr/>
          <a:lstStyle>
            <a:extLst/>
          </a:lstStyle>
          <a:p>
            <a:fld id="{3CA11498-06CC-40BF-8C27-7F28E538EBCE}"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BC72A94-B3EF-4D71-B90A-32207EE8AFA7}" type="datetimeFigureOut">
              <a:rPr lang="en-US" smtClean="0"/>
              <a:pPr/>
              <a:t>3/13/2020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3CA11498-06CC-40BF-8C27-7F28E538EBC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BC72A94-B3EF-4D71-B90A-32207EE8AFA7}" type="datetimeFigureOut">
              <a:rPr lang="en-US" smtClean="0"/>
              <a:pPr/>
              <a:t>3/13/2020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3CA11498-06CC-40BF-8C27-7F28E538EBC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BC72A94-B3EF-4D71-B90A-32207EE8AFA7}" type="datetimeFigureOut">
              <a:rPr lang="en-US" smtClean="0"/>
              <a:pPr/>
              <a:t>3/13/2020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3CA11498-06CC-40BF-8C27-7F28E538EBC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BC72A94-B3EF-4D71-B90A-32207EE8AFA7}" type="datetimeFigureOut">
              <a:rPr lang="en-US" smtClean="0"/>
              <a:pPr/>
              <a:t>3/13/2020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3CA11498-06CC-40BF-8C27-7F28E538EBCE}" type="slidenum">
              <a:rPr lang="en-US" smtClean="0"/>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BC72A94-B3EF-4D71-B90A-32207EE8AFA7}" type="datetimeFigureOut">
              <a:rPr lang="en-US" smtClean="0"/>
              <a:pPr/>
              <a:t>3/13/2020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3CA11498-06CC-40BF-8C27-7F28E538EBC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BC72A94-B3EF-4D71-B90A-32207EE8AFA7}" type="datetimeFigureOut">
              <a:rPr lang="en-US" smtClean="0"/>
              <a:pPr/>
              <a:t>3/13/2020</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3CA11498-06CC-40BF-8C27-7F28E538EBC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BC72A94-B3EF-4D71-B90A-32207EE8AFA7}" type="datetimeFigureOut">
              <a:rPr lang="en-US" smtClean="0"/>
              <a:pPr/>
              <a:t>3/13/2020</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3CA11498-06CC-40BF-8C27-7F28E538EBC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Date Placeholder 1"/>
          <p:cNvSpPr>
            <a:spLocks noGrp="1"/>
          </p:cNvSpPr>
          <p:nvPr>
            <p:ph type="dt" sz="half" idx="10"/>
          </p:nvPr>
        </p:nvSpPr>
        <p:spPr/>
        <p:txBody>
          <a:bodyPr/>
          <a:lstStyle>
            <a:extLst/>
          </a:lstStyle>
          <a:p>
            <a:fld id="{CBC72A94-B3EF-4D71-B90A-32207EE8AFA7}" type="datetimeFigureOut">
              <a:rPr lang="en-US" smtClean="0"/>
              <a:pPr/>
              <a:t>3/13/2020</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3CA11498-06CC-40BF-8C27-7F28E538EBCE}" type="slidenum">
              <a:rPr lang="en-US" smtClean="0"/>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BC72A94-B3EF-4D71-B90A-32207EE8AFA7}" type="datetimeFigureOut">
              <a:rPr lang="en-US" smtClean="0"/>
              <a:pPr/>
              <a:t>3/13/2020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3CA11498-06CC-40BF-8C27-7F28E538EBC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CBC72A94-B3EF-4D71-B90A-32207EE8AFA7}" type="datetimeFigureOut">
              <a:rPr lang="en-US" smtClean="0"/>
              <a:pPr/>
              <a:t>3/13/2020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3CA11498-06CC-40BF-8C27-7F28E538EBCE}" type="slidenum">
              <a:rPr lang="en-US" smtClean="0"/>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BC72A94-B3EF-4D71-B90A-32207EE8AFA7}" type="datetimeFigureOut">
              <a:rPr lang="en-US" smtClean="0"/>
              <a:pPr/>
              <a:t>3/13/2020</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3CA11498-06CC-40BF-8C27-7F28E538EBCE}"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pypi.org/project/boto3/" TargetMode="External"/><Relationship Id="rId2" Type="http://schemas.openxmlformats.org/officeDocument/2006/relationships/hyperlink" Target="https://www.google.com/url?sa=t&amp;source=web&amp;rct=j&amp;url=https://aws.amazon.com/sdk-for-python/&amp;ved=2ahUKEwihgfnG25HoAhUBXSsKHRUxAsUQFjABegQIAxAB&amp;usg=AOvVaw3PZzQlJR3VEBhxdDCaYPdb" TargetMode="External"/><Relationship Id="rId1" Type="http://schemas.openxmlformats.org/officeDocument/2006/relationships/slideLayout" Target="../slideLayouts/slideLayout2.xml"/><Relationship Id="rId4" Type="http://schemas.openxmlformats.org/officeDocument/2006/relationships/hyperlink" Target="https://towardsdatascience.com/aws-and-python-the-boto3-package-df495bb29cb3"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44" y="357166"/>
            <a:ext cx="8715404" cy="1643074"/>
          </a:xfrm>
        </p:spPr>
        <p:txBody>
          <a:bodyPr>
            <a:noAutofit/>
          </a:bodyPr>
          <a:lstStyle/>
          <a:p>
            <a:pPr algn="ctr"/>
            <a:r>
              <a:rPr lang="en-US" sz="5400" b="1" dirty="0" smtClean="0"/>
              <a:t>MAJOR PROJECT FINAL PRESENTATION</a:t>
            </a:r>
            <a:endParaRPr lang="en-US" sz="5400" b="1" dirty="0"/>
          </a:p>
        </p:txBody>
      </p:sp>
      <p:sp>
        <p:nvSpPr>
          <p:cNvPr id="3" name="Subtitle 2"/>
          <p:cNvSpPr>
            <a:spLocks noGrp="1"/>
          </p:cNvSpPr>
          <p:nvPr>
            <p:ph type="subTitle" idx="1"/>
          </p:nvPr>
        </p:nvSpPr>
        <p:spPr>
          <a:xfrm>
            <a:off x="0" y="3000372"/>
            <a:ext cx="9144000" cy="1143008"/>
          </a:xfrm>
        </p:spPr>
        <p:txBody>
          <a:bodyPr>
            <a:normAutofit fontScale="92500"/>
          </a:bodyPr>
          <a:lstStyle/>
          <a:p>
            <a:pPr algn="ctr"/>
            <a:r>
              <a:rPr lang="en-US" sz="3200" b="1" dirty="0" smtClean="0"/>
              <a:t>AUTOMATION OF AMAZON S3 OBJECT STORAGE USING PYTHON AND BOTO3 SDK</a:t>
            </a:r>
          </a:p>
          <a:p>
            <a:pPr algn="ctr"/>
            <a:endParaRPr lang="en-US" sz="3200" dirty="0"/>
          </a:p>
        </p:txBody>
      </p:sp>
      <p:sp>
        <p:nvSpPr>
          <p:cNvPr id="4" name="TextBox 3"/>
          <p:cNvSpPr txBox="1"/>
          <p:nvPr/>
        </p:nvSpPr>
        <p:spPr>
          <a:xfrm>
            <a:off x="0" y="5072074"/>
            <a:ext cx="5143504" cy="1908215"/>
          </a:xfrm>
          <a:prstGeom prst="rect">
            <a:avLst/>
          </a:prstGeom>
          <a:noFill/>
        </p:spPr>
        <p:txBody>
          <a:bodyPr wrap="square" rtlCol="0">
            <a:spAutoFit/>
          </a:bodyPr>
          <a:lstStyle/>
          <a:p>
            <a:r>
              <a:rPr lang="en-US" sz="2000" b="1" dirty="0" smtClean="0"/>
              <a:t>GROUP A7</a:t>
            </a:r>
            <a:r>
              <a:rPr lang="en-US" sz="2000" dirty="0" smtClean="0"/>
              <a:t>:</a:t>
            </a:r>
          </a:p>
          <a:p>
            <a:r>
              <a:rPr lang="en-US" sz="2000" dirty="0" smtClean="0"/>
              <a:t>P. Jyothi Koushik (16241A0536)</a:t>
            </a:r>
          </a:p>
          <a:p>
            <a:r>
              <a:rPr lang="en-US" sz="2000" dirty="0" smtClean="0"/>
              <a:t>B. Shiva Ram Reddy(16241A0503)</a:t>
            </a:r>
          </a:p>
          <a:p>
            <a:r>
              <a:rPr lang="en-US" sz="2000" dirty="0" smtClean="0"/>
              <a:t>Akash Vulishetty(15241A05Z9)</a:t>
            </a:r>
          </a:p>
          <a:p>
            <a:r>
              <a:rPr lang="en-US" sz="2000" dirty="0" smtClean="0"/>
              <a:t>G.P Vineeth Babu(15241A05D3)</a:t>
            </a:r>
          </a:p>
          <a:p>
            <a:endParaRPr lang="en-US" dirty="0"/>
          </a:p>
        </p:txBody>
      </p:sp>
      <p:sp>
        <p:nvSpPr>
          <p:cNvPr id="6" name="TextBox 5"/>
          <p:cNvSpPr txBox="1"/>
          <p:nvPr/>
        </p:nvSpPr>
        <p:spPr>
          <a:xfrm>
            <a:off x="5286380" y="5214950"/>
            <a:ext cx="3857620" cy="1015663"/>
          </a:xfrm>
          <a:prstGeom prst="rect">
            <a:avLst/>
          </a:prstGeom>
          <a:noFill/>
        </p:spPr>
        <p:txBody>
          <a:bodyPr wrap="square" rtlCol="0">
            <a:spAutoFit/>
          </a:bodyPr>
          <a:lstStyle/>
          <a:p>
            <a:r>
              <a:rPr lang="en-US" sz="2000" b="1" dirty="0" smtClean="0"/>
              <a:t>INTERNAL GUIDE</a:t>
            </a:r>
            <a:r>
              <a:rPr lang="en-US" sz="2000" dirty="0" smtClean="0"/>
              <a:t>:</a:t>
            </a:r>
          </a:p>
          <a:p>
            <a:r>
              <a:rPr lang="en-US" sz="2000" dirty="0" smtClean="0"/>
              <a:t>DR. P. CHANDRASEKHAR REDDY</a:t>
            </a:r>
          </a:p>
          <a:p>
            <a:r>
              <a:rPr lang="en-US" sz="2000" dirty="0" smtClean="0"/>
              <a:t>PROFESSOR</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2000"/>
                                        <p:tgtEl>
                                          <p:spTgt spid="4">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2000"/>
                                        <p:tgtEl>
                                          <p:spTgt spid="4">
                                            <p:txEl>
                                              <p:pRg st="1" end="1"/>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2000"/>
                                        <p:tgtEl>
                                          <p:spTgt spid="4">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fade">
                                      <p:cBhvr>
                                        <p:cTn id="26" dur="2000"/>
                                        <p:tgtEl>
                                          <p:spTgt spid="4">
                                            <p:txEl>
                                              <p:pRg st="3" end="3"/>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fade">
                                      <p:cBhvr>
                                        <p:cTn id="29" dur="2000"/>
                                        <p:tgtEl>
                                          <p:spTgt spid="4">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
                                            <p:txEl>
                                              <p:pRg st="0" end="0"/>
                                            </p:txEl>
                                          </p:spTgt>
                                        </p:tgtEl>
                                        <p:attrNameLst>
                                          <p:attrName>style.visibility</p:attrName>
                                        </p:attrNameLst>
                                      </p:cBhvr>
                                      <p:to>
                                        <p:strVal val="visible"/>
                                      </p:to>
                                    </p:set>
                                    <p:animEffect transition="in" filter="fade">
                                      <p:cBhvr>
                                        <p:cTn id="34" dur="2000"/>
                                        <p:tgtEl>
                                          <p:spTgt spid="6">
                                            <p:txEl>
                                              <p:pRg st="0" end="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animEffect transition="in" filter="fade">
                                      <p:cBhvr>
                                        <p:cTn id="37" dur="2000"/>
                                        <p:tgtEl>
                                          <p:spTgt spid="6">
                                            <p:txEl>
                                              <p:pRg st="1" end="1"/>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Effect transition="in" filter="fade">
                                      <p:cBhvr>
                                        <p:cTn id="40" dur="20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P spid="4" grpId="0" build="allAtOnce"/>
      <p:bldP spid="6"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2852"/>
            <a:ext cx="9286908" cy="796908"/>
          </a:xfrm>
        </p:spPr>
        <p:txBody>
          <a:bodyPr>
            <a:normAutofit/>
          </a:bodyPr>
          <a:lstStyle/>
          <a:p>
            <a:pPr algn="ctr"/>
            <a:r>
              <a:rPr lang="en-US" sz="4000" b="1" dirty="0" smtClean="0"/>
              <a:t>BOTO3 – AWS SDK for PYTHON</a:t>
            </a:r>
            <a:endParaRPr lang="en-US" sz="4000" b="1" dirty="0"/>
          </a:p>
        </p:txBody>
      </p:sp>
      <p:sp>
        <p:nvSpPr>
          <p:cNvPr id="3" name="Content Placeholder 2"/>
          <p:cNvSpPr>
            <a:spLocks noGrp="1"/>
          </p:cNvSpPr>
          <p:nvPr>
            <p:ph idx="1"/>
          </p:nvPr>
        </p:nvSpPr>
        <p:spPr>
          <a:xfrm>
            <a:off x="0" y="928670"/>
            <a:ext cx="9144000" cy="4714908"/>
          </a:xfrm>
        </p:spPr>
        <p:txBody>
          <a:bodyPr>
            <a:normAutofit/>
          </a:bodyPr>
          <a:lstStyle/>
          <a:p>
            <a:r>
              <a:rPr lang="en-US" sz="2800" dirty="0" smtClean="0"/>
              <a:t>Boto3 is a very efficient SDK that has been developed for python scripts. This SDK mainly operates on various services of AWS like EC2, S3 etc. Using Boto3 and configuring and using it with python scripts, users can access services of AWS and also perform many operations with just few lines of code without any manual work. For ex: We can use Boto3 for EC2( Starting and stopping the servers, permissions etc) and also for performing a lot of data- related operations on S3.</a:t>
            </a:r>
            <a:endParaRPr lang="en-US" sz="2800" dirty="0"/>
          </a:p>
        </p:txBody>
      </p:sp>
      <p:pic>
        <p:nvPicPr>
          <p:cNvPr id="4" name="Picture 3" descr="download5.png"/>
          <p:cNvPicPr>
            <a:picLocks noChangeAspect="1"/>
          </p:cNvPicPr>
          <p:nvPr/>
        </p:nvPicPr>
        <p:blipFill>
          <a:blip r:embed="rId2"/>
          <a:stretch>
            <a:fillRect/>
          </a:stretch>
        </p:blipFill>
        <p:spPr>
          <a:xfrm>
            <a:off x="5286380" y="4643446"/>
            <a:ext cx="3571868" cy="20002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0"/>
            <a:ext cx="7498080" cy="1000108"/>
          </a:xfrm>
        </p:spPr>
        <p:txBody>
          <a:bodyPr>
            <a:normAutofit/>
          </a:bodyPr>
          <a:lstStyle/>
          <a:p>
            <a:pPr algn="ctr"/>
            <a:r>
              <a:rPr lang="en-US" sz="4000" b="1" dirty="0" smtClean="0"/>
              <a:t>MODULES</a:t>
            </a:r>
            <a:endParaRPr lang="en-US" sz="4000" b="1" dirty="0"/>
          </a:p>
        </p:txBody>
      </p:sp>
      <p:sp>
        <p:nvSpPr>
          <p:cNvPr id="3" name="Content Placeholder 2"/>
          <p:cNvSpPr>
            <a:spLocks noGrp="1"/>
          </p:cNvSpPr>
          <p:nvPr>
            <p:ph idx="1"/>
          </p:nvPr>
        </p:nvSpPr>
        <p:spPr>
          <a:xfrm>
            <a:off x="214282" y="1285860"/>
            <a:ext cx="8790844" cy="3857652"/>
          </a:xfrm>
        </p:spPr>
        <p:txBody>
          <a:bodyPr>
            <a:normAutofit fontScale="92500" lnSpcReduction="20000"/>
          </a:bodyPr>
          <a:lstStyle/>
          <a:p>
            <a:r>
              <a:rPr lang="en-US" dirty="0" smtClean="0"/>
              <a:t>User Credentials Authentication.</a:t>
            </a:r>
          </a:p>
          <a:p>
            <a:r>
              <a:rPr lang="en-US" dirty="0" smtClean="0"/>
              <a:t>Data Bucket Creation.</a:t>
            </a:r>
          </a:p>
          <a:p>
            <a:r>
              <a:rPr lang="en-US" dirty="0" smtClean="0"/>
              <a:t>Data Bucket Deletion.</a:t>
            </a:r>
          </a:p>
          <a:p>
            <a:r>
              <a:rPr lang="en-US" dirty="0" smtClean="0"/>
              <a:t>Object Files Uploading.</a:t>
            </a:r>
          </a:p>
          <a:p>
            <a:r>
              <a:rPr lang="en-US" dirty="0" smtClean="0"/>
              <a:t>Object Files Downloading.</a:t>
            </a:r>
          </a:p>
          <a:p>
            <a:r>
              <a:rPr lang="en-US" dirty="0" smtClean="0"/>
              <a:t>Object Files Deletion.</a:t>
            </a:r>
          </a:p>
          <a:p>
            <a:r>
              <a:rPr lang="en-US" dirty="0" smtClean="0"/>
              <a:t>Generating Pre-Signed URL</a:t>
            </a:r>
          </a:p>
          <a:p>
            <a:r>
              <a:rPr lang="en-US" dirty="0" smtClean="0"/>
              <a:t>Reading files directly from S3</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28604"/>
            <a:ext cx="9144000" cy="6034110"/>
          </a:xfrm>
        </p:spPr>
        <p:txBody>
          <a:bodyPr>
            <a:normAutofit fontScale="77500" lnSpcReduction="20000"/>
          </a:bodyPr>
          <a:lstStyle/>
          <a:p>
            <a:r>
              <a:rPr lang="en-US" b="1" dirty="0" smtClean="0"/>
              <a:t>User Credentials Authentication: </a:t>
            </a:r>
            <a:r>
              <a:rPr lang="en-US" dirty="0" smtClean="0"/>
              <a:t>In this module, the credentials provided by the user to connect to the S3 console and perform operations,  are verified and authenticated.</a:t>
            </a:r>
          </a:p>
          <a:p>
            <a:r>
              <a:rPr lang="en-US" b="1" dirty="0" smtClean="0"/>
              <a:t>Data Bucket Creation: </a:t>
            </a:r>
            <a:r>
              <a:rPr lang="en-US" dirty="0" smtClean="0"/>
              <a:t>In this module, Data buckets are created for the following user in suitable availability zone.</a:t>
            </a:r>
          </a:p>
          <a:p>
            <a:r>
              <a:rPr lang="en-US" b="1" dirty="0" smtClean="0"/>
              <a:t>Data Bucket Deletion: </a:t>
            </a:r>
            <a:r>
              <a:rPr lang="en-US" dirty="0" smtClean="0"/>
              <a:t>In this module, user can delete the entire data bucket (or) delete all the contents of the bucket and retain that bucket for future purposes.</a:t>
            </a:r>
          </a:p>
          <a:p>
            <a:r>
              <a:rPr lang="en-US" b="1" dirty="0" smtClean="0"/>
              <a:t>Object files uploading: </a:t>
            </a:r>
            <a:r>
              <a:rPr lang="en-US" dirty="0" smtClean="0"/>
              <a:t>In this module, user can upload files into the prescribed data bucket and this also supports single-file upload and multiple file upload.</a:t>
            </a:r>
          </a:p>
          <a:p>
            <a:r>
              <a:rPr lang="en-US" b="1" dirty="0" smtClean="0"/>
              <a:t>Object files Downloading: </a:t>
            </a:r>
            <a:r>
              <a:rPr lang="en-US" dirty="0" smtClean="0"/>
              <a:t> In this module, the data files are downloaded into the host system on the choice of the user – can be a single file download (or) multi-file download.</a:t>
            </a:r>
          </a:p>
          <a:p>
            <a:r>
              <a:rPr lang="en-US" b="1" dirty="0" smtClean="0"/>
              <a:t>Object files Deletion: </a:t>
            </a:r>
            <a:r>
              <a:rPr lang="en-US" dirty="0" smtClean="0"/>
              <a:t>In this module, user can delete files and subfolders in the selected data bucket.</a:t>
            </a: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0"/>
            <a:ext cx="7498080" cy="796908"/>
          </a:xfrm>
        </p:spPr>
        <p:txBody>
          <a:bodyPr/>
          <a:lstStyle/>
          <a:p>
            <a:pPr algn="ctr"/>
            <a:r>
              <a:rPr lang="en-US" b="1" dirty="0" smtClean="0"/>
              <a:t>Boto3.Resource</a:t>
            </a:r>
            <a:endParaRPr lang="en-US" b="1" dirty="0"/>
          </a:p>
        </p:txBody>
      </p:sp>
      <p:sp>
        <p:nvSpPr>
          <p:cNvPr id="3" name="Content Placeholder 2"/>
          <p:cNvSpPr>
            <a:spLocks noGrp="1"/>
          </p:cNvSpPr>
          <p:nvPr>
            <p:ph idx="1"/>
          </p:nvPr>
        </p:nvSpPr>
        <p:spPr>
          <a:xfrm>
            <a:off x="0" y="785794"/>
            <a:ext cx="9144000" cy="5462606"/>
          </a:xfrm>
        </p:spPr>
        <p:txBody>
          <a:bodyPr>
            <a:normAutofit lnSpcReduction="10000"/>
          </a:bodyPr>
          <a:lstStyle/>
          <a:p>
            <a:r>
              <a:rPr lang="en-US" sz="2600" dirty="0" smtClean="0"/>
              <a:t>In the Boto3 SDK, Boto3.Resource is one of the most important package to make this SDK a huge success. Boto3.resource is a secured, high-level abstracted Object oriented interface to the AWS service. In the backend, it contains code that involves </a:t>
            </a:r>
            <a:r>
              <a:rPr lang="en-US" sz="2600" dirty="0" smtClean="0"/>
              <a:t>SSL(Secured Socket Layer)</a:t>
            </a:r>
            <a:r>
              <a:rPr lang="en-US" sz="2600" dirty="0" smtClean="0"/>
              <a:t> </a:t>
            </a:r>
            <a:r>
              <a:rPr lang="en-US" sz="2600" dirty="0" smtClean="0"/>
              <a:t>request calls and networking modules. The s3.resource takes the credentials parameters and sets up an interface with the respective service console. This is the primary step in the working of boto3, setting up a secured connection with the entity. The Syntax of s3.resource is as follows:</a:t>
            </a:r>
          </a:p>
          <a:p>
            <a:pPr>
              <a:buNone/>
            </a:pPr>
            <a:r>
              <a:rPr lang="en-US" sz="2600" b="1" dirty="0" smtClean="0"/>
              <a:t>S3 = boto3.resource(“SERVICE”(EC2/S3), “AWS_ACCESS_ID”,”SECRET_KEY",{‘Location Constraint’: ###,config = Config(signature version = ‘####’))</a:t>
            </a:r>
            <a:endParaRPr lang="en-US" sz="26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0"/>
            <a:ext cx="8719406" cy="868346"/>
          </a:xfrm>
        </p:spPr>
        <p:txBody>
          <a:bodyPr>
            <a:normAutofit fontScale="90000"/>
          </a:bodyPr>
          <a:lstStyle/>
          <a:p>
            <a:pPr algn="ctr"/>
            <a:r>
              <a:rPr lang="en-US" b="1" dirty="0" smtClean="0"/>
              <a:t>FUNCTIONAL REQUIREMENTS</a:t>
            </a:r>
            <a:endParaRPr lang="en-US" b="1" dirty="0"/>
          </a:p>
        </p:txBody>
      </p:sp>
      <p:sp>
        <p:nvSpPr>
          <p:cNvPr id="3" name="Content Placeholder 2"/>
          <p:cNvSpPr>
            <a:spLocks noGrp="1"/>
          </p:cNvSpPr>
          <p:nvPr>
            <p:ph idx="1"/>
          </p:nvPr>
        </p:nvSpPr>
        <p:spPr>
          <a:xfrm>
            <a:off x="142844" y="857232"/>
            <a:ext cx="8790844" cy="5786478"/>
          </a:xfrm>
        </p:spPr>
        <p:txBody>
          <a:bodyPr>
            <a:normAutofit/>
          </a:bodyPr>
          <a:lstStyle/>
          <a:p>
            <a:r>
              <a:rPr lang="en-US" b="1" u="sng" dirty="0" smtClean="0"/>
              <a:t>The system after careful analysis has been identified to be presented with the following requirements:</a:t>
            </a:r>
          </a:p>
          <a:p>
            <a:pPr>
              <a:buFont typeface="Wingdings" pitchFamily="2" charset="2"/>
              <a:buChar char="§"/>
            </a:pPr>
            <a:r>
              <a:rPr lang="en-US" dirty="0" smtClean="0"/>
              <a:t>Create a secured connection with AWS S3 service.</a:t>
            </a:r>
          </a:p>
          <a:p>
            <a:pPr>
              <a:buFont typeface="Wingdings" pitchFamily="2" charset="2"/>
              <a:buChar char="§"/>
            </a:pPr>
            <a:r>
              <a:rPr lang="en-US" dirty="0" smtClean="0"/>
              <a:t>Credentials Authentication should be accurate, invalid credentials must raise error.</a:t>
            </a:r>
          </a:p>
          <a:p>
            <a:pPr>
              <a:buFont typeface="Wingdings" pitchFamily="2" charset="2"/>
              <a:buChar char="§"/>
            </a:pPr>
            <a:r>
              <a:rPr lang="en-US" dirty="0" smtClean="0"/>
              <a:t>Pre-signed URL when generated should not raise ERROR [400] (or) crash.</a:t>
            </a:r>
          </a:p>
          <a:p>
            <a:pPr>
              <a:buFont typeface="Wingdings" pitchFamily="2" charset="2"/>
              <a:buChar char="§"/>
            </a:pPr>
            <a:r>
              <a:rPr lang="en-US" dirty="0" smtClean="0"/>
              <a:t>Bucket creation must be done in the specified availability zone and permissions must match.</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1071546"/>
            <a:ext cx="8576530" cy="4929222"/>
          </a:xfrm>
        </p:spPr>
        <p:txBody>
          <a:bodyPr>
            <a:normAutofit/>
          </a:bodyPr>
          <a:lstStyle/>
          <a:p>
            <a:pPr>
              <a:buFont typeface="Wingdings" pitchFamily="2" charset="2"/>
              <a:buChar char="§"/>
            </a:pPr>
            <a:r>
              <a:rPr lang="en-US" dirty="0" smtClean="0"/>
              <a:t>Bucket creation must following the AWS Bucket naming convention and must raise a error when fails.</a:t>
            </a:r>
          </a:p>
          <a:p>
            <a:pPr>
              <a:buFont typeface="Wingdings" pitchFamily="2" charset="2"/>
              <a:buChar char="§"/>
            </a:pPr>
            <a:r>
              <a:rPr lang="en-US" dirty="0" smtClean="0"/>
              <a:t>Data Bucket deletion must not compromise the object files inside it.</a:t>
            </a:r>
          </a:p>
          <a:p>
            <a:pPr>
              <a:buFont typeface="Wingdings" pitchFamily="2" charset="2"/>
              <a:buChar char="§"/>
            </a:pPr>
            <a:r>
              <a:rPr lang="en-US" dirty="0" smtClean="0"/>
              <a:t>Reading files from S3 directly should not be in raw stream and must be encoded.</a:t>
            </a:r>
          </a:p>
          <a:p>
            <a:pPr>
              <a:buFont typeface="Wingdings" pitchFamily="2" charset="2"/>
              <a:buChar char="§"/>
            </a:pPr>
            <a:r>
              <a:rPr lang="en-US" dirty="0" smtClean="0"/>
              <a:t>Object files operations must not interfere with security of the bucket and should be accurate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0"/>
            <a:ext cx="7498080" cy="725470"/>
          </a:xfrm>
        </p:spPr>
        <p:txBody>
          <a:bodyPr>
            <a:normAutofit fontScale="90000"/>
          </a:bodyPr>
          <a:lstStyle/>
          <a:p>
            <a:pPr algn="ctr"/>
            <a:r>
              <a:rPr lang="en-US" b="1" dirty="0" smtClean="0"/>
              <a:t>ARCHITECTURE</a:t>
            </a:r>
            <a:endParaRPr lang="en-US" b="1" dirty="0"/>
          </a:p>
        </p:txBody>
      </p:sp>
      <p:pic>
        <p:nvPicPr>
          <p:cNvPr id="4" name="Content Placeholder 3" descr="Untitled Diagram.jpg"/>
          <p:cNvPicPr>
            <a:picLocks noGrp="1" noChangeAspect="1"/>
          </p:cNvPicPr>
          <p:nvPr>
            <p:ph idx="1"/>
          </p:nvPr>
        </p:nvPicPr>
        <p:blipFill>
          <a:blip r:embed="rId2"/>
          <a:stretch>
            <a:fillRect/>
          </a:stretch>
        </p:blipFill>
        <p:spPr>
          <a:xfrm>
            <a:off x="571472" y="1071546"/>
            <a:ext cx="8072959" cy="528641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0"/>
            <a:ext cx="7498080" cy="857232"/>
          </a:xfrm>
        </p:spPr>
        <p:txBody>
          <a:bodyPr/>
          <a:lstStyle/>
          <a:p>
            <a:pPr algn="ctr"/>
            <a:r>
              <a:rPr lang="en-US" b="1" dirty="0" smtClean="0"/>
              <a:t>CLASS DIAGRAM</a:t>
            </a:r>
            <a:endParaRPr lang="en-US" b="1" dirty="0"/>
          </a:p>
        </p:txBody>
      </p:sp>
      <p:pic>
        <p:nvPicPr>
          <p:cNvPr id="6" name="Content Placeholder 5" descr="Screenshot (74).png"/>
          <p:cNvPicPr>
            <a:picLocks noGrp="1" noChangeAspect="1"/>
          </p:cNvPicPr>
          <p:nvPr>
            <p:ph idx="1"/>
          </p:nvPr>
        </p:nvPicPr>
        <p:blipFill>
          <a:blip r:embed="rId2"/>
          <a:stretch>
            <a:fillRect/>
          </a:stretch>
        </p:blipFill>
        <p:spPr>
          <a:xfrm>
            <a:off x="214282" y="1071546"/>
            <a:ext cx="8786874" cy="55721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0"/>
            <a:ext cx="7498080" cy="725470"/>
          </a:xfrm>
        </p:spPr>
        <p:txBody>
          <a:bodyPr>
            <a:normAutofit fontScale="90000"/>
          </a:bodyPr>
          <a:lstStyle/>
          <a:p>
            <a:pPr algn="ctr"/>
            <a:r>
              <a:rPr lang="en-US" b="1" dirty="0" smtClean="0"/>
              <a:t>DATA-FLOW DIAGRAM</a:t>
            </a:r>
            <a:endParaRPr lang="en-US" b="1" dirty="0"/>
          </a:p>
        </p:txBody>
      </p:sp>
      <p:pic>
        <p:nvPicPr>
          <p:cNvPr id="6" name="Content Placeholder 5" descr="Screenshot (76).png"/>
          <p:cNvPicPr>
            <a:picLocks noGrp="1" noChangeAspect="1"/>
          </p:cNvPicPr>
          <p:nvPr>
            <p:ph idx="1"/>
          </p:nvPr>
        </p:nvPicPr>
        <p:blipFill>
          <a:blip r:embed="rId2"/>
          <a:stretch>
            <a:fillRect/>
          </a:stretch>
        </p:blipFill>
        <p:spPr>
          <a:xfrm>
            <a:off x="1643042" y="785794"/>
            <a:ext cx="5715040" cy="59293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0"/>
            <a:ext cx="7498080" cy="796908"/>
          </a:xfrm>
        </p:spPr>
        <p:txBody>
          <a:bodyPr/>
          <a:lstStyle/>
          <a:p>
            <a:pPr algn="ctr"/>
            <a:r>
              <a:rPr lang="en-US" b="1" dirty="0" smtClean="0"/>
              <a:t>USE-CASE DIAGRAM</a:t>
            </a:r>
            <a:endParaRPr lang="en-US" b="1" dirty="0"/>
          </a:p>
        </p:txBody>
      </p:sp>
      <p:pic>
        <p:nvPicPr>
          <p:cNvPr id="6" name="Content Placeholder 5" descr="Screenshot (72).png"/>
          <p:cNvPicPr>
            <a:picLocks noGrp="1" noChangeAspect="1"/>
          </p:cNvPicPr>
          <p:nvPr>
            <p:ph idx="1"/>
          </p:nvPr>
        </p:nvPicPr>
        <p:blipFill>
          <a:blip r:embed="rId2"/>
          <a:stretch>
            <a:fillRect/>
          </a:stretch>
        </p:blipFill>
        <p:spPr>
          <a:xfrm>
            <a:off x="428596" y="1071546"/>
            <a:ext cx="8143932" cy="53578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85852" y="214290"/>
            <a:ext cx="6929454" cy="642942"/>
          </a:xfrm>
        </p:spPr>
        <p:txBody>
          <a:bodyPr>
            <a:noAutofit/>
          </a:bodyPr>
          <a:lstStyle/>
          <a:p>
            <a:pPr algn="ctr"/>
            <a:r>
              <a:rPr lang="en-US" sz="4000" b="1" dirty="0" smtClean="0"/>
              <a:t>PROJECT ABSTRACT</a:t>
            </a:r>
            <a:endParaRPr lang="en-US" sz="4000" b="1" dirty="0"/>
          </a:p>
        </p:txBody>
      </p:sp>
      <p:sp>
        <p:nvSpPr>
          <p:cNvPr id="2" name="Content Placeholder 1"/>
          <p:cNvSpPr>
            <a:spLocks noGrp="1"/>
          </p:cNvSpPr>
          <p:nvPr>
            <p:ph idx="1"/>
          </p:nvPr>
        </p:nvSpPr>
        <p:spPr>
          <a:xfrm>
            <a:off x="0" y="1142960"/>
            <a:ext cx="9144000" cy="5715040"/>
          </a:xfrm>
        </p:spPr>
        <p:txBody>
          <a:bodyPr>
            <a:normAutofit fontScale="70000" lnSpcReduction="20000"/>
          </a:bodyPr>
          <a:lstStyle/>
          <a:p>
            <a:r>
              <a:rPr lang="en-US" b="1" dirty="0" smtClean="0"/>
              <a:t>Amazon Web Services(AWS) </a:t>
            </a:r>
            <a:r>
              <a:rPr lang="en-US" dirty="0" smtClean="0"/>
              <a:t>is one of the most reliable, efficient, scalable cloud computing platforms available to modern developers today which offers variety of services to users. AWS provides a scalable object storage service to developers called AWS </a:t>
            </a:r>
            <a:r>
              <a:rPr lang="en-US" b="1" dirty="0" smtClean="0"/>
              <a:t>S3(Simple Storage Service)</a:t>
            </a:r>
            <a:r>
              <a:rPr lang="en-US" dirty="0" smtClean="0"/>
              <a:t>. This S3 service offers incredible durability. This enables users and developers store their project code, configuration files and retrieve any quantity of data from the internet at anytime. It also offers high security and rapid data recovery also.</a:t>
            </a:r>
          </a:p>
          <a:p>
            <a:pPr>
              <a:buNone/>
            </a:pPr>
            <a:endParaRPr lang="en-US" dirty="0" smtClean="0"/>
          </a:p>
          <a:p>
            <a:pPr>
              <a:buNone/>
            </a:pPr>
            <a:endParaRPr lang="en-US" dirty="0" smtClean="0"/>
          </a:p>
          <a:p>
            <a:r>
              <a:rPr lang="en-US" dirty="0" smtClean="0"/>
              <a:t>The main drawback of using S3 in AWS is the working developer should manually monitor the storage from adding to removing data and it is also a time-taking process given it’s security purposes. To create or delete the data bucket we need to manually go over all files and handle the process. This might lead to more human errors. The solution to this is by automating AWS services using Python and Boto3 (SDK for AWS) which helps us to create powerful scripts that help developers automatically do all the required tasks without any manual functioning. This helps save time and also manage all our data without any ambiguity.</a:t>
            </a:r>
          </a:p>
          <a:p>
            <a:endParaRPr lang="en-US" dirty="0" smtClean="0"/>
          </a:p>
          <a:p>
            <a:endParaRPr lang="en-US" dirty="0"/>
          </a:p>
        </p:txBody>
      </p:sp>
      <p:sp>
        <p:nvSpPr>
          <p:cNvPr id="1026" name="AutoShape 2" descr="Image result for sensor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2000"/>
                                        <p:tgtEl>
                                          <p:spTgt spid="2">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2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allAtOnce"/>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0"/>
            <a:ext cx="7498080" cy="796908"/>
          </a:xfrm>
        </p:spPr>
        <p:txBody>
          <a:bodyPr/>
          <a:lstStyle/>
          <a:p>
            <a:pPr algn="ctr"/>
            <a:r>
              <a:rPr lang="en-US" b="1" dirty="0" smtClean="0"/>
              <a:t>SEQUENCE DIAGRAM</a:t>
            </a:r>
            <a:endParaRPr lang="en-US" b="1" dirty="0"/>
          </a:p>
        </p:txBody>
      </p:sp>
      <p:pic>
        <p:nvPicPr>
          <p:cNvPr id="6" name="Content Placeholder 5" descr="final (1).jpg"/>
          <p:cNvPicPr>
            <a:picLocks noGrp="1" noChangeAspect="1"/>
          </p:cNvPicPr>
          <p:nvPr>
            <p:ph idx="1"/>
          </p:nvPr>
        </p:nvPicPr>
        <p:blipFill>
          <a:blip r:embed="rId2"/>
          <a:stretch>
            <a:fillRect/>
          </a:stretch>
        </p:blipFill>
        <p:spPr>
          <a:xfrm>
            <a:off x="142844" y="928670"/>
            <a:ext cx="8786874" cy="57150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0"/>
            <a:ext cx="7498080" cy="714380"/>
          </a:xfrm>
        </p:spPr>
        <p:txBody>
          <a:bodyPr>
            <a:normAutofit fontScale="90000"/>
          </a:bodyPr>
          <a:lstStyle/>
          <a:p>
            <a:pPr algn="ctr"/>
            <a:r>
              <a:rPr lang="en-US" b="1" dirty="0" smtClean="0"/>
              <a:t>CODE SNIPPETS</a:t>
            </a:r>
            <a:endParaRPr lang="en-US" b="1" dirty="0"/>
          </a:p>
        </p:txBody>
      </p:sp>
      <p:pic>
        <p:nvPicPr>
          <p:cNvPr id="4" name="Content Placeholder 3" descr="Screenshot (65).png"/>
          <p:cNvPicPr>
            <a:picLocks noGrp="1" noChangeAspect="1"/>
          </p:cNvPicPr>
          <p:nvPr>
            <p:ph idx="1"/>
          </p:nvPr>
        </p:nvPicPr>
        <p:blipFill>
          <a:blip r:embed="rId2"/>
          <a:stretch>
            <a:fillRect/>
          </a:stretch>
        </p:blipFill>
        <p:spPr>
          <a:xfrm>
            <a:off x="121678" y="1000108"/>
            <a:ext cx="8879478" cy="54292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66).png"/>
          <p:cNvPicPr>
            <a:picLocks noGrp="1" noChangeAspect="1"/>
          </p:cNvPicPr>
          <p:nvPr>
            <p:ph idx="1"/>
          </p:nvPr>
        </p:nvPicPr>
        <p:blipFill>
          <a:blip r:embed="rId2"/>
          <a:stretch>
            <a:fillRect/>
          </a:stretch>
        </p:blipFill>
        <p:spPr>
          <a:xfrm>
            <a:off x="142844" y="500042"/>
            <a:ext cx="8858312" cy="56001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67).png"/>
          <p:cNvPicPr>
            <a:picLocks noGrp="1" noChangeAspect="1"/>
          </p:cNvPicPr>
          <p:nvPr>
            <p:ph idx="1"/>
          </p:nvPr>
        </p:nvPicPr>
        <p:blipFill>
          <a:blip r:embed="rId2"/>
          <a:stretch>
            <a:fillRect/>
          </a:stretch>
        </p:blipFill>
        <p:spPr>
          <a:xfrm>
            <a:off x="142844" y="714356"/>
            <a:ext cx="8850375" cy="54694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69).png"/>
          <p:cNvPicPr>
            <a:picLocks noGrp="1" noChangeAspect="1"/>
          </p:cNvPicPr>
          <p:nvPr>
            <p:ph idx="1"/>
          </p:nvPr>
        </p:nvPicPr>
        <p:blipFill>
          <a:blip r:embed="rId2"/>
          <a:stretch>
            <a:fillRect/>
          </a:stretch>
        </p:blipFill>
        <p:spPr>
          <a:xfrm>
            <a:off x="214282" y="714356"/>
            <a:ext cx="8715436" cy="53935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0"/>
            <a:ext cx="7498080" cy="725470"/>
          </a:xfrm>
        </p:spPr>
        <p:txBody>
          <a:bodyPr>
            <a:normAutofit/>
          </a:bodyPr>
          <a:lstStyle/>
          <a:p>
            <a:pPr algn="ctr"/>
            <a:r>
              <a:rPr lang="en-US" sz="4000" b="1" dirty="0" smtClean="0"/>
              <a:t>TESTING</a:t>
            </a:r>
            <a:endParaRPr lang="en-US" sz="4000" b="1" dirty="0"/>
          </a:p>
        </p:txBody>
      </p:sp>
      <p:sp>
        <p:nvSpPr>
          <p:cNvPr id="3" name="Content Placeholder 2"/>
          <p:cNvSpPr>
            <a:spLocks noGrp="1"/>
          </p:cNvSpPr>
          <p:nvPr>
            <p:ph idx="1"/>
          </p:nvPr>
        </p:nvSpPr>
        <p:spPr>
          <a:xfrm>
            <a:off x="142844" y="785794"/>
            <a:ext cx="8790844" cy="5462606"/>
          </a:xfrm>
        </p:spPr>
        <p:txBody>
          <a:bodyPr>
            <a:normAutofit lnSpcReduction="10000"/>
          </a:bodyPr>
          <a:lstStyle/>
          <a:p>
            <a:pPr>
              <a:buNone/>
            </a:pPr>
            <a:r>
              <a:rPr lang="en-US" sz="3500" b="1" dirty="0" smtClean="0"/>
              <a:t>TEST STRATEGY AND APPROACH:</a:t>
            </a:r>
          </a:p>
          <a:p>
            <a:r>
              <a:rPr lang="en-US" sz="2400" dirty="0" smtClean="0"/>
              <a:t>Testing will be performed manually and functional tests will be written in detail.</a:t>
            </a:r>
          </a:p>
          <a:p>
            <a:r>
              <a:rPr lang="en-US" sz="2600" b="1" u="sng" dirty="0" smtClean="0"/>
              <a:t>TEST OBJECTIVES</a:t>
            </a:r>
            <a:r>
              <a:rPr lang="en-US" sz="2400" b="1" dirty="0" smtClean="0"/>
              <a:t>:</a:t>
            </a:r>
          </a:p>
          <a:p>
            <a:pPr>
              <a:buFont typeface="Wingdings" pitchFamily="2" charset="2"/>
              <a:buChar char="§"/>
            </a:pPr>
            <a:r>
              <a:rPr lang="en-US" sz="2400" dirty="0" smtClean="0"/>
              <a:t>Boto3 connection must be secure</a:t>
            </a:r>
          </a:p>
          <a:p>
            <a:pPr>
              <a:buFont typeface="Wingdings" pitchFamily="2" charset="2"/>
              <a:buChar char="§"/>
            </a:pPr>
            <a:r>
              <a:rPr lang="en-US" sz="2400" dirty="0" smtClean="0"/>
              <a:t>Data bucket creation, deletion should be correctly</a:t>
            </a:r>
          </a:p>
          <a:p>
            <a:pPr>
              <a:buNone/>
            </a:pPr>
            <a:r>
              <a:rPr lang="en-US" sz="2400" dirty="0" smtClean="0"/>
              <a:t>   done without loss of data.</a:t>
            </a:r>
          </a:p>
          <a:p>
            <a:pPr>
              <a:buFont typeface="Wingdings" pitchFamily="2" charset="2"/>
              <a:buChar char="§"/>
            </a:pPr>
            <a:r>
              <a:rPr lang="en-US" sz="2400" dirty="0" smtClean="0"/>
              <a:t>Object files upload, download, delete,  permissions should be accurate.</a:t>
            </a:r>
          </a:p>
          <a:p>
            <a:pPr>
              <a:buFont typeface="Wingdings" pitchFamily="2" charset="2"/>
              <a:buChar char="§"/>
            </a:pPr>
            <a:r>
              <a:rPr lang="en-US" sz="2400" dirty="0" smtClean="0"/>
              <a:t>Files reading from S3 directly cannot be in raw stream</a:t>
            </a:r>
          </a:p>
          <a:p>
            <a:r>
              <a:rPr lang="en-US" sz="2600" b="1" u="sng" dirty="0" smtClean="0"/>
              <a:t>FEATURES TO BE TESTED:</a:t>
            </a:r>
          </a:p>
          <a:p>
            <a:pPr>
              <a:buFont typeface="Wingdings" pitchFamily="2" charset="2"/>
              <a:buChar char="§"/>
            </a:pPr>
            <a:r>
              <a:rPr lang="en-US" sz="2600" dirty="0" smtClean="0"/>
              <a:t>Connection must be established only for valid credentials</a:t>
            </a:r>
          </a:p>
          <a:p>
            <a:pPr>
              <a:buFont typeface="Wingdings" pitchFamily="2" charset="2"/>
              <a:buChar char="§"/>
            </a:pPr>
            <a:r>
              <a:rPr lang="en-US" sz="2600" dirty="0" smtClean="0"/>
              <a:t>Pre- Signed URL should not revoke https:// [400] error</a:t>
            </a:r>
          </a:p>
          <a:p>
            <a:pPr>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357166"/>
            <a:ext cx="8719406" cy="5891234"/>
          </a:xfrm>
        </p:spPr>
        <p:txBody>
          <a:bodyPr>
            <a:normAutofit fontScale="85000" lnSpcReduction="10000"/>
          </a:bodyPr>
          <a:lstStyle/>
          <a:p>
            <a:endParaRPr lang="en-US" dirty="0" smtClean="0"/>
          </a:p>
          <a:p>
            <a:r>
              <a:rPr lang="en-US" b="1" dirty="0" smtClean="0"/>
              <a:t>Integration </a:t>
            </a:r>
            <a:r>
              <a:rPr lang="en-US" b="1" dirty="0" smtClean="0"/>
              <a:t>Testing </a:t>
            </a:r>
            <a:r>
              <a:rPr lang="en-US" dirty="0" smtClean="0"/>
              <a:t>is </a:t>
            </a:r>
            <a:r>
              <a:rPr lang="en-US" dirty="0" smtClean="0"/>
              <a:t>a level of software </a:t>
            </a:r>
            <a:r>
              <a:rPr lang="en-US" b="1" dirty="0" smtClean="0"/>
              <a:t>testing</a:t>
            </a:r>
            <a:r>
              <a:rPr lang="en-US" dirty="0" smtClean="0"/>
              <a:t> where individual units are combined and </a:t>
            </a:r>
            <a:r>
              <a:rPr lang="en-US" b="1" dirty="0" smtClean="0"/>
              <a:t>tested</a:t>
            </a:r>
            <a:r>
              <a:rPr lang="en-US" dirty="0" smtClean="0"/>
              <a:t> as a group. The purpose of this level of </a:t>
            </a:r>
            <a:r>
              <a:rPr lang="en-US" b="1" dirty="0" smtClean="0"/>
              <a:t>testing</a:t>
            </a:r>
            <a:r>
              <a:rPr lang="en-US" dirty="0" smtClean="0"/>
              <a:t> is to expose faults in the interaction between </a:t>
            </a:r>
            <a:r>
              <a:rPr lang="en-US" b="1" dirty="0" smtClean="0"/>
              <a:t>integrated</a:t>
            </a:r>
            <a:r>
              <a:rPr lang="en-US" dirty="0" smtClean="0"/>
              <a:t> units.</a:t>
            </a:r>
          </a:p>
          <a:p>
            <a:pPr>
              <a:buNone/>
            </a:pPr>
            <a:endParaRPr lang="en-US" dirty="0" smtClean="0"/>
          </a:p>
          <a:p>
            <a:pPr>
              <a:buNone/>
            </a:pPr>
            <a:r>
              <a:rPr lang="en-US" b="1" u="sng" dirty="0" smtClean="0"/>
              <a:t>TEST RESULTS</a:t>
            </a:r>
            <a:r>
              <a:rPr lang="en-US" b="1" dirty="0" smtClean="0"/>
              <a:t>:</a:t>
            </a:r>
            <a:endParaRPr lang="en-US" b="1" dirty="0" smtClean="0"/>
          </a:p>
          <a:p>
            <a:r>
              <a:rPr lang="en-US" dirty="0" smtClean="0"/>
              <a:t>All </a:t>
            </a:r>
            <a:r>
              <a:rPr lang="en-US" dirty="0" smtClean="0"/>
              <a:t>the test cases mentioned above passed successfully. </a:t>
            </a:r>
            <a:r>
              <a:rPr lang="en-US" dirty="0" smtClean="0"/>
              <a:t>No defects </a:t>
            </a:r>
            <a:r>
              <a:rPr lang="en-US" dirty="0" smtClean="0"/>
              <a:t>encountered.</a:t>
            </a:r>
          </a:p>
          <a:p>
            <a:endParaRPr lang="en-US" dirty="0" smtClean="0"/>
          </a:p>
          <a:p>
            <a:pPr>
              <a:buNone/>
            </a:pPr>
            <a:r>
              <a:rPr lang="en-US" b="1" u="sng" dirty="0" smtClean="0"/>
              <a:t>ACCEPTANCE  TESTING</a:t>
            </a:r>
            <a:endParaRPr lang="en-US" b="1" u="sng" dirty="0" smtClean="0"/>
          </a:p>
          <a:p>
            <a:r>
              <a:rPr lang="en-US" dirty="0" smtClean="0"/>
              <a:t>User </a:t>
            </a:r>
            <a:r>
              <a:rPr lang="en-US" dirty="0" smtClean="0"/>
              <a:t>Acceptance Testing is a critical phase of any project and requires significant participation by the end user.</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142846" y="550105"/>
          <a:ext cx="8858311" cy="6062285"/>
        </p:xfrm>
        <a:graphic>
          <a:graphicData uri="http://schemas.openxmlformats.org/drawingml/2006/table">
            <a:tbl>
              <a:tblPr firstRow="1" bandRow="1">
                <a:tableStyleId>{5C22544A-7EE6-4342-B048-85BDC9FD1C3A}</a:tableStyleId>
              </a:tblPr>
              <a:tblGrid>
                <a:gridCol w="913955"/>
                <a:gridCol w="1757608"/>
                <a:gridCol w="1968521"/>
                <a:gridCol w="1476391"/>
                <a:gridCol w="1616999"/>
                <a:gridCol w="1124837"/>
              </a:tblGrid>
              <a:tr h="980118">
                <a:tc>
                  <a:txBody>
                    <a:bodyPr/>
                    <a:lstStyle/>
                    <a:p>
                      <a:r>
                        <a:rPr lang="en-US" dirty="0" smtClean="0"/>
                        <a:t>T.NO</a:t>
                      </a:r>
                      <a:endParaRPr lang="en-US" dirty="0"/>
                    </a:p>
                  </a:txBody>
                  <a:tcPr/>
                </a:tc>
                <a:tc>
                  <a:txBody>
                    <a:bodyPr/>
                    <a:lstStyle/>
                    <a:p>
                      <a:r>
                        <a:rPr lang="en-US" dirty="0" smtClean="0"/>
                        <a:t>TEST DATA</a:t>
                      </a:r>
                      <a:endParaRPr lang="en-US" dirty="0"/>
                    </a:p>
                  </a:txBody>
                  <a:tcPr/>
                </a:tc>
                <a:tc>
                  <a:txBody>
                    <a:bodyPr/>
                    <a:lstStyle/>
                    <a:p>
                      <a:r>
                        <a:rPr lang="en-US" dirty="0" smtClean="0"/>
                        <a:t>TEST DESCRIPTION</a:t>
                      </a:r>
                      <a:endParaRPr lang="en-US" dirty="0"/>
                    </a:p>
                  </a:txBody>
                  <a:tcPr/>
                </a:tc>
                <a:tc>
                  <a:txBody>
                    <a:bodyPr/>
                    <a:lstStyle/>
                    <a:p>
                      <a:r>
                        <a:rPr lang="en-US" dirty="0" smtClean="0"/>
                        <a:t>EXPECTED</a:t>
                      </a:r>
                      <a:r>
                        <a:rPr lang="en-US" baseline="0" dirty="0" smtClean="0"/>
                        <a:t> RESULT</a:t>
                      </a:r>
                      <a:endParaRPr lang="en-US" dirty="0"/>
                    </a:p>
                  </a:txBody>
                  <a:tcPr/>
                </a:tc>
                <a:tc>
                  <a:txBody>
                    <a:bodyPr/>
                    <a:lstStyle/>
                    <a:p>
                      <a:r>
                        <a:rPr lang="en-US" dirty="0" smtClean="0"/>
                        <a:t>ACTUAL RESULT</a:t>
                      </a:r>
                      <a:endParaRPr lang="en-US" dirty="0"/>
                    </a:p>
                  </a:txBody>
                  <a:tcPr/>
                </a:tc>
                <a:tc>
                  <a:txBody>
                    <a:bodyPr/>
                    <a:lstStyle/>
                    <a:p>
                      <a:r>
                        <a:rPr lang="en-US" dirty="0" smtClean="0"/>
                        <a:t>STATUS</a:t>
                      </a:r>
                      <a:endParaRPr lang="en-US" dirty="0"/>
                    </a:p>
                  </a:txBody>
                  <a:tcPr/>
                </a:tc>
              </a:tr>
              <a:tr h="1174827">
                <a:tc>
                  <a:txBody>
                    <a:bodyPr/>
                    <a:lstStyle/>
                    <a:p>
                      <a:r>
                        <a:rPr lang="en-US" dirty="0" smtClean="0"/>
                        <a:t>TC - 01</a:t>
                      </a:r>
                      <a:endParaRPr lang="en-US" dirty="0"/>
                    </a:p>
                  </a:txBody>
                  <a:tcPr/>
                </a:tc>
                <a:tc>
                  <a:txBody>
                    <a:bodyPr/>
                    <a:lstStyle/>
                    <a:p>
                      <a:r>
                        <a:rPr lang="en-US" dirty="0" smtClean="0"/>
                        <a:t>Valid Root key file</a:t>
                      </a:r>
                      <a:endParaRPr lang="en-US" dirty="0"/>
                    </a:p>
                  </a:txBody>
                  <a:tcPr/>
                </a:tc>
                <a:tc>
                  <a:txBody>
                    <a:bodyPr/>
                    <a:lstStyle/>
                    <a:p>
                      <a:r>
                        <a:rPr lang="en-US" dirty="0" smtClean="0"/>
                        <a:t>Checking for authentication</a:t>
                      </a:r>
                      <a:endParaRPr lang="en-US" dirty="0"/>
                    </a:p>
                  </a:txBody>
                  <a:tcPr/>
                </a:tc>
                <a:tc>
                  <a:txBody>
                    <a:bodyPr/>
                    <a:lstStyle/>
                    <a:p>
                      <a:r>
                        <a:rPr lang="en-US" dirty="0" smtClean="0"/>
                        <a:t>Successful</a:t>
                      </a:r>
                    </a:p>
                    <a:p>
                      <a:r>
                        <a:rPr lang="en-US" dirty="0" smtClean="0"/>
                        <a:t>Connection</a:t>
                      </a:r>
                      <a:endParaRPr lang="en-US" dirty="0"/>
                    </a:p>
                  </a:txBody>
                  <a:tcPr/>
                </a:tc>
                <a:tc>
                  <a:txBody>
                    <a:bodyPr/>
                    <a:lstStyle/>
                    <a:p>
                      <a:r>
                        <a:rPr lang="en-US" dirty="0" smtClean="0"/>
                        <a:t>Successful</a:t>
                      </a:r>
                    </a:p>
                    <a:p>
                      <a:r>
                        <a:rPr lang="en-US" dirty="0" smtClean="0"/>
                        <a:t>Connection</a:t>
                      </a:r>
                      <a:endParaRPr lang="en-US" dirty="0"/>
                    </a:p>
                  </a:txBody>
                  <a:tcPr/>
                </a:tc>
                <a:tc>
                  <a:txBody>
                    <a:bodyPr/>
                    <a:lstStyle/>
                    <a:p>
                      <a:r>
                        <a:rPr lang="en-US" dirty="0" smtClean="0"/>
                        <a:t>Pass</a:t>
                      </a:r>
                      <a:endParaRPr lang="en-US" dirty="0"/>
                    </a:p>
                  </a:txBody>
                  <a:tcPr/>
                </a:tc>
              </a:tr>
              <a:tr h="903713">
                <a:tc>
                  <a:txBody>
                    <a:bodyPr/>
                    <a:lstStyle/>
                    <a:p>
                      <a:r>
                        <a:rPr lang="en-US" dirty="0" smtClean="0"/>
                        <a:t>TC - 01</a:t>
                      </a:r>
                      <a:endParaRPr lang="en-US" dirty="0"/>
                    </a:p>
                  </a:txBody>
                  <a:tcPr/>
                </a:tc>
                <a:tc>
                  <a:txBody>
                    <a:bodyPr/>
                    <a:lstStyle/>
                    <a:p>
                      <a:r>
                        <a:rPr lang="en-US" dirty="0" smtClean="0"/>
                        <a:t>Invalid Root key file</a:t>
                      </a:r>
                      <a:endParaRPr lang="en-US" dirty="0"/>
                    </a:p>
                  </a:txBody>
                  <a:tcPr/>
                </a:tc>
                <a:tc>
                  <a:txBody>
                    <a:bodyPr/>
                    <a:lstStyle/>
                    <a:p>
                      <a:r>
                        <a:rPr lang="en-US" dirty="0" smtClean="0"/>
                        <a:t>Checking for</a:t>
                      </a:r>
                      <a:r>
                        <a:rPr lang="en-US" baseline="0" dirty="0" smtClean="0"/>
                        <a:t> authentication</a:t>
                      </a:r>
                      <a:endParaRPr lang="en-US" dirty="0"/>
                    </a:p>
                  </a:txBody>
                  <a:tcPr/>
                </a:tc>
                <a:tc>
                  <a:txBody>
                    <a:bodyPr/>
                    <a:lstStyle/>
                    <a:p>
                      <a:r>
                        <a:rPr lang="en-US" dirty="0" smtClean="0"/>
                        <a:t>Credentials</a:t>
                      </a:r>
                    </a:p>
                    <a:p>
                      <a:r>
                        <a:rPr lang="en-US" dirty="0" smtClean="0"/>
                        <a:t>Validation</a:t>
                      </a:r>
                      <a:r>
                        <a:rPr lang="en-US" baseline="0" dirty="0" smtClean="0"/>
                        <a:t> Error</a:t>
                      </a:r>
                      <a:endParaRPr lang="en-US" dirty="0"/>
                    </a:p>
                  </a:txBody>
                  <a:tcPr/>
                </a:tc>
                <a:tc>
                  <a:txBody>
                    <a:bodyPr/>
                    <a:lstStyle/>
                    <a:p>
                      <a:r>
                        <a:rPr lang="en-US" dirty="0" smtClean="0"/>
                        <a:t>Invalid</a:t>
                      </a:r>
                      <a:r>
                        <a:rPr lang="en-US" baseline="0" dirty="0" smtClean="0"/>
                        <a:t> credentials</a:t>
                      </a:r>
                      <a:endParaRPr lang="en-US" dirty="0"/>
                    </a:p>
                  </a:txBody>
                  <a:tcPr/>
                </a:tc>
                <a:tc>
                  <a:txBody>
                    <a:bodyPr/>
                    <a:lstStyle/>
                    <a:p>
                      <a:r>
                        <a:rPr lang="en-US" dirty="0" smtClean="0"/>
                        <a:t>Pass</a:t>
                      </a:r>
                      <a:endParaRPr lang="en-US" dirty="0"/>
                    </a:p>
                  </a:txBody>
                  <a:tcPr/>
                </a:tc>
              </a:tr>
              <a:tr h="903713">
                <a:tc>
                  <a:txBody>
                    <a:bodyPr/>
                    <a:lstStyle/>
                    <a:p>
                      <a:r>
                        <a:rPr lang="en-US" dirty="0" smtClean="0"/>
                        <a:t>TC-02</a:t>
                      </a:r>
                      <a:endParaRPr lang="en-US" dirty="0"/>
                    </a:p>
                  </a:txBody>
                  <a:tcPr/>
                </a:tc>
                <a:tc>
                  <a:txBody>
                    <a:bodyPr/>
                    <a:lstStyle/>
                    <a:p>
                      <a:r>
                        <a:rPr lang="en-US" dirty="0" smtClean="0"/>
                        <a:t>Data Bucket</a:t>
                      </a:r>
                      <a:endParaRPr lang="en-US" dirty="0"/>
                    </a:p>
                  </a:txBody>
                  <a:tcPr/>
                </a:tc>
                <a:tc>
                  <a:txBody>
                    <a:bodyPr/>
                    <a:lstStyle/>
                    <a:p>
                      <a:r>
                        <a:rPr lang="en-US" dirty="0" smtClean="0"/>
                        <a:t>Bucket creation and deletion</a:t>
                      </a:r>
                      <a:endParaRPr lang="en-US" dirty="0"/>
                    </a:p>
                  </a:txBody>
                  <a:tcPr/>
                </a:tc>
                <a:tc>
                  <a:txBody>
                    <a:bodyPr/>
                    <a:lstStyle/>
                    <a:p>
                      <a:r>
                        <a:rPr lang="en-US" dirty="0" smtClean="0"/>
                        <a:t>Success</a:t>
                      </a:r>
                      <a:endParaRPr lang="en-US" dirty="0"/>
                    </a:p>
                  </a:txBody>
                  <a:tcPr/>
                </a:tc>
                <a:tc>
                  <a:txBody>
                    <a:bodyPr/>
                    <a:lstStyle/>
                    <a:p>
                      <a:r>
                        <a:rPr lang="en-US" dirty="0" smtClean="0"/>
                        <a:t>Bucket operations are successful</a:t>
                      </a:r>
                      <a:endParaRPr lang="en-US" dirty="0"/>
                    </a:p>
                  </a:txBody>
                  <a:tcPr/>
                </a:tc>
                <a:tc>
                  <a:txBody>
                    <a:bodyPr/>
                    <a:lstStyle/>
                    <a:p>
                      <a:r>
                        <a:rPr lang="en-US" dirty="0" smtClean="0"/>
                        <a:t>Pass</a:t>
                      </a:r>
                      <a:endParaRPr lang="en-US" dirty="0"/>
                    </a:p>
                  </a:txBody>
                  <a:tcPr/>
                </a:tc>
              </a:tr>
              <a:tr h="903713">
                <a:tc>
                  <a:txBody>
                    <a:bodyPr/>
                    <a:lstStyle/>
                    <a:p>
                      <a:r>
                        <a:rPr lang="en-US" dirty="0" smtClean="0"/>
                        <a:t>TC-03</a:t>
                      </a:r>
                      <a:endParaRPr lang="en-US" dirty="0"/>
                    </a:p>
                  </a:txBody>
                  <a:tcPr/>
                </a:tc>
                <a:tc>
                  <a:txBody>
                    <a:bodyPr/>
                    <a:lstStyle/>
                    <a:p>
                      <a:r>
                        <a:rPr lang="en-US" dirty="0" smtClean="0"/>
                        <a:t>Object</a:t>
                      </a:r>
                      <a:r>
                        <a:rPr lang="en-US" baseline="0" dirty="0" smtClean="0"/>
                        <a:t> file</a:t>
                      </a:r>
                      <a:endParaRPr lang="en-US" dirty="0"/>
                    </a:p>
                  </a:txBody>
                  <a:tcPr/>
                </a:tc>
                <a:tc>
                  <a:txBody>
                    <a:bodyPr/>
                    <a:lstStyle/>
                    <a:p>
                      <a:r>
                        <a:rPr lang="en-US" dirty="0" smtClean="0"/>
                        <a:t>Pres-signed url</a:t>
                      </a:r>
                      <a:endParaRPr lang="en-US" dirty="0"/>
                    </a:p>
                  </a:txBody>
                  <a:tcPr/>
                </a:tc>
                <a:tc>
                  <a:txBody>
                    <a:bodyPr/>
                    <a:lstStyle/>
                    <a:p>
                      <a:r>
                        <a:rPr lang="en-US" dirty="0" smtClean="0"/>
                        <a:t>Pre-signed</a:t>
                      </a:r>
                      <a:r>
                        <a:rPr lang="en-US" baseline="0" dirty="0" smtClean="0"/>
                        <a:t> url is generated</a:t>
                      </a:r>
                      <a:endParaRPr lang="en-US" dirty="0"/>
                    </a:p>
                  </a:txBody>
                  <a:tcPr/>
                </a:tc>
                <a:tc>
                  <a:txBody>
                    <a:bodyPr/>
                    <a:lstStyle/>
                    <a:p>
                      <a:r>
                        <a:rPr lang="en-US" dirty="0" smtClean="0"/>
                        <a:t>SUCCESSFUL</a:t>
                      </a:r>
                      <a:endParaRPr lang="en-US" dirty="0"/>
                    </a:p>
                  </a:txBody>
                  <a:tcPr/>
                </a:tc>
                <a:tc>
                  <a:txBody>
                    <a:bodyPr/>
                    <a:lstStyle/>
                    <a:p>
                      <a:r>
                        <a:rPr lang="en-US" dirty="0" smtClean="0"/>
                        <a:t>Pass</a:t>
                      </a:r>
                      <a:endParaRPr lang="en-US" dirty="0"/>
                    </a:p>
                  </a:txBody>
                  <a:tcPr/>
                </a:tc>
              </a:tr>
              <a:tr h="1174827">
                <a:tc>
                  <a:txBody>
                    <a:bodyPr/>
                    <a:lstStyle/>
                    <a:p>
                      <a:r>
                        <a:rPr lang="en-US" dirty="0" smtClean="0"/>
                        <a:t>TC-04</a:t>
                      </a:r>
                      <a:endParaRPr lang="en-US" dirty="0"/>
                    </a:p>
                  </a:txBody>
                  <a:tcPr/>
                </a:tc>
                <a:tc>
                  <a:txBody>
                    <a:bodyPr/>
                    <a:lstStyle/>
                    <a:p>
                      <a:r>
                        <a:rPr lang="en-US" dirty="0" smtClean="0"/>
                        <a:t>Wrong</a:t>
                      </a:r>
                      <a:r>
                        <a:rPr lang="en-US" baseline="0" dirty="0" smtClean="0"/>
                        <a:t> Bucket naming convention</a:t>
                      </a:r>
                      <a:endParaRPr lang="en-US" dirty="0"/>
                    </a:p>
                  </a:txBody>
                  <a:tcPr/>
                </a:tc>
                <a:tc>
                  <a:txBody>
                    <a:bodyPr/>
                    <a:lstStyle/>
                    <a:p>
                      <a:r>
                        <a:rPr lang="en-US" dirty="0" smtClean="0"/>
                        <a:t>Bucket</a:t>
                      </a:r>
                      <a:r>
                        <a:rPr lang="en-US" baseline="0" dirty="0" smtClean="0"/>
                        <a:t> creation using invalid bucket name</a:t>
                      </a:r>
                      <a:endParaRPr lang="en-US" dirty="0"/>
                    </a:p>
                  </a:txBody>
                  <a:tcPr/>
                </a:tc>
                <a:tc>
                  <a:txBody>
                    <a:bodyPr/>
                    <a:lstStyle/>
                    <a:p>
                      <a:r>
                        <a:rPr lang="en-US" dirty="0" smtClean="0"/>
                        <a:t>Program</a:t>
                      </a:r>
                      <a:r>
                        <a:rPr lang="en-US" baseline="0" dirty="0" smtClean="0"/>
                        <a:t> stops running.</a:t>
                      </a:r>
                      <a:endParaRPr lang="en-US" dirty="0"/>
                    </a:p>
                  </a:txBody>
                  <a:tcPr/>
                </a:tc>
                <a:tc>
                  <a:txBody>
                    <a:bodyPr/>
                    <a:lstStyle/>
                    <a:p>
                      <a:r>
                        <a:rPr lang="en-US" dirty="0" smtClean="0"/>
                        <a:t>Error, program</a:t>
                      </a:r>
                      <a:r>
                        <a:rPr lang="en-US" baseline="0" dirty="0" smtClean="0"/>
                        <a:t> continued to ask inputs.</a:t>
                      </a:r>
                      <a:endParaRPr lang="en-US" dirty="0"/>
                    </a:p>
                  </a:txBody>
                  <a:tcPr/>
                </a:tc>
                <a:tc>
                  <a:txBody>
                    <a:bodyPr/>
                    <a:lstStyle/>
                    <a:p>
                      <a:r>
                        <a:rPr lang="en-US" dirty="0" smtClean="0"/>
                        <a:t>Fail</a:t>
                      </a:r>
                      <a:endParaRPr lang="en-US" dirty="0"/>
                    </a:p>
                  </a:txBody>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0"/>
            <a:ext cx="7498080" cy="725470"/>
          </a:xfrm>
        </p:spPr>
        <p:txBody>
          <a:bodyPr>
            <a:normAutofit fontScale="90000"/>
          </a:bodyPr>
          <a:lstStyle/>
          <a:p>
            <a:pPr algn="ctr"/>
            <a:r>
              <a:rPr lang="en-US" sz="4900" b="1" dirty="0" smtClean="0"/>
              <a:t>OUTPUT</a:t>
            </a:r>
            <a:r>
              <a:rPr lang="en-US" b="1" dirty="0" smtClean="0"/>
              <a:t> </a:t>
            </a:r>
            <a:endParaRPr lang="en-US" b="1" dirty="0"/>
          </a:p>
        </p:txBody>
      </p:sp>
      <p:pic>
        <p:nvPicPr>
          <p:cNvPr id="6" name="Content Placeholder 5" descr="Screenshot (77).png"/>
          <p:cNvPicPr>
            <a:picLocks noGrp="1" noChangeAspect="1"/>
          </p:cNvPicPr>
          <p:nvPr>
            <p:ph idx="1"/>
          </p:nvPr>
        </p:nvPicPr>
        <p:blipFill>
          <a:blip r:embed="rId2"/>
          <a:stretch>
            <a:fillRect/>
          </a:stretch>
        </p:blipFill>
        <p:spPr>
          <a:xfrm>
            <a:off x="214282" y="1142984"/>
            <a:ext cx="8577292" cy="4824726"/>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81).png"/>
          <p:cNvPicPr>
            <a:picLocks noGrp="1" noChangeAspect="1"/>
          </p:cNvPicPr>
          <p:nvPr>
            <p:ph idx="1"/>
          </p:nvPr>
        </p:nvPicPr>
        <p:blipFill>
          <a:blip r:embed="rId2"/>
          <a:stretch>
            <a:fillRect/>
          </a:stretch>
        </p:blipFill>
        <p:spPr>
          <a:xfrm>
            <a:off x="285720" y="928670"/>
            <a:ext cx="8429684" cy="4786346"/>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28728" y="-142900"/>
            <a:ext cx="5786478" cy="857256"/>
          </a:xfrm>
        </p:spPr>
        <p:txBody>
          <a:bodyPr>
            <a:normAutofit/>
          </a:bodyPr>
          <a:lstStyle/>
          <a:p>
            <a:pPr algn="ctr"/>
            <a:r>
              <a:rPr lang="en-US" sz="3600" b="1" dirty="0" smtClean="0"/>
              <a:t>EXISTING SYSTEM</a:t>
            </a:r>
            <a:endParaRPr lang="en-US" sz="3600" b="1" dirty="0"/>
          </a:p>
        </p:txBody>
      </p:sp>
      <p:sp>
        <p:nvSpPr>
          <p:cNvPr id="4" name="TextBox 3"/>
          <p:cNvSpPr txBox="1"/>
          <p:nvPr/>
        </p:nvSpPr>
        <p:spPr>
          <a:xfrm>
            <a:off x="0" y="928670"/>
            <a:ext cx="9144000" cy="5293757"/>
          </a:xfrm>
          <a:prstGeom prst="rect">
            <a:avLst/>
          </a:prstGeom>
          <a:noFill/>
        </p:spPr>
        <p:txBody>
          <a:bodyPr wrap="square" rtlCol="0">
            <a:spAutoFit/>
          </a:bodyPr>
          <a:lstStyle/>
          <a:p>
            <a:r>
              <a:rPr lang="en-US" sz="2600" dirty="0" smtClean="0"/>
              <a:t>In the current existing system, users like CLOUD DEVELOPERS store their valuable data like configuration files, modules, binaries etc on the AWS S3 Storage. Users who would like to upload data to the bucket (or) download files from the bucket (or) delete files need to perform every operation manually,  they have to sign in, go to the respective bucket, traverse all the files and perform the operations. Every operation need to be manually confirmed by the user by typing the bucket name so that the operation could proceed. In this highly advancing world, developers don’t have the time to do the work manually.  Also any other user than the root user i.e. (IAM User) cannot perform the operations as long as security credentials are cleared for them. This will lead to slowing of work and obstacle in the progress of development.</a:t>
            </a:r>
            <a:endParaRPr lang="en-US" sz="2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86).png"/>
          <p:cNvPicPr>
            <a:picLocks noGrp="1" noChangeAspect="1"/>
          </p:cNvPicPr>
          <p:nvPr>
            <p:ph idx="1"/>
          </p:nvPr>
        </p:nvPicPr>
        <p:blipFill>
          <a:blip r:embed="rId2"/>
          <a:stretch>
            <a:fillRect/>
          </a:stretch>
        </p:blipFill>
        <p:spPr>
          <a:xfrm>
            <a:off x="500034" y="1142984"/>
            <a:ext cx="8005788" cy="450325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87).png"/>
          <p:cNvPicPr>
            <a:picLocks noGrp="1" noChangeAspect="1"/>
          </p:cNvPicPr>
          <p:nvPr>
            <p:ph idx="1"/>
          </p:nvPr>
        </p:nvPicPr>
        <p:blipFill>
          <a:blip r:embed="rId2"/>
          <a:stretch>
            <a:fillRect/>
          </a:stretch>
        </p:blipFill>
        <p:spPr>
          <a:xfrm>
            <a:off x="428596" y="1142984"/>
            <a:ext cx="8177768" cy="4599994"/>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83).png"/>
          <p:cNvPicPr>
            <a:picLocks noGrp="1" noChangeAspect="1"/>
          </p:cNvPicPr>
          <p:nvPr>
            <p:ph idx="1"/>
          </p:nvPr>
        </p:nvPicPr>
        <p:blipFill>
          <a:blip r:embed="rId2"/>
          <a:stretch>
            <a:fillRect/>
          </a:stretch>
        </p:blipFill>
        <p:spPr>
          <a:xfrm>
            <a:off x="714348" y="1214422"/>
            <a:ext cx="8007354" cy="4504136"/>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0"/>
            <a:ext cx="7498080" cy="868346"/>
          </a:xfrm>
        </p:spPr>
        <p:txBody>
          <a:bodyPr/>
          <a:lstStyle/>
          <a:p>
            <a:pPr algn="ctr"/>
            <a:r>
              <a:rPr lang="en-US" b="1" dirty="0" smtClean="0"/>
              <a:t>BIBLIOGRAPHY</a:t>
            </a:r>
            <a:endParaRPr lang="en-US" b="1" dirty="0"/>
          </a:p>
        </p:txBody>
      </p:sp>
      <p:sp>
        <p:nvSpPr>
          <p:cNvPr id="3" name="Content Placeholder 2"/>
          <p:cNvSpPr>
            <a:spLocks noGrp="1"/>
          </p:cNvSpPr>
          <p:nvPr>
            <p:ph idx="1"/>
          </p:nvPr>
        </p:nvSpPr>
        <p:spPr>
          <a:xfrm>
            <a:off x="214282" y="1000108"/>
            <a:ext cx="8719406" cy="5248292"/>
          </a:xfrm>
        </p:spPr>
        <p:txBody>
          <a:bodyPr>
            <a:normAutofit/>
          </a:bodyPr>
          <a:lstStyle/>
          <a:p>
            <a:r>
              <a:rPr lang="en-US" dirty="0" smtClean="0"/>
              <a:t>Mike's Guides to Learning Boto3 Volume 1: Amazon AWS Connectivity and Basic VPC Networking </a:t>
            </a:r>
          </a:p>
          <a:p>
            <a:r>
              <a:rPr lang="en-US" dirty="0" smtClean="0"/>
              <a:t>Amazon Web Services in working -  Michael wittin</a:t>
            </a:r>
          </a:p>
          <a:p>
            <a:r>
              <a:rPr lang="en-US" dirty="0" smtClean="0"/>
              <a:t>Amazon AWS Cookbook - UDEMY </a:t>
            </a:r>
          </a:p>
          <a:p>
            <a:r>
              <a:rPr lang="en-US" dirty="0" smtClean="0"/>
              <a:t>Learning AWS - Amit Shah</a:t>
            </a:r>
          </a:p>
          <a:p>
            <a:r>
              <a:rPr lang="en-US" dirty="0" smtClean="0"/>
              <a:t>Gerardus Blokdyk - Amazon S3 and Amazon Glacier The Ultimate Step-By-Step Guide</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0"/>
            <a:ext cx="7498080" cy="796908"/>
          </a:xfrm>
        </p:spPr>
        <p:txBody>
          <a:bodyPr>
            <a:noAutofit/>
          </a:bodyPr>
          <a:lstStyle/>
          <a:p>
            <a:pPr algn="ctr"/>
            <a:r>
              <a:rPr lang="en-US" sz="4800" b="1" dirty="0" smtClean="0"/>
              <a:t>REFERENCES</a:t>
            </a:r>
            <a:endParaRPr lang="en-US" sz="4800" b="1" dirty="0"/>
          </a:p>
        </p:txBody>
      </p:sp>
      <p:sp>
        <p:nvSpPr>
          <p:cNvPr id="4" name="Content Placeholder 3"/>
          <p:cNvSpPr>
            <a:spLocks noGrp="1"/>
          </p:cNvSpPr>
          <p:nvPr>
            <p:ph idx="1"/>
          </p:nvPr>
        </p:nvSpPr>
        <p:spPr>
          <a:xfrm>
            <a:off x="142844" y="1000108"/>
            <a:ext cx="9001156" cy="5143536"/>
          </a:xfrm>
        </p:spPr>
        <p:txBody>
          <a:bodyPr>
            <a:normAutofit lnSpcReduction="10000"/>
          </a:bodyPr>
          <a:lstStyle/>
          <a:p>
            <a:r>
              <a:rPr lang="en-US" dirty="0" smtClean="0"/>
              <a:t>Boto3-AWS SDK for Python</a:t>
            </a:r>
          </a:p>
          <a:p>
            <a:pPr>
              <a:buNone/>
            </a:pPr>
            <a:r>
              <a:rPr lang="en-US" dirty="0" smtClean="0">
                <a:hlinkClick r:id="rId2"/>
              </a:rPr>
              <a:t>https://www.google.com/url?sa=t&amp;source=web&amp;rct=j&amp;url=https://aws.amazon.com/sdk-for-python/&amp;ved=2ahUKEwihgfnG25HoAhUBXSsKHRUxAsUQFjABegQIAxAB&amp;usg=AOvVaw3PZzQlJR3VEBhxdDCaYPdb</a:t>
            </a:r>
            <a:endParaRPr lang="en-US" dirty="0" smtClean="0"/>
          </a:p>
          <a:p>
            <a:r>
              <a:rPr lang="en-US" dirty="0" smtClean="0"/>
              <a:t>Boto3 and Pypi </a:t>
            </a:r>
            <a:r>
              <a:rPr lang="en-US" dirty="0" smtClean="0">
                <a:hlinkClick r:id="rId3"/>
              </a:rPr>
              <a:t>https://pypi.org/project/boto3/</a:t>
            </a:r>
            <a:endParaRPr lang="en-US" dirty="0" smtClean="0"/>
          </a:p>
          <a:p>
            <a:r>
              <a:rPr lang="en-US" dirty="0" smtClean="0"/>
              <a:t>Working with Boto3 and S3 </a:t>
            </a:r>
            <a:r>
              <a:rPr lang="en-US" dirty="0" smtClean="0">
                <a:hlinkClick r:id="rId4"/>
              </a:rPr>
              <a:t>https://towardsdatascience.com/aws-and-python-the-boto3-package-df495bb29cb3</a:t>
            </a:r>
            <a:endParaRPr lang="en-US" dirty="0" smtClean="0"/>
          </a:p>
          <a:p>
            <a:pPr>
              <a:buNone/>
            </a:pPr>
            <a:endParaRPr lang="en-US" dirty="0" smtClean="0">
              <a:hlinkClick r:id="rId4"/>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786058"/>
            <a:ext cx="8329642" cy="1500197"/>
          </a:xfrm>
        </p:spPr>
        <p:txBody>
          <a:bodyPr>
            <a:normAutofit/>
          </a:bodyPr>
          <a:lstStyle/>
          <a:p>
            <a:pPr algn="ctr">
              <a:buNone/>
            </a:pPr>
            <a:r>
              <a:rPr lang="en-US" sz="6000" dirty="0" smtClean="0"/>
              <a:t>THANK YOU</a:t>
            </a:r>
            <a:endParaRPr lang="en-US" sz="6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0"/>
            <a:ext cx="8501122" cy="642942"/>
          </a:xfrm>
        </p:spPr>
        <p:txBody>
          <a:bodyPr>
            <a:normAutofit fontScale="90000"/>
          </a:bodyPr>
          <a:lstStyle/>
          <a:p>
            <a:pPr algn="ctr"/>
            <a:r>
              <a:rPr lang="en-US" b="1" dirty="0" smtClean="0"/>
              <a:t>EXISTING SYSTEM SNAPSHOTS</a:t>
            </a:r>
            <a:endParaRPr lang="en-US" b="1" dirty="0"/>
          </a:p>
        </p:txBody>
      </p:sp>
      <p:pic>
        <p:nvPicPr>
          <p:cNvPr id="1026" name="Picture 2"/>
          <p:cNvPicPr>
            <a:picLocks noGrp="1" noChangeAspect="1" noChangeArrowheads="1"/>
          </p:cNvPicPr>
          <p:nvPr>
            <p:ph idx="1"/>
          </p:nvPr>
        </p:nvPicPr>
        <p:blipFill>
          <a:blip r:embed="rId2"/>
          <a:srcRect/>
          <a:stretch>
            <a:fillRect/>
          </a:stretch>
        </p:blipFill>
        <p:spPr bwMode="auto">
          <a:xfrm>
            <a:off x="0" y="642918"/>
            <a:ext cx="5429256" cy="3142387"/>
          </a:xfrm>
          <a:prstGeom prst="rect">
            <a:avLst/>
          </a:prstGeom>
          <a:noFill/>
          <a:ln w="9525">
            <a:noFill/>
            <a:miter lim="800000"/>
            <a:headEnd/>
            <a:tailEnd/>
          </a:ln>
          <a:effectLst/>
        </p:spPr>
      </p:pic>
      <p:sp>
        <p:nvSpPr>
          <p:cNvPr id="5" name="TextBox 4"/>
          <p:cNvSpPr txBox="1"/>
          <p:nvPr/>
        </p:nvSpPr>
        <p:spPr>
          <a:xfrm>
            <a:off x="5572132" y="857232"/>
            <a:ext cx="3429024" cy="1477328"/>
          </a:xfrm>
          <a:prstGeom prst="rect">
            <a:avLst/>
          </a:prstGeom>
          <a:noFill/>
        </p:spPr>
        <p:txBody>
          <a:bodyPr wrap="square" rtlCol="0">
            <a:spAutoFit/>
          </a:bodyPr>
          <a:lstStyle/>
          <a:p>
            <a:r>
              <a:rPr lang="en-US" dirty="0" smtClean="0"/>
              <a:t>Console asking the user to type the name of the bucket to confirm delete operation, for every delete operation, this confirmation would make it time taking.</a:t>
            </a:r>
            <a:endParaRPr lang="en-US" dirty="0"/>
          </a:p>
        </p:txBody>
      </p:sp>
      <p:pic>
        <p:nvPicPr>
          <p:cNvPr id="1027" name="Picture 3"/>
          <p:cNvPicPr>
            <a:picLocks noChangeAspect="1" noChangeArrowheads="1"/>
          </p:cNvPicPr>
          <p:nvPr/>
        </p:nvPicPr>
        <p:blipFill>
          <a:blip r:embed="rId3" cstate="print"/>
          <a:srcRect/>
          <a:stretch>
            <a:fillRect/>
          </a:stretch>
        </p:blipFill>
        <p:spPr bwMode="auto">
          <a:xfrm>
            <a:off x="3714744" y="4386707"/>
            <a:ext cx="5429256" cy="2471293"/>
          </a:xfrm>
          <a:prstGeom prst="rect">
            <a:avLst/>
          </a:prstGeom>
          <a:noFill/>
          <a:ln w="9525">
            <a:noFill/>
            <a:miter lim="800000"/>
            <a:headEnd/>
            <a:tailEnd/>
          </a:ln>
          <a:effectLst/>
        </p:spPr>
      </p:pic>
      <p:sp>
        <p:nvSpPr>
          <p:cNvPr id="7" name="TextBox 6"/>
          <p:cNvSpPr txBox="1"/>
          <p:nvPr/>
        </p:nvSpPr>
        <p:spPr>
          <a:xfrm>
            <a:off x="214282" y="4643446"/>
            <a:ext cx="3000364" cy="1477328"/>
          </a:xfrm>
          <a:prstGeom prst="rect">
            <a:avLst/>
          </a:prstGeom>
          <a:noFill/>
        </p:spPr>
        <p:txBody>
          <a:bodyPr wrap="square" rtlCol="0">
            <a:spAutoFit/>
          </a:bodyPr>
          <a:lstStyle/>
          <a:p>
            <a:r>
              <a:rPr lang="en-US" dirty="0" smtClean="0"/>
              <a:t>To upload a file, user has to set properties and permissions that he/she might ever use only for security purpose.</a:t>
            </a:r>
            <a:endParaRPr lang="en-US" dirty="0"/>
          </a:p>
        </p:txBody>
      </p:sp>
      <p:pic>
        <p:nvPicPr>
          <p:cNvPr id="1029" name="Picture 5" descr="Image result for aws s3 access denied"/>
          <p:cNvPicPr>
            <a:picLocks noChangeAspect="1" noChangeArrowheads="1"/>
          </p:cNvPicPr>
          <p:nvPr/>
        </p:nvPicPr>
        <p:blipFill>
          <a:blip r:embed="rId4"/>
          <a:srcRect/>
          <a:stretch>
            <a:fillRect/>
          </a:stretch>
        </p:blipFill>
        <p:spPr bwMode="auto">
          <a:xfrm>
            <a:off x="5715008" y="2571744"/>
            <a:ext cx="3000364" cy="1590106"/>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14282" y="-142900"/>
            <a:ext cx="8543956" cy="1000132"/>
          </a:xfrm>
        </p:spPr>
        <p:txBody>
          <a:bodyPr>
            <a:normAutofit/>
          </a:bodyPr>
          <a:lstStyle/>
          <a:p>
            <a:pPr algn="ctr"/>
            <a:r>
              <a:rPr lang="en-US" sz="3600" b="1" dirty="0" smtClean="0"/>
              <a:t>PROPOSED SYSTEM</a:t>
            </a:r>
            <a:endParaRPr lang="en-US" sz="3600" b="1" dirty="0"/>
          </a:p>
        </p:txBody>
      </p:sp>
      <p:sp>
        <p:nvSpPr>
          <p:cNvPr id="2" name="Content Placeholder 1"/>
          <p:cNvSpPr>
            <a:spLocks noGrp="1"/>
          </p:cNvSpPr>
          <p:nvPr>
            <p:ph idx="1"/>
          </p:nvPr>
        </p:nvSpPr>
        <p:spPr>
          <a:xfrm>
            <a:off x="0" y="714356"/>
            <a:ext cx="9144000" cy="5929330"/>
          </a:xfrm>
        </p:spPr>
        <p:txBody>
          <a:bodyPr>
            <a:noAutofit/>
          </a:bodyPr>
          <a:lstStyle/>
          <a:p>
            <a:r>
              <a:rPr lang="en-US" sz="2600" b="1" dirty="0" smtClean="0"/>
              <a:t>Boto3</a:t>
            </a:r>
            <a:r>
              <a:rPr lang="en-US" sz="2600" dirty="0" smtClean="0"/>
              <a:t> is a very efficient </a:t>
            </a:r>
            <a:r>
              <a:rPr lang="en-US" sz="2600" b="1" dirty="0" smtClean="0"/>
              <a:t>SDK(Software Development Kit) </a:t>
            </a:r>
            <a:r>
              <a:rPr lang="en-US" sz="2600" dirty="0" smtClean="0"/>
              <a:t>available which can be used to access and operate S3 buckets without the actual manual process.  Boto3 can be integrated with python.  A powerful python script which involves everything from authentication of the user to managing s3 buckets operations can be done in the more efficient and time-conservative way than the manual process. Authentication is done by configuring the AWS account by using a root key(.csv) file generated by AWS itself which contains access id and secret key with SSH-256 encryption thus ensuring high data security and integrity of the operation. This enables the users to effectively create and delete buckets, upload files, download a single file or also the whole bucket, list all the buckets and files. remove files and effectively handle the data with very minimal manual work. </a:t>
            </a:r>
            <a:endParaRPr lang="en-US" sz="2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2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2844" y="214290"/>
            <a:ext cx="8858312" cy="928670"/>
          </a:xfrm>
        </p:spPr>
        <p:txBody>
          <a:bodyPr>
            <a:noAutofit/>
          </a:bodyPr>
          <a:lstStyle/>
          <a:p>
            <a:pPr algn="ctr"/>
            <a:r>
              <a:rPr lang="en-US" sz="4000" b="1" dirty="0" smtClean="0"/>
              <a:t>SOFTWARE REQUIREMENTS</a:t>
            </a:r>
            <a:endParaRPr lang="en-US" sz="4000" b="1" dirty="0"/>
          </a:p>
        </p:txBody>
      </p:sp>
      <p:sp>
        <p:nvSpPr>
          <p:cNvPr id="2" name="Content Placeholder 1"/>
          <p:cNvSpPr>
            <a:spLocks noGrp="1"/>
          </p:cNvSpPr>
          <p:nvPr>
            <p:ph idx="1"/>
          </p:nvPr>
        </p:nvSpPr>
        <p:spPr>
          <a:xfrm>
            <a:off x="214282" y="1500174"/>
            <a:ext cx="8715436" cy="4786346"/>
          </a:xfrm>
        </p:spPr>
        <p:txBody>
          <a:bodyPr>
            <a:normAutofit fontScale="92500" lnSpcReduction="10000"/>
          </a:bodyPr>
          <a:lstStyle/>
          <a:p>
            <a:r>
              <a:rPr lang="en-US" sz="2800" dirty="0" smtClean="0"/>
              <a:t>Operating System :  Windows 10/Linux/Unix</a:t>
            </a:r>
          </a:p>
          <a:p>
            <a:r>
              <a:rPr lang="en-US" sz="2800" dirty="0" smtClean="0"/>
              <a:t>Coding Language: Python.</a:t>
            </a:r>
          </a:p>
          <a:p>
            <a:r>
              <a:rPr lang="en-US" sz="2800" dirty="0" smtClean="0"/>
              <a:t>Tool:  Python3.8</a:t>
            </a:r>
          </a:p>
          <a:p>
            <a:r>
              <a:rPr lang="en-US" sz="2800" dirty="0" smtClean="0"/>
              <a:t>Editor: Notepad/ Notepad++ /IDLE 3.8</a:t>
            </a:r>
          </a:p>
          <a:p>
            <a:r>
              <a:rPr lang="en-US" sz="2800" dirty="0" smtClean="0"/>
              <a:t>Python packages to be installed : pip(Latest version recommended), python-requests.</a:t>
            </a:r>
          </a:p>
          <a:p>
            <a:r>
              <a:rPr lang="en-US" sz="2800" dirty="0" smtClean="0"/>
              <a:t>SDK:  Boto3 1.5.16, botocore-client(for configuration and authentication purpose)</a:t>
            </a:r>
          </a:p>
          <a:p>
            <a:r>
              <a:rPr lang="en-US" sz="2800" dirty="0" smtClean="0"/>
              <a:t>AWS S3 console and Amazon Web Services account.</a:t>
            </a:r>
          </a:p>
          <a:p>
            <a:r>
              <a:rPr lang="en-US" sz="2800" dirty="0" smtClean="0"/>
              <a:t>Command line tool:  Windows command prompt or power shell / UBUNTU’s terminal with root user access.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33688" cy="582594"/>
          </a:xfrm>
        </p:spPr>
        <p:txBody>
          <a:bodyPr>
            <a:normAutofit fontScale="90000"/>
          </a:bodyPr>
          <a:lstStyle/>
          <a:p>
            <a:pPr algn="ctr"/>
            <a:r>
              <a:rPr lang="en-US" b="1" dirty="0" smtClean="0"/>
              <a:t>HARDWARE REQUIREMENTS</a:t>
            </a:r>
            <a:endParaRPr lang="en-US" b="1" dirty="0"/>
          </a:p>
        </p:txBody>
      </p:sp>
      <p:sp>
        <p:nvSpPr>
          <p:cNvPr id="3" name="Content Placeholder 2"/>
          <p:cNvSpPr>
            <a:spLocks noGrp="1"/>
          </p:cNvSpPr>
          <p:nvPr>
            <p:ph idx="1"/>
          </p:nvPr>
        </p:nvSpPr>
        <p:spPr>
          <a:xfrm>
            <a:off x="285720" y="1571612"/>
            <a:ext cx="8358214" cy="4286280"/>
          </a:xfrm>
        </p:spPr>
        <p:txBody>
          <a:bodyPr/>
          <a:lstStyle/>
          <a:p>
            <a:r>
              <a:rPr lang="en-US" dirty="0" smtClean="0"/>
              <a:t> RAM: 4 GB or Higher</a:t>
            </a:r>
          </a:p>
          <a:p>
            <a:r>
              <a:rPr lang="en-US" dirty="0" smtClean="0"/>
              <a:t> Input Devices:  Keyboard, Mouse</a:t>
            </a:r>
          </a:p>
          <a:p>
            <a:r>
              <a:rPr lang="en-US" dirty="0" smtClean="0"/>
              <a:t>Monitor:  15’’ LED</a:t>
            </a:r>
          </a:p>
          <a:p>
            <a:r>
              <a:rPr lang="en-US" dirty="0" smtClean="0"/>
              <a:t>System: Pentium Dual Core</a:t>
            </a:r>
          </a:p>
          <a:p>
            <a:r>
              <a:rPr lang="en-US" dirty="0" smtClean="0"/>
              <a:t>Hard Disk: 500GB</a:t>
            </a:r>
          </a:p>
          <a:p>
            <a:r>
              <a:rPr lang="en-US" dirty="0" smtClean="0"/>
              <a:t>Good active Internet Connection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2900"/>
            <a:ext cx="9144000" cy="928670"/>
          </a:xfrm>
        </p:spPr>
        <p:txBody>
          <a:bodyPr>
            <a:normAutofit/>
          </a:bodyPr>
          <a:lstStyle/>
          <a:p>
            <a:pPr algn="ctr"/>
            <a:r>
              <a:rPr lang="en-US" sz="3100" b="1" dirty="0" smtClean="0"/>
              <a:t>WHAT IS AMAZON WEB SERVICES(AWS)????</a:t>
            </a:r>
            <a:endParaRPr lang="en-US" sz="3100" b="1" dirty="0"/>
          </a:p>
        </p:txBody>
      </p:sp>
      <p:sp>
        <p:nvSpPr>
          <p:cNvPr id="3" name="Content Placeholder 2"/>
          <p:cNvSpPr>
            <a:spLocks noGrp="1"/>
          </p:cNvSpPr>
          <p:nvPr>
            <p:ph idx="1"/>
          </p:nvPr>
        </p:nvSpPr>
        <p:spPr>
          <a:xfrm>
            <a:off x="0" y="642918"/>
            <a:ext cx="9144000" cy="4357718"/>
          </a:xfrm>
        </p:spPr>
        <p:txBody>
          <a:bodyPr>
            <a:normAutofit lnSpcReduction="10000"/>
          </a:bodyPr>
          <a:lstStyle/>
          <a:p>
            <a:r>
              <a:rPr lang="en-US" sz="2400" dirty="0" smtClean="0"/>
              <a:t>Amazon Web Services(AWS) is one of the world’s best cloud platforms available to developers. It was started in 2005. AWS provides variety of services to developers for working and developing world-defining products. From databases, storage, virtual servers, API, SDK,….AWS provides users with almost every functional service vital in cloud computing. Let us see some of the services provided by AWS.</a:t>
            </a:r>
          </a:p>
          <a:p>
            <a:r>
              <a:rPr lang="en-US" sz="2400" b="1" dirty="0" smtClean="0"/>
              <a:t>Elastic Compute Cloud(EC2)</a:t>
            </a:r>
            <a:r>
              <a:rPr lang="en-US" sz="2400" dirty="0" smtClean="0"/>
              <a:t> : Provides Virtual Servers to users.</a:t>
            </a:r>
          </a:p>
          <a:p>
            <a:r>
              <a:rPr lang="en-US" sz="2400" b="1" dirty="0" smtClean="0"/>
              <a:t>Simple Storage Service(S3) </a:t>
            </a:r>
            <a:r>
              <a:rPr lang="en-US" sz="2400" dirty="0" smtClean="0"/>
              <a:t>: Scalable Object Storage Service.</a:t>
            </a:r>
          </a:p>
          <a:p>
            <a:r>
              <a:rPr lang="en-US" sz="2400" b="1" dirty="0" smtClean="0"/>
              <a:t>DynamoDB</a:t>
            </a:r>
            <a:r>
              <a:rPr lang="en-US" sz="2400" dirty="0" smtClean="0"/>
              <a:t> : Flexible Database that can be integrated in any application.</a:t>
            </a:r>
          </a:p>
          <a:p>
            <a:r>
              <a:rPr lang="en-US" sz="2400" b="1" dirty="0" smtClean="0"/>
              <a:t>RedShift </a:t>
            </a:r>
            <a:r>
              <a:rPr lang="en-US" sz="2400" dirty="0" smtClean="0"/>
              <a:t>: Used for DATAWAREHOUSING.</a:t>
            </a:r>
          </a:p>
          <a:p>
            <a:pPr>
              <a:buNone/>
            </a:pPr>
            <a:endParaRPr lang="en-US" sz="2400" dirty="0"/>
          </a:p>
        </p:txBody>
      </p:sp>
      <p:pic>
        <p:nvPicPr>
          <p:cNvPr id="6" name="Picture 5" descr="download.jfif"/>
          <p:cNvPicPr>
            <a:picLocks noChangeAspect="1"/>
          </p:cNvPicPr>
          <p:nvPr/>
        </p:nvPicPr>
        <p:blipFill>
          <a:blip r:embed="rId2"/>
          <a:stretch>
            <a:fillRect/>
          </a:stretch>
        </p:blipFill>
        <p:spPr>
          <a:xfrm>
            <a:off x="214282" y="5143512"/>
            <a:ext cx="2002842" cy="15001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descr="download.png"/>
          <p:cNvPicPr>
            <a:picLocks noChangeAspect="1"/>
          </p:cNvPicPr>
          <p:nvPr/>
        </p:nvPicPr>
        <p:blipFill>
          <a:blip r:embed="rId3"/>
          <a:stretch>
            <a:fillRect/>
          </a:stretch>
        </p:blipFill>
        <p:spPr>
          <a:xfrm>
            <a:off x="3286116" y="5214950"/>
            <a:ext cx="2000264" cy="14287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descr="download (1).jfif"/>
          <p:cNvPicPr>
            <a:picLocks noChangeAspect="1"/>
          </p:cNvPicPr>
          <p:nvPr/>
        </p:nvPicPr>
        <p:blipFill>
          <a:blip r:embed="rId4"/>
          <a:stretch>
            <a:fillRect/>
          </a:stretch>
        </p:blipFill>
        <p:spPr>
          <a:xfrm>
            <a:off x="6643702" y="5214950"/>
            <a:ext cx="1857388" cy="14878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85794"/>
          </a:xfrm>
        </p:spPr>
        <p:txBody>
          <a:bodyPr>
            <a:normAutofit/>
          </a:bodyPr>
          <a:lstStyle/>
          <a:p>
            <a:pPr algn="ctr"/>
            <a:r>
              <a:rPr lang="en-US" b="1" dirty="0" smtClean="0"/>
              <a:t>SIMPLE STORAGE SERVICE(S3)</a:t>
            </a:r>
            <a:endParaRPr lang="en-US" b="1" dirty="0"/>
          </a:p>
        </p:txBody>
      </p:sp>
      <p:sp>
        <p:nvSpPr>
          <p:cNvPr id="3" name="Content Placeholder 2"/>
          <p:cNvSpPr>
            <a:spLocks noGrp="1"/>
          </p:cNvSpPr>
          <p:nvPr>
            <p:ph idx="1"/>
          </p:nvPr>
        </p:nvSpPr>
        <p:spPr>
          <a:xfrm>
            <a:off x="0" y="928670"/>
            <a:ext cx="9144000" cy="5286412"/>
          </a:xfrm>
        </p:spPr>
        <p:txBody>
          <a:bodyPr>
            <a:noAutofit/>
          </a:bodyPr>
          <a:lstStyle/>
          <a:p>
            <a:r>
              <a:rPr lang="en-US" sz="2800" dirty="0" smtClean="0"/>
              <a:t>Amazon S3 is a flexible object storage available to users which can be used for different purposes like storing configuration files, integration with web and mobile applications, management data of industries etc.. Many leading organizations like spotify, TCS, Netflix use S3 in their everyday work. S3 provides storage up to 5TB and data is stored in S3 Storage buckets with high security. Users can upload a maximum of one GB file in a single upload. Users can also configure the security of their data by providing security controls to each data bucket.  Data in S3 can be archived to AWS Glacier (A VERY EFFICIENT ARCHIVAL SERVICE) and can be used anytime.</a:t>
            </a:r>
            <a:endParaRPr lang="en-US" sz="2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1138</TotalTime>
  <Words>1802</Words>
  <Application>Microsoft Office PowerPoint</Application>
  <PresentationFormat>On-screen Show (4:3)</PresentationFormat>
  <Paragraphs>154</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Solstice</vt:lpstr>
      <vt:lpstr>MAJOR PROJECT FINAL PRESENTATION</vt:lpstr>
      <vt:lpstr>PROJECT ABSTRACT</vt:lpstr>
      <vt:lpstr>EXISTING SYSTEM</vt:lpstr>
      <vt:lpstr>EXISTING SYSTEM SNAPSHOTS</vt:lpstr>
      <vt:lpstr>PROPOSED SYSTEM</vt:lpstr>
      <vt:lpstr>SOFTWARE REQUIREMENTS</vt:lpstr>
      <vt:lpstr>HARDWARE REQUIREMENTS</vt:lpstr>
      <vt:lpstr>WHAT IS AMAZON WEB SERVICES(AWS)????</vt:lpstr>
      <vt:lpstr>SIMPLE STORAGE SERVICE(S3)</vt:lpstr>
      <vt:lpstr>BOTO3 – AWS SDK for PYTHON</vt:lpstr>
      <vt:lpstr>MODULES</vt:lpstr>
      <vt:lpstr>Slide 12</vt:lpstr>
      <vt:lpstr>Boto3.Resource</vt:lpstr>
      <vt:lpstr>FUNCTIONAL REQUIREMENTS</vt:lpstr>
      <vt:lpstr>Slide 15</vt:lpstr>
      <vt:lpstr>ARCHITECTURE</vt:lpstr>
      <vt:lpstr>CLASS DIAGRAM</vt:lpstr>
      <vt:lpstr>DATA-FLOW DIAGRAM</vt:lpstr>
      <vt:lpstr>USE-CASE DIAGRAM</vt:lpstr>
      <vt:lpstr>SEQUENCE DIAGRAM</vt:lpstr>
      <vt:lpstr>CODE SNIPPETS</vt:lpstr>
      <vt:lpstr>Slide 22</vt:lpstr>
      <vt:lpstr>Slide 23</vt:lpstr>
      <vt:lpstr>Slide 24</vt:lpstr>
      <vt:lpstr>TESTING</vt:lpstr>
      <vt:lpstr>Slide 26</vt:lpstr>
      <vt:lpstr>Slide 27</vt:lpstr>
      <vt:lpstr>OUTPUT </vt:lpstr>
      <vt:lpstr>Slide 29</vt:lpstr>
      <vt:lpstr>Slide 30</vt:lpstr>
      <vt:lpstr>Slide 31</vt:lpstr>
      <vt:lpstr>Slide 32</vt:lpstr>
      <vt:lpstr>BIBLIOGRAPHY</vt:lpstr>
      <vt:lpstr>REFERENCES</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 PROJECT PRESENTATION</dc:title>
  <dc:creator>koushik</dc:creator>
  <cp:lastModifiedBy>koushik</cp:lastModifiedBy>
  <cp:revision>171</cp:revision>
  <dcterms:created xsi:type="dcterms:W3CDTF">2020-01-20T15:16:29Z</dcterms:created>
  <dcterms:modified xsi:type="dcterms:W3CDTF">2020-03-13T13:40:07Z</dcterms:modified>
</cp:coreProperties>
</file>