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63" r:id="rId2"/>
    <p:sldId id="264" r:id="rId3"/>
    <p:sldId id="266" r:id="rId4"/>
    <p:sldId id="267" r:id="rId5"/>
    <p:sldId id="268" r:id="rId6"/>
    <p:sldId id="269" r:id="rId7"/>
    <p:sldId id="270" r:id="rId8"/>
    <p:sldId id="271" r:id="rId9"/>
    <p:sldId id="260" r:id="rId10"/>
    <p:sldId id="261" r:id="rId11"/>
    <p:sldId id="258" r:id="rId12"/>
    <p:sldId id="259" r:id="rId13"/>
    <p:sldId id="273" r:id="rId14"/>
    <p:sldId id="276" r:id="rId15"/>
    <p:sldId id="275" r:id="rId16"/>
    <p:sldId id="274" r:id="rId17"/>
    <p:sldId id="277" r:id="rId18"/>
    <p:sldId id="272"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075" autoAdjust="0"/>
  </p:normalViewPr>
  <p:slideViewPr>
    <p:cSldViewPr>
      <p:cViewPr>
        <p:scale>
          <a:sx n="66" d="100"/>
          <a:sy n="66" d="100"/>
        </p:scale>
        <p:origin x="-103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86E67D-B46D-4D4B-9665-687E353161DD}" type="datetimeFigureOut">
              <a:rPr lang="en-US" smtClean="0"/>
              <a:t>3/21/2023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38D59-389E-489B-8103-0F8D2F2242A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438D59-389E-489B-8103-0F8D2F2242A0}"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3CF450A-D911-4DA8-87CF-1F951DB2DB9C}" type="datetimeFigureOut">
              <a:rPr lang="en-US" smtClean="0"/>
              <a:t>3/20/2023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532ADBC-B55F-40BF-919C-DEF90117E3BF}"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F450A-D911-4DA8-87CF-1F951DB2DB9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F450A-D911-4DA8-87CF-1F951DB2DB9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F450A-D911-4DA8-87CF-1F951DB2DB9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CF450A-D911-4DA8-87CF-1F951DB2DB9C}"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532ADBC-B55F-40BF-919C-DEF90117E3B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F450A-D911-4DA8-87CF-1F951DB2DB9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CF450A-D911-4DA8-87CF-1F951DB2DB9C}"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CF450A-D911-4DA8-87CF-1F951DB2DB9C}"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F450A-D911-4DA8-87CF-1F951DB2DB9C}"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F450A-D911-4DA8-87CF-1F951DB2DB9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CF450A-D911-4DA8-87CF-1F951DB2DB9C}"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2ADBC-B55F-40BF-919C-DEF90117E3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3CF450A-D911-4DA8-87CF-1F951DB2DB9C}" type="datetimeFigureOut">
              <a:rPr lang="en-US" smtClean="0"/>
              <a:t>3/20/2023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532ADBC-B55F-40BF-919C-DEF90117E3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thecleverprogrammer.com/2022/12/29/heres-how-zomato-uses-data-science/"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thecleverprogrammer.com/2022/12/06/machine-learning-roadma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od deliveryy.png"/>
          <p:cNvPicPr>
            <a:picLocks noChangeAspect="1"/>
          </p:cNvPicPr>
          <p:nvPr/>
        </p:nvPicPr>
        <p:blipFill>
          <a:blip r:embed="rId2"/>
          <a:stretch>
            <a:fillRect/>
          </a:stretch>
        </p:blipFill>
        <p:spPr>
          <a:xfrm>
            <a:off x="-571536" y="-214338"/>
            <a:ext cx="11144328" cy="7500990"/>
          </a:xfrm>
          <a:prstGeom prst="rect">
            <a:avLst/>
          </a:prstGeom>
        </p:spPr>
      </p:pic>
      <p:sp>
        <p:nvSpPr>
          <p:cNvPr id="4" name="TextBox 3"/>
          <p:cNvSpPr txBox="1"/>
          <p:nvPr/>
        </p:nvSpPr>
        <p:spPr>
          <a:xfrm>
            <a:off x="0" y="0"/>
            <a:ext cx="9144000" cy="984885"/>
          </a:xfrm>
          <a:prstGeom prst="rect">
            <a:avLst/>
          </a:prstGeom>
          <a:noFill/>
        </p:spPr>
        <p:txBody>
          <a:bodyPr wrap="square" rtlCol="0">
            <a:spAutoFit/>
          </a:bodyPr>
          <a:lstStyle/>
          <a:p>
            <a:r>
              <a:rPr lang="en-IN" sz="4000" b="1" dirty="0" smtClean="0">
                <a:solidFill>
                  <a:schemeClr val="bg1"/>
                </a:solidFill>
              </a:rPr>
              <a:t>           Food Delivery Time Predication</a:t>
            </a:r>
            <a:endParaRPr lang="en-US" sz="4000" b="1" dirty="0" smtClean="0">
              <a:solidFill>
                <a:schemeClr val="bg1"/>
              </a:solidFill>
            </a:endParaRPr>
          </a:p>
          <a:p>
            <a:endParaRPr lang="en-US" dirty="0"/>
          </a:p>
        </p:txBody>
      </p:sp>
      <p:sp>
        <p:nvSpPr>
          <p:cNvPr id="5" name="TextBox 4"/>
          <p:cNvSpPr txBox="1"/>
          <p:nvPr/>
        </p:nvSpPr>
        <p:spPr>
          <a:xfrm>
            <a:off x="8215338" y="5500703"/>
            <a:ext cx="2357454" cy="1415772"/>
          </a:xfrm>
          <a:prstGeom prst="rect">
            <a:avLst/>
          </a:prstGeom>
          <a:noFill/>
        </p:spPr>
        <p:txBody>
          <a:bodyPr wrap="square" rtlCol="0">
            <a:spAutoFit/>
          </a:bodyPr>
          <a:lstStyle/>
          <a:p>
            <a:endParaRPr lang="en-IN" dirty="0" smtClean="0"/>
          </a:p>
          <a:p>
            <a:pPr algn="r"/>
            <a:r>
              <a:rPr lang="en-IN" sz="2000" i="1" dirty="0" smtClean="0">
                <a:solidFill>
                  <a:schemeClr val="bg1"/>
                </a:solidFill>
              </a:rPr>
              <a:t>                              </a:t>
            </a:r>
            <a:r>
              <a:rPr lang="en-IN" sz="2400" b="1" i="1" dirty="0" smtClean="0">
                <a:solidFill>
                  <a:schemeClr val="bg1"/>
                </a:solidFill>
              </a:rPr>
              <a:t>Submitted  by:                    </a:t>
            </a:r>
            <a:r>
              <a:rPr lang="en-IN" sz="2400" b="1" i="1" dirty="0" err="1" smtClean="0">
                <a:solidFill>
                  <a:schemeClr val="bg1"/>
                </a:solidFill>
              </a:rPr>
              <a:t>Jyothi</a:t>
            </a:r>
            <a:r>
              <a:rPr lang="en-IN" sz="2400" b="1" i="1" dirty="0" smtClean="0">
                <a:solidFill>
                  <a:schemeClr val="bg1"/>
                </a:solidFill>
              </a:rPr>
              <a:t> P</a:t>
            </a:r>
            <a:endParaRPr lang="en-US" sz="2400" b="1" i="1" dirty="0">
              <a:solidFill>
                <a:schemeClr val="bg1"/>
              </a:solidFill>
            </a:endParaRPr>
          </a:p>
        </p:txBody>
      </p:sp>
      <p:sp>
        <p:nvSpPr>
          <p:cNvPr id="6" name="TextBox 5"/>
          <p:cNvSpPr txBox="1"/>
          <p:nvPr/>
        </p:nvSpPr>
        <p:spPr>
          <a:xfrm>
            <a:off x="-642974" y="5572140"/>
            <a:ext cx="2873595" cy="1446550"/>
          </a:xfrm>
          <a:prstGeom prst="rect">
            <a:avLst/>
          </a:prstGeom>
          <a:noFill/>
        </p:spPr>
        <p:txBody>
          <a:bodyPr wrap="square" rtlCol="0">
            <a:spAutoFit/>
          </a:bodyPr>
          <a:lstStyle/>
          <a:p>
            <a:endParaRPr lang="en-IN" sz="2000" i="1" dirty="0" smtClean="0"/>
          </a:p>
          <a:p>
            <a:endParaRPr lang="en-IN" sz="2000" i="1" dirty="0" smtClean="0">
              <a:solidFill>
                <a:schemeClr val="bg1"/>
              </a:solidFill>
            </a:endParaRPr>
          </a:p>
          <a:p>
            <a:r>
              <a:rPr lang="en-IN" sz="2400" b="1" i="1" dirty="0" smtClean="0">
                <a:solidFill>
                  <a:schemeClr val="bg1"/>
                </a:solidFill>
              </a:rPr>
              <a:t>Guided by:</a:t>
            </a:r>
            <a:br>
              <a:rPr lang="en-IN" sz="2400" b="1" i="1" dirty="0" smtClean="0">
                <a:solidFill>
                  <a:schemeClr val="bg1"/>
                </a:solidFill>
              </a:rPr>
            </a:br>
            <a:r>
              <a:rPr lang="en-IN" sz="2400" b="1" i="1" dirty="0" smtClean="0">
                <a:solidFill>
                  <a:schemeClr val="bg1"/>
                </a:solidFill>
              </a:rPr>
              <a:t> </a:t>
            </a:r>
            <a:r>
              <a:rPr lang="en-IN" sz="2400" b="1" i="1" u="sng" dirty="0" err="1" smtClean="0">
                <a:solidFill>
                  <a:schemeClr val="bg1"/>
                </a:solidFill>
              </a:rPr>
              <a:t>Kanak</a:t>
            </a:r>
            <a:endParaRPr lang="en-US" sz="2400" b="1" i="1" u="sng"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347" y="1071546"/>
            <a:ext cx="7572429" cy="3857652"/>
          </a:xfrm>
          <a:prstGeom prst="rect">
            <a:avLst/>
          </a:prstGeom>
          <a:noFill/>
          <a:ln w="9525">
            <a:noFill/>
            <a:miter lim="800000"/>
            <a:headEnd/>
            <a:tailEnd/>
          </a:ln>
          <a:effectLst/>
        </p:spPr>
      </p:pic>
      <p:sp>
        <p:nvSpPr>
          <p:cNvPr id="4" name="TextBox 3"/>
          <p:cNvSpPr txBox="1"/>
          <p:nvPr/>
        </p:nvSpPr>
        <p:spPr>
          <a:xfrm>
            <a:off x="214282" y="285729"/>
            <a:ext cx="8929718" cy="523220"/>
          </a:xfrm>
          <a:prstGeom prst="rect">
            <a:avLst/>
          </a:prstGeom>
          <a:noFill/>
        </p:spPr>
        <p:txBody>
          <a:bodyPr wrap="square" rtlCol="0">
            <a:spAutoFit/>
          </a:bodyPr>
          <a:lstStyle/>
          <a:p>
            <a:r>
              <a:rPr lang="en-IN" sz="2800" b="1" dirty="0" smtClean="0">
                <a:solidFill>
                  <a:srgbClr val="7030A0"/>
                </a:solidFill>
                <a:cs typeface="Aharoni" pitchFamily="2" charset="-79"/>
              </a:rPr>
              <a:t>Relationship between distance and Time Taken</a:t>
            </a:r>
            <a:endParaRPr lang="en-US" sz="2800" b="1" dirty="0">
              <a:solidFill>
                <a:srgbClr val="7030A0"/>
              </a:solidFill>
              <a:cs typeface="Aharoni" pitchFamily="2" charset="-79"/>
            </a:endParaRPr>
          </a:p>
        </p:txBody>
      </p:sp>
      <p:sp>
        <p:nvSpPr>
          <p:cNvPr id="6" name="TextBox 5"/>
          <p:cNvSpPr txBox="1"/>
          <p:nvPr/>
        </p:nvSpPr>
        <p:spPr>
          <a:xfrm>
            <a:off x="214282" y="5357826"/>
            <a:ext cx="8715436" cy="923330"/>
          </a:xfrm>
          <a:prstGeom prst="rect">
            <a:avLst/>
          </a:prstGeom>
          <a:noFill/>
        </p:spPr>
        <p:txBody>
          <a:bodyPr wrap="square" rtlCol="0">
            <a:spAutoFit/>
          </a:bodyPr>
          <a:lstStyle/>
          <a:p>
            <a:r>
              <a:rPr lang="en-US" dirty="0"/>
              <a:t>There is a consistent relationship between the time taken and the </a:t>
            </a:r>
            <a:r>
              <a:rPr lang="en-US" dirty="0" smtClean="0"/>
              <a:t>distance </a:t>
            </a:r>
            <a:r>
              <a:rPr lang="en-US" dirty="0"/>
              <a:t>travelled to deliver the food. It means that most delivery partners deliver food within 25-30 minutes, regardless of distance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857364"/>
            <a:ext cx="8224419" cy="4062651"/>
          </a:xfrm>
          <a:prstGeom prst="rect">
            <a:avLst/>
          </a:prstGeom>
          <a:noFill/>
        </p:spPr>
        <p:txBody>
          <a:bodyPr wrap="square" rtlCol="0">
            <a:spAutoFit/>
          </a:bodyPr>
          <a:lstStyle/>
          <a:p>
            <a:endParaRPr lang="en-US" dirty="0" smtClean="0"/>
          </a:p>
          <a:p>
            <a:endParaRPr lang="en-US" sz="2400" dirty="0" smtClean="0"/>
          </a:p>
          <a:p>
            <a:r>
              <a:rPr lang="en-US" sz="2400" dirty="0" smtClean="0">
                <a:solidFill>
                  <a:schemeClr val="bg1"/>
                </a:solidFill>
              </a:rPr>
              <a:t>figure = </a:t>
            </a:r>
            <a:r>
              <a:rPr lang="en-US" sz="2400" dirty="0" err="1" smtClean="0">
                <a:solidFill>
                  <a:schemeClr val="bg1"/>
                </a:solidFill>
              </a:rPr>
              <a:t>px.scatter</a:t>
            </a:r>
            <a:r>
              <a:rPr lang="en-US" sz="2400" dirty="0" smtClean="0">
                <a:solidFill>
                  <a:schemeClr val="bg1"/>
                </a:solidFill>
              </a:rPr>
              <a:t>(</a:t>
            </a:r>
            <a:r>
              <a:rPr lang="en-US" sz="2400" dirty="0" err="1" smtClean="0">
                <a:solidFill>
                  <a:schemeClr val="bg1"/>
                </a:solidFill>
              </a:rPr>
              <a:t>data_frame</a:t>
            </a:r>
            <a:r>
              <a:rPr lang="en-US" sz="2400" dirty="0" smtClean="0">
                <a:solidFill>
                  <a:schemeClr val="bg1"/>
                </a:solidFill>
              </a:rPr>
              <a:t> = data, </a:t>
            </a:r>
          </a:p>
          <a:p>
            <a:r>
              <a:rPr lang="en-US" sz="2400" dirty="0" smtClean="0">
                <a:solidFill>
                  <a:schemeClr val="bg1"/>
                </a:solidFill>
              </a:rPr>
              <a:t>                    x="</a:t>
            </a:r>
            <a:r>
              <a:rPr lang="en-US" sz="2400" dirty="0" err="1" smtClean="0">
                <a:solidFill>
                  <a:schemeClr val="bg1"/>
                </a:solidFill>
              </a:rPr>
              <a:t>Delivery_person_Age</a:t>
            </a:r>
            <a:r>
              <a:rPr lang="en-US" sz="2400" dirty="0" smtClean="0">
                <a:solidFill>
                  <a:schemeClr val="bg1"/>
                </a:solidFill>
              </a:rPr>
              <a:t>",</a:t>
            </a:r>
          </a:p>
          <a:p>
            <a:r>
              <a:rPr lang="en-US" sz="2400" dirty="0" smtClean="0">
                <a:solidFill>
                  <a:schemeClr val="bg1"/>
                </a:solidFill>
              </a:rPr>
              <a:t>                    y="</a:t>
            </a:r>
            <a:r>
              <a:rPr lang="en-US" sz="2400" dirty="0" err="1" smtClean="0">
                <a:solidFill>
                  <a:schemeClr val="bg1"/>
                </a:solidFill>
              </a:rPr>
              <a:t>Time_taken</a:t>
            </a:r>
            <a:r>
              <a:rPr lang="en-US" sz="2400" dirty="0" smtClean="0">
                <a:solidFill>
                  <a:schemeClr val="bg1"/>
                </a:solidFill>
              </a:rPr>
              <a:t>(min)", </a:t>
            </a:r>
          </a:p>
          <a:p>
            <a:r>
              <a:rPr lang="en-US" sz="2400" dirty="0" smtClean="0">
                <a:solidFill>
                  <a:schemeClr val="bg1"/>
                </a:solidFill>
              </a:rPr>
              <a:t>                    size="</a:t>
            </a:r>
            <a:r>
              <a:rPr lang="en-US" sz="2400" dirty="0" err="1" smtClean="0">
                <a:solidFill>
                  <a:schemeClr val="bg1"/>
                </a:solidFill>
              </a:rPr>
              <a:t>Time_taken</a:t>
            </a:r>
            <a:r>
              <a:rPr lang="en-US" sz="2400" dirty="0" smtClean="0">
                <a:solidFill>
                  <a:schemeClr val="bg1"/>
                </a:solidFill>
              </a:rPr>
              <a:t>(min)", </a:t>
            </a:r>
          </a:p>
          <a:p>
            <a:r>
              <a:rPr lang="en-US" sz="2400" dirty="0" smtClean="0">
                <a:solidFill>
                  <a:schemeClr val="bg1"/>
                </a:solidFill>
              </a:rPr>
              <a:t>                    color = "distance",</a:t>
            </a:r>
          </a:p>
          <a:p>
            <a:r>
              <a:rPr lang="en-US" sz="2400" dirty="0" smtClean="0">
                <a:solidFill>
                  <a:schemeClr val="bg1"/>
                </a:solidFill>
              </a:rPr>
              <a:t>                    </a:t>
            </a:r>
            <a:r>
              <a:rPr lang="en-US" sz="2400" dirty="0" err="1" smtClean="0">
                <a:solidFill>
                  <a:schemeClr val="bg1"/>
                </a:solidFill>
              </a:rPr>
              <a:t>trendline</a:t>
            </a:r>
            <a:r>
              <a:rPr lang="en-US" sz="2400" dirty="0" smtClean="0">
                <a:solidFill>
                  <a:schemeClr val="bg1"/>
                </a:solidFill>
              </a:rPr>
              <a:t>="</a:t>
            </a:r>
            <a:r>
              <a:rPr lang="en-US" sz="2400" dirty="0" err="1" smtClean="0">
                <a:solidFill>
                  <a:schemeClr val="bg1"/>
                </a:solidFill>
              </a:rPr>
              <a:t>ols</a:t>
            </a:r>
            <a:r>
              <a:rPr lang="en-US" sz="2400" dirty="0" smtClean="0">
                <a:solidFill>
                  <a:schemeClr val="bg1"/>
                </a:solidFill>
              </a:rPr>
              <a:t>", </a:t>
            </a:r>
          </a:p>
          <a:p>
            <a:r>
              <a:rPr lang="en-US" sz="2400" dirty="0" smtClean="0">
                <a:solidFill>
                  <a:schemeClr val="bg1"/>
                </a:solidFill>
              </a:rPr>
              <a:t>                    title = "Relationship Between Time Taken and Age")</a:t>
            </a:r>
          </a:p>
          <a:p>
            <a:r>
              <a:rPr lang="en-US" sz="2400" dirty="0" err="1" smtClean="0">
                <a:solidFill>
                  <a:schemeClr val="bg1"/>
                </a:solidFill>
              </a:rPr>
              <a:t>figure.show</a:t>
            </a:r>
            <a:r>
              <a:rPr lang="en-US" sz="2400" dirty="0" smtClean="0">
                <a:solidFill>
                  <a:schemeClr val="bg1"/>
                </a:solidFill>
              </a:rPr>
              <a:t>()</a:t>
            </a:r>
            <a:endParaRPr lang="en-US" sz="2400" dirty="0">
              <a:solidFill>
                <a:schemeClr val="bg1"/>
              </a:solidFill>
            </a:endParaRPr>
          </a:p>
        </p:txBody>
      </p:sp>
      <p:sp>
        <p:nvSpPr>
          <p:cNvPr id="3" name="TextBox 2"/>
          <p:cNvSpPr txBox="1"/>
          <p:nvPr/>
        </p:nvSpPr>
        <p:spPr>
          <a:xfrm>
            <a:off x="285720" y="500042"/>
            <a:ext cx="7358114" cy="1384995"/>
          </a:xfrm>
          <a:prstGeom prst="rect">
            <a:avLst/>
          </a:prstGeom>
          <a:noFill/>
        </p:spPr>
        <p:txBody>
          <a:bodyPr wrap="square" rtlCol="0">
            <a:spAutoFit/>
          </a:bodyPr>
          <a:lstStyle/>
          <a:p>
            <a:r>
              <a:rPr lang="en-US" sz="2800" b="1" dirty="0" smtClean="0">
                <a:solidFill>
                  <a:srgbClr val="7030A0"/>
                </a:solidFill>
              </a:rPr>
              <a:t>Relationship </a:t>
            </a:r>
            <a:r>
              <a:rPr lang="en-US" sz="2800" b="1" dirty="0">
                <a:solidFill>
                  <a:srgbClr val="7030A0"/>
                </a:solidFill>
              </a:rPr>
              <a:t>between the time taken to deliver the food and the age of the delivery partner</a:t>
            </a:r>
            <a:r>
              <a:rPr lang="en-US" sz="2800" dirty="0">
                <a:solidFill>
                  <a:srgbClr val="7030A0"/>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57158" y="642918"/>
            <a:ext cx="8215402" cy="4214842"/>
          </a:xfrm>
          <a:prstGeom prst="rect">
            <a:avLst/>
          </a:prstGeom>
          <a:noFill/>
          <a:ln w="9525">
            <a:noFill/>
            <a:miter lim="800000"/>
            <a:headEnd/>
            <a:tailEnd/>
          </a:ln>
          <a:effectLst/>
        </p:spPr>
      </p:pic>
      <p:sp>
        <p:nvSpPr>
          <p:cNvPr id="4" name="TextBox 3"/>
          <p:cNvSpPr txBox="1"/>
          <p:nvPr/>
        </p:nvSpPr>
        <p:spPr>
          <a:xfrm>
            <a:off x="285720" y="0"/>
            <a:ext cx="8572560" cy="523220"/>
          </a:xfrm>
          <a:prstGeom prst="rect">
            <a:avLst/>
          </a:prstGeom>
          <a:noFill/>
        </p:spPr>
        <p:txBody>
          <a:bodyPr wrap="square" rtlCol="0">
            <a:spAutoFit/>
          </a:bodyPr>
          <a:lstStyle/>
          <a:p>
            <a:r>
              <a:rPr lang="en-IN" sz="2800" b="1" dirty="0" smtClean="0">
                <a:solidFill>
                  <a:srgbClr val="7030A0"/>
                </a:solidFill>
              </a:rPr>
              <a:t> Relationship Between Time Taken and Age</a:t>
            </a:r>
            <a:endParaRPr lang="en-US" sz="2800" b="1" dirty="0">
              <a:solidFill>
                <a:srgbClr val="7030A0"/>
              </a:solidFill>
            </a:endParaRPr>
          </a:p>
        </p:txBody>
      </p:sp>
      <p:sp>
        <p:nvSpPr>
          <p:cNvPr id="6" name="TextBox 5"/>
          <p:cNvSpPr txBox="1"/>
          <p:nvPr/>
        </p:nvSpPr>
        <p:spPr>
          <a:xfrm>
            <a:off x="857224" y="4929198"/>
            <a:ext cx="6572296" cy="2031325"/>
          </a:xfrm>
          <a:prstGeom prst="rect">
            <a:avLst/>
          </a:prstGeom>
          <a:noFill/>
        </p:spPr>
        <p:txBody>
          <a:bodyPr wrap="square" rtlCol="0">
            <a:spAutoFit/>
          </a:bodyPr>
          <a:lstStyle/>
          <a:p>
            <a:endParaRPr lang="en-US" dirty="0" smtClean="0"/>
          </a:p>
          <a:p>
            <a:r>
              <a:rPr lang="en-US" dirty="0" smtClean="0"/>
              <a:t>There </a:t>
            </a:r>
            <a:r>
              <a:rPr lang="en-US" dirty="0"/>
              <a:t>is a linear relationship between the time taken to deliver the food and the age of the delivery partner. It means young delivery partners take less time to deliver the food compared to the elder partners.</a:t>
            </a:r>
          </a:p>
          <a:p>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7143800" cy="1569660"/>
          </a:xfrm>
          <a:prstGeom prst="rect">
            <a:avLst/>
          </a:prstGeom>
          <a:noFill/>
        </p:spPr>
        <p:txBody>
          <a:bodyPr wrap="square" rtlCol="0">
            <a:spAutoFit/>
          </a:bodyPr>
          <a:lstStyle/>
          <a:p>
            <a:r>
              <a:rPr lang="en-US" sz="3200" b="1" dirty="0" smtClean="0">
                <a:solidFill>
                  <a:srgbClr val="7030A0"/>
                </a:solidFill>
              </a:rPr>
              <a:t>Relationship </a:t>
            </a:r>
            <a:r>
              <a:rPr lang="en-US" sz="3200" b="1" dirty="0">
                <a:solidFill>
                  <a:srgbClr val="7030A0"/>
                </a:solidFill>
              </a:rPr>
              <a:t>between the time taken to deliver the food and the ratings of the delivery partner:</a:t>
            </a:r>
          </a:p>
        </p:txBody>
      </p:sp>
      <p:sp>
        <p:nvSpPr>
          <p:cNvPr id="4" name="TextBox 3"/>
          <p:cNvSpPr txBox="1"/>
          <p:nvPr/>
        </p:nvSpPr>
        <p:spPr>
          <a:xfrm>
            <a:off x="0" y="2000240"/>
            <a:ext cx="7715272" cy="3970318"/>
          </a:xfrm>
          <a:prstGeom prst="rect">
            <a:avLst/>
          </a:prstGeom>
          <a:noFill/>
        </p:spPr>
        <p:txBody>
          <a:bodyPr wrap="square" rtlCol="0">
            <a:spAutoFit/>
          </a:bodyPr>
          <a:lstStyle/>
          <a:p>
            <a:endParaRPr lang="en-US" dirty="0" smtClean="0"/>
          </a:p>
          <a:p>
            <a:endParaRPr lang="en-US" dirty="0"/>
          </a:p>
          <a:p>
            <a:r>
              <a:rPr lang="en-US" sz="2400" dirty="0" smtClean="0"/>
              <a:t>figure = </a:t>
            </a:r>
            <a:r>
              <a:rPr lang="en-US" sz="2400" dirty="0" err="1" smtClean="0"/>
              <a:t>px.scatter</a:t>
            </a:r>
            <a:r>
              <a:rPr lang="en-US" sz="2400" dirty="0" smtClean="0"/>
              <a:t>(</a:t>
            </a:r>
            <a:r>
              <a:rPr lang="en-US" sz="2400" dirty="0" err="1" smtClean="0"/>
              <a:t>data_frame</a:t>
            </a:r>
            <a:r>
              <a:rPr lang="en-US" sz="2400" dirty="0" smtClean="0"/>
              <a:t> = data, </a:t>
            </a:r>
          </a:p>
          <a:p>
            <a:r>
              <a:rPr lang="en-US" sz="2400" dirty="0" smtClean="0"/>
              <a:t>                    x="</a:t>
            </a:r>
            <a:r>
              <a:rPr lang="en-US" sz="2400" dirty="0" err="1" smtClean="0"/>
              <a:t>Delivery_person_Ratings</a:t>
            </a:r>
            <a:r>
              <a:rPr lang="en-US" sz="2400" dirty="0" smtClean="0"/>
              <a:t>",</a:t>
            </a:r>
          </a:p>
          <a:p>
            <a:r>
              <a:rPr lang="en-US" sz="2400" dirty="0" smtClean="0"/>
              <a:t>                    y="</a:t>
            </a:r>
            <a:r>
              <a:rPr lang="en-US" sz="2400" dirty="0" err="1" smtClean="0"/>
              <a:t>Time_taken</a:t>
            </a:r>
            <a:r>
              <a:rPr lang="en-US" sz="2400" dirty="0" smtClean="0"/>
              <a:t>(min)", </a:t>
            </a:r>
          </a:p>
          <a:p>
            <a:r>
              <a:rPr lang="en-US" sz="2400" dirty="0" smtClean="0"/>
              <a:t>                    size="</a:t>
            </a:r>
            <a:r>
              <a:rPr lang="en-US" sz="2400" dirty="0" err="1" smtClean="0"/>
              <a:t>Time_taken</a:t>
            </a:r>
            <a:r>
              <a:rPr lang="en-US" sz="2400" dirty="0" smtClean="0"/>
              <a:t>(min)", </a:t>
            </a:r>
          </a:p>
          <a:p>
            <a:r>
              <a:rPr lang="en-US" sz="2400" dirty="0" smtClean="0"/>
              <a:t>                    color = "distance",</a:t>
            </a:r>
          </a:p>
          <a:p>
            <a:r>
              <a:rPr lang="en-US" sz="2400" dirty="0" smtClean="0"/>
              <a:t>                    </a:t>
            </a:r>
            <a:r>
              <a:rPr lang="en-US" sz="2400" dirty="0" err="1" smtClean="0"/>
              <a:t>trendline</a:t>
            </a:r>
            <a:r>
              <a:rPr lang="en-US" sz="2400" dirty="0" smtClean="0"/>
              <a:t>="</a:t>
            </a:r>
            <a:r>
              <a:rPr lang="en-US" sz="2400" dirty="0" err="1" smtClean="0"/>
              <a:t>ols</a:t>
            </a:r>
            <a:r>
              <a:rPr lang="en-US" sz="2400" dirty="0" smtClean="0"/>
              <a:t>", </a:t>
            </a:r>
          </a:p>
          <a:p>
            <a:r>
              <a:rPr lang="en-US" sz="2400" dirty="0" smtClean="0"/>
              <a:t>                    title = "Relationship Between Time Taken and Ratings")</a:t>
            </a:r>
          </a:p>
          <a:p>
            <a:r>
              <a:rPr lang="en-US" sz="2400" dirty="0" err="1" smtClean="0"/>
              <a:t>figure.show</a:t>
            </a:r>
            <a:r>
              <a:rPr lang="en-US" sz="2400" dirty="0" smtClean="0"/>
              <a:t>()</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42852"/>
            <a:ext cx="9144000" cy="584775"/>
          </a:xfrm>
          <a:prstGeom prst="rect">
            <a:avLst/>
          </a:prstGeom>
          <a:noFill/>
        </p:spPr>
        <p:txBody>
          <a:bodyPr wrap="square" rtlCol="0">
            <a:spAutoFit/>
          </a:bodyPr>
          <a:lstStyle/>
          <a:p>
            <a:r>
              <a:rPr lang="en-IN" sz="3200" b="1" dirty="0" smtClean="0">
                <a:solidFill>
                  <a:srgbClr val="7030A0"/>
                </a:solidFill>
              </a:rPr>
              <a:t> Relationship Between Time Taken and Rating</a:t>
            </a:r>
            <a:endParaRPr lang="en-US" sz="3200" b="1" dirty="0">
              <a:solidFill>
                <a:srgbClr val="7030A0"/>
              </a:solidFill>
            </a:endParaRPr>
          </a:p>
        </p:txBody>
      </p:sp>
      <p:pic>
        <p:nvPicPr>
          <p:cNvPr id="29698" name="Picture 2"/>
          <p:cNvPicPr>
            <a:picLocks noChangeAspect="1" noChangeArrowheads="1"/>
          </p:cNvPicPr>
          <p:nvPr/>
        </p:nvPicPr>
        <p:blipFill>
          <a:blip r:embed="rId2"/>
          <a:srcRect/>
          <a:stretch>
            <a:fillRect/>
          </a:stretch>
        </p:blipFill>
        <p:spPr bwMode="auto">
          <a:xfrm>
            <a:off x="285720" y="1285860"/>
            <a:ext cx="8643998" cy="530331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357158" y="1500174"/>
            <a:ext cx="8501122" cy="5143536"/>
          </a:xfrm>
          <a:prstGeom prst="rect">
            <a:avLst/>
          </a:prstGeom>
          <a:noFill/>
          <a:ln w="9525">
            <a:noFill/>
            <a:miter lim="800000"/>
            <a:headEnd/>
            <a:tailEnd/>
          </a:ln>
          <a:effectLst/>
        </p:spPr>
      </p:pic>
      <p:sp>
        <p:nvSpPr>
          <p:cNvPr id="4" name="TextBox 3"/>
          <p:cNvSpPr txBox="1"/>
          <p:nvPr/>
        </p:nvSpPr>
        <p:spPr>
          <a:xfrm>
            <a:off x="285720" y="214290"/>
            <a:ext cx="8501122" cy="1200329"/>
          </a:xfrm>
          <a:prstGeom prst="rect">
            <a:avLst/>
          </a:prstGeom>
          <a:noFill/>
        </p:spPr>
        <p:txBody>
          <a:bodyPr wrap="square" rtlCol="0">
            <a:spAutoFit/>
          </a:bodyPr>
          <a:lstStyle/>
          <a:p>
            <a:r>
              <a:rPr lang="en-US" sz="2400" b="1" dirty="0" smtClean="0">
                <a:solidFill>
                  <a:srgbClr val="7030A0"/>
                </a:solidFill>
              </a:rPr>
              <a:t>Checking</a:t>
            </a:r>
            <a:r>
              <a:rPr lang="en-US" sz="2400" b="1" dirty="0">
                <a:solidFill>
                  <a:srgbClr val="7030A0"/>
                </a:solidFill>
              </a:rPr>
              <a:t> if the type of food ordered by the customer and the type of vehicle used by the delivery partner affects the delivery time or not: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61665"/>
          </a:xfrm>
          <a:prstGeom prst="rect">
            <a:avLst/>
          </a:prstGeom>
          <a:noFill/>
        </p:spPr>
        <p:txBody>
          <a:bodyPr wrap="square" rtlCol="0">
            <a:spAutoFit/>
          </a:bodyPr>
          <a:lstStyle/>
          <a:p>
            <a:r>
              <a:rPr lang="en-US" sz="2400" u="sng" dirty="0" smtClean="0">
                <a:solidFill>
                  <a:srgbClr val="7030A0"/>
                </a:solidFill>
              </a:rPr>
              <a:t>Using Machine </a:t>
            </a:r>
            <a:r>
              <a:rPr lang="en-US" sz="2400" u="sng" dirty="0">
                <a:solidFill>
                  <a:srgbClr val="7030A0"/>
                </a:solidFill>
              </a:rPr>
              <a:t>Learning model for food delivery time prediction.</a:t>
            </a:r>
          </a:p>
        </p:txBody>
      </p:sp>
      <p:sp>
        <p:nvSpPr>
          <p:cNvPr id="3" name="TextBox 2"/>
          <p:cNvSpPr txBox="1"/>
          <p:nvPr/>
        </p:nvSpPr>
        <p:spPr>
          <a:xfrm>
            <a:off x="357158" y="571481"/>
            <a:ext cx="8429684" cy="1200329"/>
          </a:xfrm>
          <a:prstGeom prst="rect">
            <a:avLst/>
          </a:prstGeom>
          <a:noFill/>
        </p:spPr>
        <p:txBody>
          <a:bodyPr wrap="square" rtlCol="0">
            <a:spAutoFit/>
          </a:bodyPr>
          <a:lstStyle/>
          <a:p>
            <a:pPr algn="ctr"/>
            <a:r>
              <a:rPr lang="en-US" sz="3600" b="1" dirty="0">
                <a:solidFill>
                  <a:schemeClr val="bg1"/>
                </a:solidFill>
              </a:rPr>
              <a:t>Food Delivery Time Prediction Model</a:t>
            </a:r>
          </a:p>
          <a:p>
            <a:r>
              <a:rPr lang="en-US" dirty="0" smtClean="0"/>
              <a:t/>
            </a:r>
            <a:br>
              <a:rPr lang="en-US" dirty="0" smtClean="0"/>
            </a:br>
            <a:endParaRPr lang="en-US" dirty="0"/>
          </a:p>
        </p:txBody>
      </p:sp>
      <p:sp>
        <p:nvSpPr>
          <p:cNvPr id="4" name="TextBox 3"/>
          <p:cNvSpPr txBox="1"/>
          <p:nvPr/>
        </p:nvSpPr>
        <p:spPr>
          <a:xfrm>
            <a:off x="285720" y="1428736"/>
            <a:ext cx="7500990" cy="646331"/>
          </a:xfrm>
          <a:prstGeom prst="rect">
            <a:avLst/>
          </a:prstGeom>
          <a:noFill/>
        </p:spPr>
        <p:txBody>
          <a:bodyPr wrap="square" rtlCol="0">
            <a:spAutoFit/>
          </a:bodyPr>
          <a:lstStyle/>
          <a:p>
            <a:r>
              <a:rPr lang="en-US" dirty="0" smtClean="0">
                <a:solidFill>
                  <a:schemeClr val="bg1"/>
                </a:solidFill>
              </a:rPr>
              <a:t>&gt;Machine learning uses the LSTM </a:t>
            </a:r>
            <a:r>
              <a:rPr lang="en-US" dirty="0">
                <a:solidFill>
                  <a:schemeClr val="bg1"/>
                </a:solidFill>
              </a:rPr>
              <a:t>neural network model for the task of food delivery time </a:t>
            </a:r>
            <a:r>
              <a:rPr lang="en-US" dirty="0" smtClean="0">
                <a:solidFill>
                  <a:schemeClr val="bg1"/>
                </a:solidFill>
              </a:rPr>
              <a:t>prediction</a:t>
            </a:r>
            <a:endParaRPr lang="en-US" dirty="0">
              <a:solidFill>
                <a:schemeClr val="bg1"/>
              </a:solidFill>
            </a:endParaRPr>
          </a:p>
        </p:txBody>
      </p:sp>
      <p:pic>
        <p:nvPicPr>
          <p:cNvPr id="31746" name="Picture 2"/>
          <p:cNvPicPr>
            <a:picLocks noChangeAspect="1" noChangeArrowheads="1"/>
          </p:cNvPicPr>
          <p:nvPr/>
        </p:nvPicPr>
        <p:blipFill>
          <a:blip r:embed="rId2"/>
          <a:srcRect/>
          <a:stretch>
            <a:fillRect/>
          </a:stretch>
        </p:blipFill>
        <p:spPr bwMode="auto">
          <a:xfrm>
            <a:off x="214282" y="2071678"/>
            <a:ext cx="4282551" cy="4572032"/>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4571968" y="2071679"/>
            <a:ext cx="4572032" cy="450059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572264" cy="954107"/>
          </a:xfrm>
          <a:prstGeom prst="rect">
            <a:avLst/>
          </a:prstGeom>
          <a:noFill/>
        </p:spPr>
        <p:txBody>
          <a:bodyPr wrap="square" rtlCol="0">
            <a:spAutoFit/>
          </a:bodyPr>
          <a:lstStyle/>
          <a:p>
            <a:r>
              <a:rPr lang="en-US" sz="2800" b="1" u="sng" dirty="0" smtClean="0">
                <a:solidFill>
                  <a:srgbClr val="7030A0"/>
                </a:solidFill>
              </a:rPr>
              <a:t>Performance </a:t>
            </a:r>
            <a:r>
              <a:rPr lang="en-US" sz="2800" b="1" u="sng" dirty="0">
                <a:solidFill>
                  <a:srgbClr val="7030A0"/>
                </a:solidFill>
              </a:rPr>
              <a:t>of our model by giving inputs to predict </a:t>
            </a:r>
            <a:r>
              <a:rPr lang="en-US" sz="2800" b="1" u="sng" dirty="0" smtClean="0">
                <a:solidFill>
                  <a:srgbClr val="7030A0"/>
                </a:solidFill>
              </a:rPr>
              <a:t>food </a:t>
            </a:r>
            <a:r>
              <a:rPr lang="en-US" sz="2800" b="1" u="sng" dirty="0">
                <a:solidFill>
                  <a:srgbClr val="7030A0"/>
                </a:solidFill>
              </a:rPr>
              <a:t>delivery time:</a:t>
            </a:r>
          </a:p>
        </p:txBody>
      </p:sp>
      <p:sp>
        <p:nvSpPr>
          <p:cNvPr id="3" name="TextBox 2"/>
          <p:cNvSpPr txBox="1"/>
          <p:nvPr/>
        </p:nvSpPr>
        <p:spPr>
          <a:xfrm>
            <a:off x="1" y="1000108"/>
            <a:ext cx="5214941" cy="2031325"/>
          </a:xfrm>
          <a:prstGeom prst="rect">
            <a:avLst/>
          </a:prstGeom>
          <a:noFill/>
        </p:spPr>
        <p:txBody>
          <a:bodyPr wrap="square" rtlCol="0">
            <a:spAutoFit/>
          </a:bodyPr>
          <a:lstStyle/>
          <a:p>
            <a:r>
              <a:rPr lang="en-US" dirty="0" smtClean="0">
                <a:solidFill>
                  <a:schemeClr val="bg1"/>
                </a:solidFill>
              </a:rPr>
              <a:t>print("Food Delivery Time Prediction")</a:t>
            </a:r>
          </a:p>
          <a:p>
            <a:r>
              <a:rPr lang="en-US" dirty="0" smtClean="0">
                <a:solidFill>
                  <a:schemeClr val="bg1"/>
                </a:solidFill>
              </a:rPr>
              <a:t>a = </a:t>
            </a:r>
            <a:r>
              <a:rPr lang="en-US" dirty="0" err="1" smtClean="0">
                <a:solidFill>
                  <a:schemeClr val="bg1"/>
                </a:solidFill>
              </a:rPr>
              <a:t>int</a:t>
            </a:r>
            <a:r>
              <a:rPr lang="en-US" dirty="0" smtClean="0">
                <a:solidFill>
                  <a:schemeClr val="bg1"/>
                </a:solidFill>
              </a:rPr>
              <a:t>(input("Age of Delivery Partner: "))</a:t>
            </a:r>
          </a:p>
          <a:p>
            <a:r>
              <a:rPr lang="en-US" dirty="0" smtClean="0">
                <a:solidFill>
                  <a:schemeClr val="bg1"/>
                </a:solidFill>
              </a:rPr>
              <a:t>b = float(input("Ratings of Previous Deliveries: "))</a:t>
            </a:r>
          </a:p>
          <a:p>
            <a:r>
              <a:rPr lang="en-US" dirty="0" smtClean="0">
                <a:solidFill>
                  <a:schemeClr val="bg1"/>
                </a:solidFill>
              </a:rPr>
              <a:t>c = </a:t>
            </a:r>
            <a:r>
              <a:rPr lang="en-US" dirty="0" err="1" smtClean="0">
                <a:solidFill>
                  <a:schemeClr val="bg1"/>
                </a:solidFill>
              </a:rPr>
              <a:t>int</a:t>
            </a:r>
            <a:r>
              <a:rPr lang="en-US" dirty="0" smtClean="0">
                <a:solidFill>
                  <a:schemeClr val="bg1"/>
                </a:solidFill>
              </a:rPr>
              <a:t>(input("Total Distance: "))</a:t>
            </a:r>
          </a:p>
          <a:p>
            <a:r>
              <a:rPr lang="en-US" dirty="0" smtClean="0">
                <a:solidFill>
                  <a:schemeClr val="bg1"/>
                </a:solidFill>
              </a:rPr>
              <a:t>features = </a:t>
            </a:r>
            <a:r>
              <a:rPr lang="en-US" dirty="0" err="1" smtClean="0">
                <a:solidFill>
                  <a:schemeClr val="bg1"/>
                </a:solidFill>
              </a:rPr>
              <a:t>np.array</a:t>
            </a:r>
            <a:r>
              <a:rPr lang="en-US" dirty="0" smtClean="0">
                <a:solidFill>
                  <a:schemeClr val="bg1"/>
                </a:solidFill>
              </a:rPr>
              <a:t>([[a, b, c]])</a:t>
            </a:r>
          </a:p>
          <a:p>
            <a:r>
              <a:rPr lang="en-US" dirty="0" smtClean="0">
                <a:solidFill>
                  <a:schemeClr val="bg1"/>
                </a:solidFill>
              </a:rPr>
              <a:t>print("Predicted Delivery Time in Minutes = ", </a:t>
            </a:r>
            <a:r>
              <a:rPr lang="en-US" dirty="0" err="1" smtClean="0">
                <a:solidFill>
                  <a:schemeClr val="bg1"/>
                </a:solidFill>
              </a:rPr>
              <a:t>model.predict</a:t>
            </a:r>
            <a:r>
              <a:rPr lang="en-US" dirty="0" smtClean="0">
                <a:solidFill>
                  <a:schemeClr val="bg1"/>
                </a:solidFill>
              </a:rPr>
              <a:t>(features))</a:t>
            </a:r>
            <a:endParaRPr lang="en-US" dirty="0">
              <a:solidFill>
                <a:schemeClr val="bg1"/>
              </a:solidFill>
            </a:endParaRPr>
          </a:p>
        </p:txBody>
      </p:sp>
      <p:pic>
        <p:nvPicPr>
          <p:cNvPr id="32771" name="Picture 3"/>
          <p:cNvPicPr>
            <a:picLocks noChangeAspect="1" noChangeArrowheads="1"/>
          </p:cNvPicPr>
          <p:nvPr/>
        </p:nvPicPr>
        <p:blipFill>
          <a:blip r:embed="rId2"/>
          <a:srcRect/>
          <a:stretch>
            <a:fillRect/>
          </a:stretch>
        </p:blipFill>
        <p:spPr bwMode="auto">
          <a:xfrm>
            <a:off x="571472" y="3143248"/>
            <a:ext cx="8215370" cy="342902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ow To Drive a Successful Food Delivery App Business - Spiceworks"/>
          <p:cNvPicPr>
            <a:picLocks noChangeAspect="1" noChangeArrowheads="1"/>
          </p:cNvPicPr>
          <p:nvPr/>
        </p:nvPicPr>
        <p:blipFill>
          <a:blip r:embed="rId2"/>
          <a:srcRect/>
          <a:stretch>
            <a:fillRect/>
          </a:stretch>
        </p:blipFill>
        <p:spPr bwMode="auto">
          <a:xfrm>
            <a:off x="-1785982" y="0"/>
            <a:ext cx="10929982" cy="6858000"/>
          </a:xfrm>
          <a:prstGeom prst="rect">
            <a:avLst/>
          </a:prstGeom>
          <a:noFill/>
        </p:spPr>
      </p:pic>
      <p:sp>
        <p:nvSpPr>
          <p:cNvPr id="4" name="TextBox 3"/>
          <p:cNvSpPr txBox="1"/>
          <p:nvPr/>
        </p:nvSpPr>
        <p:spPr>
          <a:xfrm>
            <a:off x="4572000" y="571480"/>
            <a:ext cx="3929090" cy="6093976"/>
          </a:xfrm>
          <a:prstGeom prst="rect">
            <a:avLst/>
          </a:prstGeom>
          <a:noFill/>
        </p:spPr>
        <p:txBody>
          <a:bodyPr wrap="square" rtlCol="0">
            <a:spAutoFit/>
          </a:bodyPr>
          <a:lstStyle/>
          <a:p>
            <a:endParaRPr lang="en-US" dirty="0" smtClean="0"/>
          </a:p>
          <a:p>
            <a:endParaRPr lang="en-US" dirty="0"/>
          </a:p>
          <a:p>
            <a:endParaRPr lang="en-US" dirty="0" smtClean="0"/>
          </a:p>
          <a:p>
            <a:r>
              <a:rPr lang="en-US" sz="2400" dirty="0" smtClean="0">
                <a:solidFill>
                  <a:schemeClr val="bg1"/>
                </a:solidFill>
              </a:rPr>
              <a:t>To </a:t>
            </a:r>
            <a:r>
              <a:rPr lang="en-US" sz="2400" dirty="0">
                <a:solidFill>
                  <a:schemeClr val="bg1"/>
                </a:solidFill>
              </a:rPr>
              <a:t>predict the food delivery time in real time, you need to calculate the distance between the food preparation point and the point of food consumption. After finding the distance between the restaurant and the delivery locations, you need to find relationships between the time taken by delivery partners to deliver the food in the past for the same distance.</a:t>
            </a:r>
          </a:p>
        </p:txBody>
      </p:sp>
      <p:sp>
        <p:nvSpPr>
          <p:cNvPr id="5" name="TextBox 4"/>
          <p:cNvSpPr txBox="1"/>
          <p:nvPr/>
        </p:nvSpPr>
        <p:spPr>
          <a:xfrm>
            <a:off x="4214810" y="500042"/>
            <a:ext cx="4071966" cy="646331"/>
          </a:xfrm>
          <a:prstGeom prst="rect">
            <a:avLst/>
          </a:prstGeom>
          <a:noFill/>
        </p:spPr>
        <p:txBody>
          <a:bodyPr wrap="square" rtlCol="0">
            <a:spAutoFit/>
          </a:bodyPr>
          <a:lstStyle/>
          <a:p>
            <a:r>
              <a:rPr lang="en-IN" sz="3600" b="1" dirty="0" smtClean="0">
                <a:solidFill>
                  <a:srgbClr val="7030A0"/>
                </a:solidFill>
              </a:rPr>
              <a:t>  Summary </a:t>
            </a:r>
            <a:endParaRPr lang="en-US" sz="3600" b="1" dirty="0">
              <a:solidFill>
                <a:srgbClr val="7030A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AutoShape 6" descr="Delivery Man Fast-Food - Free vector graphic on Pixab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800" name="AutoShape 8" descr="Delivery Man Fast-Food - Free vector graphic on Pixab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802" name="AutoShape 10" descr="Delivery Man Fast-Food - Free vector graphic on Pixab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804" name="AutoShape 12" descr="Delivery Man Fast-Food - Free vector graphic on Pixab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 name="Picture 14" descr="thnak you.png"/>
          <p:cNvPicPr>
            <a:picLocks noChangeAspect="1"/>
          </p:cNvPicPr>
          <p:nvPr/>
        </p:nvPicPr>
        <p:blipFill>
          <a:blip r:embed="rId2"/>
          <a:stretch>
            <a:fillRect/>
          </a:stretch>
        </p:blipFill>
        <p:spPr>
          <a:xfrm>
            <a:off x="0" y="-285776"/>
            <a:ext cx="10644230" cy="7143776"/>
          </a:xfrm>
          <a:prstGeom prst="rect">
            <a:avLst/>
          </a:prstGeom>
        </p:spPr>
      </p:pic>
      <p:sp>
        <p:nvSpPr>
          <p:cNvPr id="17" name="TextBox 16"/>
          <p:cNvSpPr txBox="1"/>
          <p:nvPr/>
        </p:nvSpPr>
        <p:spPr>
          <a:xfrm>
            <a:off x="0" y="1428736"/>
            <a:ext cx="5143504" cy="1015663"/>
          </a:xfrm>
          <a:prstGeom prst="rect">
            <a:avLst/>
          </a:prstGeom>
          <a:noFill/>
        </p:spPr>
        <p:txBody>
          <a:bodyPr wrap="square" rtlCol="0">
            <a:spAutoFit/>
          </a:bodyPr>
          <a:lstStyle/>
          <a:p>
            <a:r>
              <a:rPr lang="en-IN" sz="6000" b="1" i="1" dirty="0" smtClean="0">
                <a:solidFill>
                  <a:schemeClr val="bg1"/>
                </a:solidFill>
              </a:rPr>
              <a:t>Thank you!</a:t>
            </a:r>
            <a:endParaRPr lang="en-US" sz="6000" b="1" i="1" dirty="0">
              <a:solidFill>
                <a:schemeClr val="bg1"/>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jpg"/>
          <p:cNvPicPr>
            <a:picLocks noChangeAspect="1"/>
          </p:cNvPicPr>
          <p:nvPr/>
        </p:nvPicPr>
        <p:blipFill>
          <a:blip r:embed="rId2"/>
          <a:stretch>
            <a:fillRect/>
          </a:stretch>
        </p:blipFill>
        <p:spPr>
          <a:xfrm>
            <a:off x="-1285916" y="0"/>
            <a:ext cx="11644394" cy="6858000"/>
          </a:xfrm>
          <a:prstGeom prst="rect">
            <a:avLst/>
          </a:prstGeom>
        </p:spPr>
      </p:pic>
      <p:sp>
        <p:nvSpPr>
          <p:cNvPr id="3" name="TextBox 2"/>
          <p:cNvSpPr txBox="1"/>
          <p:nvPr/>
        </p:nvSpPr>
        <p:spPr>
          <a:xfrm>
            <a:off x="-785850" y="357166"/>
            <a:ext cx="7507251" cy="6463308"/>
          </a:xfrm>
          <a:prstGeom prst="rect">
            <a:avLst/>
          </a:prstGeom>
          <a:noFill/>
        </p:spPr>
        <p:txBody>
          <a:bodyPr wrap="square" rtlCol="0">
            <a:spAutoFit/>
          </a:bodyPr>
          <a:lstStyle/>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sz="2400" dirty="0" smtClean="0"/>
              <a:t>&gt;Introduction</a:t>
            </a:r>
          </a:p>
          <a:p>
            <a:r>
              <a:rPr lang="en-US" sz="2400" dirty="0" smtClean="0"/>
              <a:t>&gt;Problem Statement</a:t>
            </a:r>
          </a:p>
          <a:p>
            <a:r>
              <a:rPr lang="en-US" sz="2400" dirty="0" smtClean="0"/>
              <a:t>&gt;Dataset</a:t>
            </a:r>
          </a:p>
          <a:p>
            <a:r>
              <a:rPr lang="en-US" sz="2400" dirty="0" smtClean="0"/>
              <a:t>&gt;Python libraries </a:t>
            </a:r>
          </a:p>
          <a:p>
            <a:r>
              <a:rPr lang="en-US" sz="2400" dirty="0" smtClean="0"/>
              <a:t>&gt;Total  columns</a:t>
            </a:r>
          </a:p>
          <a:p>
            <a:r>
              <a:rPr lang="en-US" sz="2400" dirty="0" smtClean="0"/>
              <a:t>&gt;Checking Null Values</a:t>
            </a:r>
          </a:p>
          <a:p>
            <a:r>
              <a:rPr lang="en-US" sz="2400" dirty="0" smtClean="0"/>
              <a:t>&gt;Calculating Distance Between Two Latitudes and Longitudes</a:t>
            </a:r>
          </a:p>
          <a:p>
            <a:r>
              <a:rPr lang="en-US" sz="2400" dirty="0" smtClean="0"/>
              <a:t>&gt;Data Exploration</a:t>
            </a:r>
          </a:p>
          <a:p>
            <a:r>
              <a:rPr lang="en-US" sz="2400" dirty="0" smtClean="0"/>
              <a:t>&gt;Relationship between distance and time taken</a:t>
            </a:r>
          </a:p>
          <a:p>
            <a:r>
              <a:rPr lang="en-US" sz="2400" dirty="0" smtClean="0"/>
              <a:t>&gt;Relationship between time taken and age</a:t>
            </a:r>
          </a:p>
          <a:p>
            <a:r>
              <a:rPr lang="en-US" sz="2400" dirty="0" smtClean="0"/>
              <a:t>&gt;Visualization with Graphs</a:t>
            </a:r>
          </a:p>
          <a:p>
            <a:r>
              <a:rPr lang="en-US" sz="2400" dirty="0" smtClean="0"/>
              <a:t>&gt;Time Predication</a:t>
            </a:r>
            <a:endParaRPr lang="en-US" sz="2400" dirty="0" smtClean="0"/>
          </a:p>
          <a:p>
            <a:r>
              <a:rPr lang="en-US" sz="2400" dirty="0" smtClean="0"/>
              <a:t>&gt;Result</a:t>
            </a:r>
          </a:p>
          <a:p>
            <a:r>
              <a:rPr lang="en-US" sz="2400" dirty="0" smtClean="0"/>
              <a:t>&gt;Conclusion/Summary</a:t>
            </a:r>
          </a:p>
        </p:txBody>
      </p:sp>
      <p:sp>
        <p:nvSpPr>
          <p:cNvPr id="4" name="TextBox 3"/>
          <p:cNvSpPr txBox="1"/>
          <p:nvPr/>
        </p:nvSpPr>
        <p:spPr>
          <a:xfrm>
            <a:off x="-857288" y="357166"/>
            <a:ext cx="4786346" cy="707886"/>
          </a:xfrm>
          <a:prstGeom prst="rect">
            <a:avLst/>
          </a:prstGeom>
          <a:noFill/>
        </p:spPr>
        <p:txBody>
          <a:bodyPr wrap="square" rtlCol="0">
            <a:spAutoFit/>
          </a:bodyPr>
          <a:lstStyle/>
          <a:p>
            <a:r>
              <a:rPr lang="en-US" sz="4000" b="1" dirty="0" smtClean="0">
                <a:solidFill>
                  <a:schemeClr val="bg1"/>
                </a:solidFill>
              </a:rPr>
              <a:t>OUTLINE</a:t>
            </a:r>
            <a:endParaRPr lang="en-US" sz="40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lie.jpg"/>
          <p:cNvPicPr>
            <a:picLocks noChangeAspect="1"/>
          </p:cNvPicPr>
          <p:nvPr/>
        </p:nvPicPr>
        <p:blipFill>
          <a:blip r:embed="rId2"/>
          <a:stretch>
            <a:fillRect/>
          </a:stretch>
        </p:blipFill>
        <p:spPr>
          <a:xfrm>
            <a:off x="5286380" y="0"/>
            <a:ext cx="3857620" cy="6858000"/>
          </a:xfrm>
          <a:prstGeom prst="rect">
            <a:avLst/>
          </a:prstGeom>
        </p:spPr>
      </p:pic>
      <p:sp>
        <p:nvSpPr>
          <p:cNvPr id="6" name="Rectangle 5"/>
          <p:cNvSpPr/>
          <p:nvPr/>
        </p:nvSpPr>
        <p:spPr>
          <a:xfrm>
            <a:off x="0" y="1928802"/>
            <a:ext cx="5143536" cy="3139321"/>
          </a:xfrm>
          <a:prstGeom prst="rect">
            <a:avLst/>
          </a:prstGeom>
        </p:spPr>
        <p:txBody>
          <a:bodyPr wrap="square">
            <a:spAutoFit/>
          </a:bodyPr>
          <a:lstStyle/>
          <a:p>
            <a:endParaRPr lang="en-US" dirty="0" smtClean="0"/>
          </a:p>
          <a:p>
            <a:r>
              <a:rPr lang="en-US" sz="2000" dirty="0" smtClean="0">
                <a:solidFill>
                  <a:schemeClr val="bg1"/>
                </a:solidFill>
              </a:rPr>
              <a:t>Food Delivery services like </a:t>
            </a:r>
            <a:r>
              <a:rPr lang="en-US" sz="2000" dirty="0" err="1" smtClean="0">
                <a:solidFill>
                  <a:schemeClr val="bg1"/>
                </a:solidFill>
                <a:hlinkClick r:id="rId3"/>
              </a:rPr>
              <a:t>Zomato</a:t>
            </a:r>
            <a:r>
              <a:rPr lang="en-US" sz="2000" dirty="0" smtClean="0">
                <a:solidFill>
                  <a:schemeClr val="bg1"/>
                </a:solidFill>
              </a:rPr>
              <a:t> and </a:t>
            </a:r>
            <a:r>
              <a:rPr lang="en-US" sz="2000" dirty="0" err="1" smtClean="0">
                <a:solidFill>
                  <a:schemeClr val="bg1"/>
                </a:solidFill>
              </a:rPr>
              <a:t>Swiggy</a:t>
            </a:r>
            <a:r>
              <a:rPr lang="en-US" sz="2000" dirty="0" smtClean="0">
                <a:solidFill>
                  <a:schemeClr val="bg1"/>
                </a:solidFill>
              </a:rPr>
              <a:t> need to show the accurate time it will take to deliver your order to keep transparency with their customers. These companies use </a:t>
            </a:r>
            <a:r>
              <a:rPr lang="en-US" sz="2000" dirty="0" smtClean="0">
                <a:solidFill>
                  <a:schemeClr val="bg1"/>
                </a:solidFill>
                <a:hlinkClick r:id="rId4"/>
              </a:rPr>
              <a:t>Machine Learning</a:t>
            </a:r>
            <a:r>
              <a:rPr lang="en-US" sz="2000" dirty="0" smtClean="0">
                <a:solidFill>
                  <a:schemeClr val="bg1"/>
                </a:solidFill>
              </a:rPr>
              <a:t> </a:t>
            </a:r>
          </a:p>
          <a:p>
            <a:r>
              <a:rPr lang="en-US" sz="2000" dirty="0" smtClean="0">
                <a:solidFill>
                  <a:schemeClr val="bg1"/>
                </a:solidFill>
              </a:rPr>
              <a:t>algorithms to predict the food delivery time based on how much time the delivery partners took for the same distance in the past</a:t>
            </a:r>
            <a:endParaRPr lang="en-US" sz="2000" dirty="0">
              <a:solidFill>
                <a:schemeClr val="bg1"/>
              </a:solidFill>
            </a:endParaRPr>
          </a:p>
        </p:txBody>
      </p:sp>
      <p:sp>
        <p:nvSpPr>
          <p:cNvPr id="7" name="TextBox 6"/>
          <p:cNvSpPr txBox="1"/>
          <p:nvPr/>
        </p:nvSpPr>
        <p:spPr>
          <a:xfrm>
            <a:off x="357158" y="571480"/>
            <a:ext cx="4000528" cy="707886"/>
          </a:xfrm>
          <a:prstGeom prst="rect">
            <a:avLst/>
          </a:prstGeom>
          <a:noFill/>
        </p:spPr>
        <p:txBody>
          <a:bodyPr wrap="square" rtlCol="0">
            <a:spAutoFit/>
          </a:bodyPr>
          <a:lstStyle/>
          <a:p>
            <a:r>
              <a:rPr lang="en-IN" sz="4000" b="1" dirty="0" smtClean="0">
                <a:solidFill>
                  <a:schemeClr val="bg1"/>
                </a:solidFill>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857364"/>
            <a:ext cx="6532967" cy="3416320"/>
          </a:xfrm>
          <a:prstGeom prst="rect">
            <a:avLst/>
          </a:prstGeom>
          <a:noFill/>
        </p:spPr>
        <p:txBody>
          <a:bodyPr wrap="square" rtlCol="0">
            <a:spAutoFit/>
          </a:bodyPr>
          <a:lstStyle/>
          <a:p>
            <a:endParaRPr lang="en-US" sz="2400" dirty="0" smtClean="0"/>
          </a:p>
          <a:p>
            <a:endParaRPr lang="en-US" sz="2400" dirty="0"/>
          </a:p>
          <a:p>
            <a:r>
              <a:rPr lang="en-US" sz="2400" dirty="0" smtClean="0">
                <a:solidFill>
                  <a:schemeClr val="bg1"/>
                </a:solidFill>
              </a:rPr>
              <a:t>&gt;import pandas as pd</a:t>
            </a:r>
          </a:p>
          <a:p>
            <a:endParaRPr lang="en-US" sz="2400" dirty="0" smtClean="0">
              <a:solidFill>
                <a:schemeClr val="bg1"/>
              </a:solidFill>
            </a:endParaRPr>
          </a:p>
          <a:p>
            <a:r>
              <a:rPr lang="en-US" sz="2400" dirty="0" smtClean="0">
                <a:solidFill>
                  <a:schemeClr val="bg1"/>
                </a:solidFill>
              </a:rPr>
              <a:t>&gt;import </a:t>
            </a:r>
            <a:r>
              <a:rPr lang="en-US" sz="2400" dirty="0" err="1" smtClean="0">
                <a:solidFill>
                  <a:schemeClr val="bg1"/>
                </a:solidFill>
              </a:rPr>
              <a:t>numpy</a:t>
            </a:r>
            <a:r>
              <a:rPr lang="en-US" sz="2400" dirty="0" smtClean="0">
                <a:solidFill>
                  <a:schemeClr val="bg1"/>
                </a:solidFill>
              </a:rPr>
              <a:t> as </a:t>
            </a:r>
            <a:r>
              <a:rPr lang="en-US" sz="2400" dirty="0" err="1" smtClean="0">
                <a:solidFill>
                  <a:schemeClr val="bg1"/>
                </a:solidFill>
              </a:rPr>
              <a:t>np</a:t>
            </a:r>
            <a:endParaRPr lang="en-US" sz="2400" dirty="0" smtClean="0">
              <a:solidFill>
                <a:schemeClr val="bg1"/>
              </a:solidFill>
            </a:endParaRPr>
          </a:p>
          <a:p>
            <a:endParaRPr lang="en-US" sz="2400" dirty="0" smtClean="0">
              <a:solidFill>
                <a:schemeClr val="bg1"/>
              </a:solidFill>
            </a:endParaRPr>
          </a:p>
          <a:p>
            <a:r>
              <a:rPr lang="en-US" sz="2400" dirty="0" smtClean="0">
                <a:solidFill>
                  <a:schemeClr val="bg1"/>
                </a:solidFill>
              </a:rPr>
              <a:t>&gt;import </a:t>
            </a:r>
            <a:r>
              <a:rPr lang="en-US" sz="2400" dirty="0" err="1" smtClean="0">
                <a:solidFill>
                  <a:schemeClr val="bg1"/>
                </a:solidFill>
              </a:rPr>
              <a:t>plotly.express</a:t>
            </a:r>
            <a:r>
              <a:rPr lang="en-US" sz="2400" dirty="0" smtClean="0">
                <a:solidFill>
                  <a:schemeClr val="bg1"/>
                </a:solidFill>
              </a:rPr>
              <a:t> as </a:t>
            </a:r>
            <a:r>
              <a:rPr lang="en-US" sz="2400" dirty="0" err="1" smtClean="0">
                <a:solidFill>
                  <a:schemeClr val="bg1"/>
                </a:solidFill>
              </a:rPr>
              <a:t>px</a:t>
            </a:r>
            <a:endParaRPr lang="en-US" sz="2400" dirty="0" smtClean="0">
              <a:solidFill>
                <a:schemeClr val="bg1"/>
              </a:solidFill>
            </a:endParaRPr>
          </a:p>
          <a:p>
            <a:endParaRPr lang="en-IN" sz="2400" dirty="0">
              <a:solidFill>
                <a:schemeClr val="bg1"/>
              </a:solidFill>
            </a:endParaRPr>
          </a:p>
          <a:p>
            <a:r>
              <a:rPr lang="en-IN" sz="2400" dirty="0" smtClean="0">
                <a:solidFill>
                  <a:schemeClr val="bg1"/>
                </a:solidFill>
              </a:rPr>
              <a:t>&gt;import  </a:t>
            </a:r>
            <a:r>
              <a:rPr lang="en-IN" sz="2400" dirty="0" err="1" smtClean="0">
                <a:solidFill>
                  <a:schemeClr val="bg1"/>
                </a:solidFill>
              </a:rPr>
              <a:t>keras</a:t>
            </a:r>
            <a:endParaRPr lang="en-US" sz="2400" dirty="0">
              <a:solidFill>
                <a:schemeClr val="bg1"/>
              </a:solidFill>
            </a:endParaRPr>
          </a:p>
        </p:txBody>
      </p:sp>
      <p:sp>
        <p:nvSpPr>
          <p:cNvPr id="3" name="TextBox 2"/>
          <p:cNvSpPr txBox="1"/>
          <p:nvPr/>
        </p:nvSpPr>
        <p:spPr>
          <a:xfrm>
            <a:off x="1071538" y="714356"/>
            <a:ext cx="5572164" cy="830997"/>
          </a:xfrm>
          <a:prstGeom prst="rect">
            <a:avLst/>
          </a:prstGeom>
          <a:noFill/>
        </p:spPr>
        <p:txBody>
          <a:bodyPr wrap="square" rtlCol="0">
            <a:spAutoFit/>
          </a:bodyPr>
          <a:lstStyle/>
          <a:p>
            <a:r>
              <a:rPr lang="en-IN" sz="4400" b="1" dirty="0" smtClean="0">
                <a:solidFill>
                  <a:schemeClr val="bg1"/>
                </a:solidFill>
              </a:rPr>
              <a:t>         </a:t>
            </a:r>
            <a:r>
              <a:rPr lang="en-IN" sz="4800" b="1" dirty="0" smtClean="0">
                <a:solidFill>
                  <a:schemeClr val="bg1"/>
                </a:solidFill>
              </a:rPr>
              <a:t>Libraries  used</a:t>
            </a:r>
            <a:endParaRPr lang="en-US" sz="48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6357982" cy="830997"/>
          </a:xfrm>
          <a:prstGeom prst="rect">
            <a:avLst/>
          </a:prstGeom>
          <a:noFill/>
        </p:spPr>
        <p:txBody>
          <a:bodyPr wrap="square" rtlCol="0">
            <a:spAutoFit/>
          </a:bodyPr>
          <a:lstStyle/>
          <a:p>
            <a:r>
              <a:rPr lang="en-US" sz="2400" dirty="0" smtClean="0">
                <a:solidFill>
                  <a:srgbClr val="7030A0"/>
                </a:solidFill>
              </a:rPr>
              <a:t>data = </a:t>
            </a:r>
            <a:r>
              <a:rPr lang="en-US" sz="2400" dirty="0" err="1" smtClean="0">
                <a:solidFill>
                  <a:srgbClr val="7030A0"/>
                </a:solidFill>
              </a:rPr>
              <a:t>pd.read_csv</a:t>
            </a:r>
            <a:r>
              <a:rPr lang="en-US" sz="2400" dirty="0" smtClean="0">
                <a:solidFill>
                  <a:srgbClr val="7030A0"/>
                </a:solidFill>
              </a:rPr>
              <a:t>("deliverytime.txt")</a:t>
            </a:r>
          </a:p>
          <a:p>
            <a:r>
              <a:rPr lang="en-US" sz="2400" dirty="0" smtClean="0">
                <a:solidFill>
                  <a:srgbClr val="7030A0"/>
                </a:solidFill>
              </a:rPr>
              <a:t>print(</a:t>
            </a:r>
            <a:r>
              <a:rPr lang="en-US" sz="2400" dirty="0" err="1" smtClean="0">
                <a:solidFill>
                  <a:srgbClr val="7030A0"/>
                </a:solidFill>
              </a:rPr>
              <a:t>data.head</a:t>
            </a:r>
            <a:r>
              <a:rPr lang="en-US" sz="2400" dirty="0" smtClean="0">
                <a:solidFill>
                  <a:srgbClr val="7030A0"/>
                </a:solidFill>
              </a:rPr>
              <a:t>())</a:t>
            </a:r>
            <a:endParaRPr lang="en-US" sz="2400" dirty="0">
              <a:solidFill>
                <a:srgbClr val="7030A0"/>
              </a:solidFill>
            </a:endParaRPr>
          </a:p>
        </p:txBody>
      </p:sp>
      <p:sp>
        <p:nvSpPr>
          <p:cNvPr id="3" name="TextBox 2"/>
          <p:cNvSpPr txBox="1"/>
          <p:nvPr/>
        </p:nvSpPr>
        <p:spPr>
          <a:xfrm>
            <a:off x="357158" y="0"/>
            <a:ext cx="7643866" cy="769441"/>
          </a:xfrm>
          <a:prstGeom prst="rect">
            <a:avLst/>
          </a:prstGeom>
          <a:noFill/>
        </p:spPr>
        <p:txBody>
          <a:bodyPr wrap="square" rtlCol="0">
            <a:spAutoFit/>
          </a:bodyPr>
          <a:lstStyle/>
          <a:p>
            <a:pPr lvl="6"/>
            <a:r>
              <a:rPr lang="en-IN" sz="4400" b="1" dirty="0" err="1" smtClean="0">
                <a:solidFill>
                  <a:schemeClr val="bg1"/>
                </a:solidFill>
              </a:rPr>
              <a:t>DataSet</a:t>
            </a:r>
            <a:endParaRPr lang="en-US" sz="4400" b="1" dirty="0">
              <a:solidFill>
                <a:schemeClr val="bg1"/>
              </a:solidFill>
            </a:endParaRPr>
          </a:p>
        </p:txBody>
      </p:sp>
      <p:pic>
        <p:nvPicPr>
          <p:cNvPr id="4098" name="Picture 2"/>
          <p:cNvPicPr>
            <a:picLocks noChangeAspect="1" noChangeArrowheads="1"/>
          </p:cNvPicPr>
          <p:nvPr/>
        </p:nvPicPr>
        <p:blipFill>
          <a:blip r:embed="rId2"/>
          <a:srcRect/>
          <a:stretch>
            <a:fillRect/>
          </a:stretch>
        </p:blipFill>
        <p:spPr bwMode="auto">
          <a:xfrm>
            <a:off x="0" y="2071678"/>
            <a:ext cx="9144000" cy="478632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166"/>
            <a:ext cx="7809414" cy="707886"/>
          </a:xfrm>
          <a:prstGeom prst="rect">
            <a:avLst/>
          </a:prstGeom>
          <a:noFill/>
        </p:spPr>
        <p:txBody>
          <a:bodyPr wrap="square" rtlCol="0">
            <a:spAutoFit/>
          </a:bodyPr>
          <a:lstStyle/>
          <a:p>
            <a:r>
              <a:rPr lang="en-IN" sz="4000" dirty="0" smtClean="0">
                <a:solidFill>
                  <a:schemeClr val="bg1"/>
                </a:solidFill>
              </a:rPr>
              <a:t>                  </a:t>
            </a:r>
            <a:r>
              <a:rPr lang="en-IN" sz="4000" b="1" dirty="0" smtClean="0">
                <a:solidFill>
                  <a:schemeClr val="bg1"/>
                </a:solidFill>
              </a:rPr>
              <a:t>Column Included :</a:t>
            </a:r>
            <a:endParaRPr lang="en-US" sz="4000" b="1" dirty="0">
              <a:solidFill>
                <a:schemeClr val="bg1"/>
              </a:solidFill>
            </a:endParaRPr>
          </a:p>
        </p:txBody>
      </p:sp>
      <p:sp>
        <p:nvSpPr>
          <p:cNvPr id="3" name="TextBox 2"/>
          <p:cNvSpPr txBox="1"/>
          <p:nvPr/>
        </p:nvSpPr>
        <p:spPr>
          <a:xfrm>
            <a:off x="500034" y="1500175"/>
            <a:ext cx="3000396" cy="584775"/>
          </a:xfrm>
          <a:prstGeom prst="rect">
            <a:avLst/>
          </a:prstGeom>
          <a:noFill/>
        </p:spPr>
        <p:txBody>
          <a:bodyPr wrap="square" rtlCol="0">
            <a:spAutoFit/>
          </a:bodyPr>
          <a:lstStyle/>
          <a:p>
            <a:r>
              <a:rPr lang="en-US" sz="3200" b="1" dirty="0" smtClean="0">
                <a:solidFill>
                  <a:srgbClr val="7030A0"/>
                </a:solidFill>
              </a:rPr>
              <a:t> data.info()</a:t>
            </a:r>
            <a:endParaRPr lang="en-US" sz="3200" b="1" dirty="0">
              <a:solidFill>
                <a:srgbClr val="7030A0"/>
              </a:solidFill>
            </a:endParaRPr>
          </a:p>
        </p:txBody>
      </p:sp>
      <p:pic>
        <p:nvPicPr>
          <p:cNvPr id="5122" name="Picture 2"/>
          <p:cNvPicPr>
            <a:picLocks noChangeAspect="1" noChangeArrowheads="1"/>
          </p:cNvPicPr>
          <p:nvPr/>
        </p:nvPicPr>
        <p:blipFill>
          <a:blip r:embed="rId2"/>
          <a:srcRect/>
          <a:stretch>
            <a:fillRect/>
          </a:stretch>
        </p:blipFill>
        <p:spPr bwMode="auto">
          <a:xfrm>
            <a:off x="642910" y="2214554"/>
            <a:ext cx="7143800" cy="442915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0"/>
            <a:ext cx="7689989" cy="707886"/>
          </a:xfrm>
          <a:prstGeom prst="rect">
            <a:avLst/>
          </a:prstGeom>
          <a:noFill/>
        </p:spPr>
        <p:txBody>
          <a:bodyPr wrap="square" rtlCol="0">
            <a:spAutoFit/>
          </a:bodyPr>
          <a:lstStyle/>
          <a:p>
            <a:r>
              <a:rPr lang="en-IN" sz="4000" b="1" dirty="0" smtClean="0">
                <a:solidFill>
                  <a:schemeClr val="bg1"/>
                </a:solidFill>
              </a:rPr>
              <a:t>  Checking Null values</a:t>
            </a:r>
            <a:endParaRPr lang="en-US" sz="4000" b="1" dirty="0">
              <a:solidFill>
                <a:schemeClr val="bg1"/>
              </a:solidFill>
            </a:endParaRPr>
          </a:p>
        </p:txBody>
      </p:sp>
      <p:pic>
        <p:nvPicPr>
          <p:cNvPr id="6146" name="Picture 2"/>
          <p:cNvPicPr>
            <a:picLocks noChangeAspect="1" noChangeArrowheads="1"/>
          </p:cNvPicPr>
          <p:nvPr/>
        </p:nvPicPr>
        <p:blipFill>
          <a:blip r:embed="rId2"/>
          <a:srcRect/>
          <a:stretch>
            <a:fillRect/>
          </a:stretch>
        </p:blipFill>
        <p:spPr bwMode="auto">
          <a:xfrm>
            <a:off x="857224" y="1857364"/>
            <a:ext cx="5000660" cy="4786346"/>
          </a:xfrm>
          <a:prstGeom prst="rect">
            <a:avLst/>
          </a:prstGeom>
          <a:noFill/>
          <a:ln w="9525">
            <a:noFill/>
            <a:miter lim="800000"/>
            <a:headEnd/>
            <a:tailEnd/>
          </a:ln>
          <a:effectLst/>
        </p:spPr>
      </p:pic>
      <p:sp>
        <p:nvSpPr>
          <p:cNvPr id="7" name="TextBox 6"/>
          <p:cNvSpPr txBox="1"/>
          <p:nvPr/>
        </p:nvSpPr>
        <p:spPr>
          <a:xfrm>
            <a:off x="500034" y="1071546"/>
            <a:ext cx="4071966" cy="523220"/>
          </a:xfrm>
          <a:prstGeom prst="rect">
            <a:avLst/>
          </a:prstGeom>
          <a:noFill/>
        </p:spPr>
        <p:txBody>
          <a:bodyPr wrap="square" rtlCol="0">
            <a:spAutoFit/>
          </a:bodyPr>
          <a:lstStyle/>
          <a:p>
            <a:r>
              <a:rPr lang="en-US" sz="2800" b="1" dirty="0" smtClean="0">
                <a:solidFill>
                  <a:srgbClr val="7030A0"/>
                </a:solidFill>
              </a:rPr>
              <a:t>    </a:t>
            </a:r>
            <a:r>
              <a:rPr lang="en-US" sz="2800" b="1" dirty="0" err="1" smtClean="0">
                <a:solidFill>
                  <a:srgbClr val="7030A0"/>
                </a:solidFill>
              </a:rPr>
              <a:t>data.isnull</a:t>
            </a:r>
            <a:r>
              <a:rPr lang="en-US" sz="2800" b="1" dirty="0" smtClean="0">
                <a:solidFill>
                  <a:srgbClr val="7030A0"/>
                </a:solidFill>
              </a:rPr>
              <a:t>().sum()</a:t>
            </a:r>
            <a:endParaRPr lang="en-US" sz="2800" b="1"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736" y="1928802"/>
            <a:ext cx="184731" cy="369332"/>
          </a:xfrm>
          <a:prstGeom prst="rect">
            <a:avLst/>
          </a:prstGeom>
          <a:noFill/>
        </p:spPr>
        <p:txBody>
          <a:bodyPr wrap="none" rtlCol="0">
            <a:spAutoFit/>
          </a:bodyPr>
          <a:lstStyle/>
          <a:p>
            <a:endParaRPr lang="en-US" dirty="0"/>
          </a:p>
        </p:txBody>
      </p:sp>
      <p:sp>
        <p:nvSpPr>
          <p:cNvPr id="4" name="TextBox 3"/>
          <p:cNvSpPr txBox="1"/>
          <p:nvPr/>
        </p:nvSpPr>
        <p:spPr>
          <a:xfrm>
            <a:off x="0" y="0"/>
            <a:ext cx="9144000" cy="1231106"/>
          </a:xfrm>
          <a:prstGeom prst="rect">
            <a:avLst/>
          </a:prstGeom>
          <a:noFill/>
        </p:spPr>
        <p:txBody>
          <a:bodyPr wrap="square" rtlCol="0">
            <a:spAutoFit/>
          </a:bodyPr>
          <a:lstStyle/>
          <a:p>
            <a:r>
              <a:rPr lang="en-US" dirty="0">
                <a:solidFill>
                  <a:schemeClr val="bg1"/>
                </a:solidFill>
              </a:rPr>
              <a:t> </a:t>
            </a:r>
            <a:r>
              <a:rPr lang="en-US" sz="2800" b="1" dirty="0" err="1" smtClean="0">
                <a:solidFill>
                  <a:schemeClr val="bg1"/>
                </a:solidFill>
              </a:rPr>
              <a:t>Haversine</a:t>
            </a:r>
            <a:r>
              <a:rPr lang="en-US" sz="2800" b="1" dirty="0" smtClean="0">
                <a:solidFill>
                  <a:schemeClr val="bg1"/>
                </a:solidFill>
              </a:rPr>
              <a:t> formula</a:t>
            </a:r>
            <a:r>
              <a:rPr lang="en-US" sz="2800" b="1" dirty="0">
                <a:solidFill>
                  <a:schemeClr val="bg1"/>
                </a:solidFill>
              </a:rPr>
              <a:t> to calculate the distance between two locations based on </a:t>
            </a:r>
            <a:r>
              <a:rPr lang="en-US" sz="2800" b="1" dirty="0" err="1" smtClean="0">
                <a:solidFill>
                  <a:schemeClr val="bg1"/>
                </a:solidFill>
              </a:rPr>
              <a:t>thei</a:t>
            </a:r>
            <a:r>
              <a:rPr lang="en-IN" sz="2800" b="1" dirty="0" smtClean="0">
                <a:solidFill>
                  <a:schemeClr val="bg1"/>
                </a:solidFill>
              </a:rPr>
              <a:t>r</a:t>
            </a:r>
            <a:r>
              <a:rPr lang="en-US" sz="2800" b="1" dirty="0" smtClean="0">
                <a:solidFill>
                  <a:schemeClr val="bg1"/>
                </a:solidFill>
              </a:rPr>
              <a:t> </a:t>
            </a:r>
            <a:r>
              <a:rPr lang="en-US" sz="2800" b="1" dirty="0">
                <a:solidFill>
                  <a:schemeClr val="bg1"/>
                </a:solidFill>
              </a:rPr>
              <a:t>latitudes and longitudes</a:t>
            </a:r>
            <a:r>
              <a:rPr lang="en-US" sz="2800" dirty="0" smtClean="0">
                <a:solidFill>
                  <a:schemeClr val="bg1"/>
                </a:solidFill>
              </a:rPr>
              <a:t>.</a:t>
            </a:r>
          </a:p>
          <a:p>
            <a:endParaRPr lang="en-IN" dirty="0" smtClean="0"/>
          </a:p>
        </p:txBody>
      </p:sp>
      <p:sp>
        <p:nvSpPr>
          <p:cNvPr id="5" name="TextBox 4"/>
          <p:cNvSpPr txBox="1"/>
          <p:nvPr/>
        </p:nvSpPr>
        <p:spPr>
          <a:xfrm>
            <a:off x="0" y="1000108"/>
            <a:ext cx="4007513" cy="461665"/>
          </a:xfrm>
          <a:prstGeom prst="rect">
            <a:avLst/>
          </a:prstGeom>
          <a:noFill/>
        </p:spPr>
        <p:txBody>
          <a:bodyPr wrap="square" rtlCol="0">
            <a:spAutoFit/>
          </a:bodyPr>
          <a:lstStyle/>
          <a:p>
            <a:r>
              <a:rPr lang="en-US" sz="2400" b="1" dirty="0" smtClean="0">
                <a:solidFill>
                  <a:srgbClr val="7030A0"/>
                </a:solidFill>
              </a:rPr>
              <a:t>print(</a:t>
            </a:r>
            <a:r>
              <a:rPr lang="en-US" sz="2400" b="1" dirty="0" err="1" smtClean="0">
                <a:solidFill>
                  <a:srgbClr val="7030A0"/>
                </a:solidFill>
              </a:rPr>
              <a:t>data.head</a:t>
            </a:r>
            <a:r>
              <a:rPr lang="en-US" sz="2400" b="1" dirty="0" smtClean="0">
                <a:solidFill>
                  <a:srgbClr val="7030A0"/>
                </a:solidFill>
              </a:rPr>
              <a:t>())</a:t>
            </a:r>
            <a:endParaRPr lang="en-US" sz="2400" b="1" dirty="0">
              <a:solidFill>
                <a:srgbClr val="7030A0"/>
              </a:solidFill>
            </a:endParaRPr>
          </a:p>
        </p:txBody>
      </p:sp>
      <p:pic>
        <p:nvPicPr>
          <p:cNvPr id="7170" name="Picture 2"/>
          <p:cNvPicPr>
            <a:picLocks noChangeAspect="1" noChangeArrowheads="1"/>
          </p:cNvPicPr>
          <p:nvPr/>
        </p:nvPicPr>
        <p:blipFill>
          <a:blip r:embed="rId3"/>
          <a:srcRect/>
          <a:stretch>
            <a:fillRect/>
          </a:stretch>
        </p:blipFill>
        <p:spPr bwMode="auto">
          <a:xfrm>
            <a:off x="214282" y="1581150"/>
            <a:ext cx="8572560" cy="5276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785926"/>
            <a:ext cx="7215238" cy="4154984"/>
          </a:xfrm>
          <a:prstGeom prst="rect">
            <a:avLst/>
          </a:prstGeom>
          <a:noFill/>
        </p:spPr>
        <p:txBody>
          <a:bodyPr wrap="square" rtlCol="0">
            <a:spAutoFit/>
          </a:bodyPr>
          <a:lstStyle/>
          <a:p>
            <a:endParaRPr lang="en-US" sz="2400" dirty="0" smtClean="0">
              <a:solidFill>
                <a:srgbClr val="002060"/>
              </a:solidFill>
            </a:endParaRPr>
          </a:p>
          <a:p>
            <a:endParaRPr lang="en-US" sz="2400" dirty="0" smtClean="0"/>
          </a:p>
          <a:p>
            <a:endParaRPr lang="en-US" sz="2400" dirty="0"/>
          </a:p>
          <a:p>
            <a:r>
              <a:rPr lang="en-US" sz="2400" dirty="0" smtClean="0">
                <a:solidFill>
                  <a:schemeClr val="bg1"/>
                </a:solidFill>
              </a:rPr>
              <a:t>figure = </a:t>
            </a:r>
            <a:r>
              <a:rPr lang="en-US" sz="2400" dirty="0" err="1" smtClean="0">
                <a:solidFill>
                  <a:schemeClr val="bg1"/>
                </a:solidFill>
              </a:rPr>
              <a:t>px.scatter</a:t>
            </a:r>
            <a:r>
              <a:rPr lang="en-US" sz="2400" dirty="0" smtClean="0">
                <a:solidFill>
                  <a:schemeClr val="bg1"/>
                </a:solidFill>
              </a:rPr>
              <a:t>(</a:t>
            </a:r>
            <a:r>
              <a:rPr lang="en-US" sz="2400" dirty="0" err="1" smtClean="0">
                <a:solidFill>
                  <a:schemeClr val="bg1"/>
                </a:solidFill>
              </a:rPr>
              <a:t>data_frame</a:t>
            </a:r>
            <a:r>
              <a:rPr lang="en-US" sz="2400" dirty="0" smtClean="0">
                <a:solidFill>
                  <a:schemeClr val="bg1"/>
                </a:solidFill>
              </a:rPr>
              <a:t> = data, </a:t>
            </a:r>
          </a:p>
          <a:p>
            <a:r>
              <a:rPr lang="en-US" sz="2400" dirty="0" smtClean="0">
                <a:solidFill>
                  <a:schemeClr val="bg1"/>
                </a:solidFill>
              </a:rPr>
              <a:t>                    x="distance",</a:t>
            </a:r>
          </a:p>
          <a:p>
            <a:r>
              <a:rPr lang="en-US" sz="2400" dirty="0" smtClean="0">
                <a:solidFill>
                  <a:schemeClr val="bg1"/>
                </a:solidFill>
              </a:rPr>
              <a:t>                    y="</a:t>
            </a:r>
            <a:r>
              <a:rPr lang="en-US" sz="2400" dirty="0" err="1" smtClean="0">
                <a:solidFill>
                  <a:schemeClr val="bg1"/>
                </a:solidFill>
              </a:rPr>
              <a:t>Time_taken</a:t>
            </a:r>
            <a:r>
              <a:rPr lang="en-US" sz="2400" dirty="0" smtClean="0">
                <a:solidFill>
                  <a:schemeClr val="bg1"/>
                </a:solidFill>
              </a:rPr>
              <a:t>(min)", </a:t>
            </a:r>
          </a:p>
          <a:p>
            <a:r>
              <a:rPr lang="en-US" sz="2400" dirty="0" smtClean="0">
                <a:solidFill>
                  <a:schemeClr val="bg1"/>
                </a:solidFill>
              </a:rPr>
              <a:t>                    size="</a:t>
            </a:r>
            <a:r>
              <a:rPr lang="en-US" sz="2400" dirty="0" err="1" smtClean="0">
                <a:solidFill>
                  <a:schemeClr val="bg1"/>
                </a:solidFill>
              </a:rPr>
              <a:t>Time_taken</a:t>
            </a:r>
            <a:r>
              <a:rPr lang="en-US" sz="2400" dirty="0" smtClean="0">
                <a:solidFill>
                  <a:schemeClr val="bg1"/>
                </a:solidFill>
              </a:rPr>
              <a:t>(min)", </a:t>
            </a:r>
          </a:p>
          <a:p>
            <a:r>
              <a:rPr lang="en-US" sz="2400" dirty="0" smtClean="0">
                <a:solidFill>
                  <a:schemeClr val="bg1"/>
                </a:solidFill>
              </a:rPr>
              <a:t>                    </a:t>
            </a:r>
            <a:r>
              <a:rPr lang="en-US" sz="2400" dirty="0" err="1" smtClean="0">
                <a:solidFill>
                  <a:schemeClr val="bg1"/>
                </a:solidFill>
              </a:rPr>
              <a:t>trendline</a:t>
            </a:r>
            <a:r>
              <a:rPr lang="en-US" sz="2400" dirty="0" smtClean="0">
                <a:solidFill>
                  <a:schemeClr val="bg1"/>
                </a:solidFill>
              </a:rPr>
              <a:t>="</a:t>
            </a:r>
            <a:r>
              <a:rPr lang="en-US" sz="2400" dirty="0" err="1" smtClean="0">
                <a:solidFill>
                  <a:schemeClr val="bg1"/>
                </a:solidFill>
              </a:rPr>
              <a:t>ols</a:t>
            </a:r>
            <a:r>
              <a:rPr lang="en-US" sz="2400" dirty="0" smtClean="0">
                <a:solidFill>
                  <a:schemeClr val="bg1"/>
                </a:solidFill>
              </a:rPr>
              <a:t>", </a:t>
            </a:r>
          </a:p>
          <a:p>
            <a:r>
              <a:rPr lang="en-US" sz="2400" dirty="0" smtClean="0">
                <a:solidFill>
                  <a:schemeClr val="bg1"/>
                </a:solidFill>
              </a:rPr>
              <a:t>                    title = "Relationship Between Distance and Time Taken")</a:t>
            </a:r>
          </a:p>
          <a:p>
            <a:r>
              <a:rPr lang="en-US" sz="2400" dirty="0" err="1" smtClean="0">
                <a:solidFill>
                  <a:schemeClr val="bg1"/>
                </a:solidFill>
              </a:rPr>
              <a:t>figure.show</a:t>
            </a:r>
            <a:r>
              <a:rPr lang="en-US" sz="2400" dirty="0" smtClean="0">
                <a:solidFill>
                  <a:schemeClr val="bg1"/>
                </a:solidFill>
              </a:rPr>
              <a:t>()</a:t>
            </a:r>
            <a:endParaRPr lang="en-US" sz="2400" dirty="0">
              <a:solidFill>
                <a:schemeClr val="bg1"/>
              </a:solidFill>
            </a:endParaRPr>
          </a:p>
        </p:txBody>
      </p:sp>
      <p:sp>
        <p:nvSpPr>
          <p:cNvPr id="4" name="TextBox 3"/>
          <p:cNvSpPr txBox="1"/>
          <p:nvPr/>
        </p:nvSpPr>
        <p:spPr>
          <a:xfrm>
            <a:off x="785786" y="357166"/>
            <a:ext cx="5786478" cy="369332"/>
          </a:xfrm>
          <a:prstGeom prst="rect">
            <a:avLst/>
          </a:prstGeom>
          <a:noFill/>
        </p:spPr>
        <p:txBody>
          <a:bodyPr wrap="square" rtlCol="0">
            <a:spAutoFit/>
          </a:bodyPr>
          <a:lstStyle/>
          <a:p>
            <a:endParaRPr lang="en-US" dirty="0"/>
          </a:p>
        </p:txBody>
      </p:sp>
      <p:sp>
        <p:nvSpPr>
          <p:cNvPr id="5" name="TextBox 4"/>
          <p:cNvSpPr txBox="1"/>
          <p:nvPr/>
        </p:nvSpPr>
        <p:spPr>
          <a:xfrm>
            <a:off x="214282" y="285728"/>
            <a:ext cx="8001056" cy="584775"/>
          </a:xfrm>
          <a:prstGeom prst="rect">
            <a:avLst/>
          </a:prstGeom>
          <a:noFill/>
        </p:spPr>
        <p:txBody>
          <a:bodyPr wrap="square" rtlCol="0">
            <a:spAutoFit/>
          </a:bodyPr>
          <a:lstStyle/>
          <a:p>
            <a:r>
              <a:rPr lang="en-US" sz="3200" b="1" u="sng" dirty="0" smtClean="0">
                <a:solidFill>
                  <a:schemeClr val="bg1"/>
                </a:solidFill>
              </a:rPr>
              <a:t>Data Exploration</a:t>
            </a:r>
          </a:p>
        </p:txBody>
      </p:sp>
      <p:sp>
        <p:nvSpPr>
          <p:cNvPr id="6" name="TextBox 5"/>
          <p:cNvSpPr txBox="1"/>
          <p:nvPr/>
        </p:nvSpPr>
        <p:spPr>
          <a:xfrm>
            <a:off x="214282" y="1357298"/>
            <a:ext cx="8643998" cy="1107996"/>
          </a:xfrm>
          <a:prstGeom prst="rect">
            <a:avLst/>
          </a:prstGeom>
          <a:noFill/>
        </p:spPr>
        <p:txBody>
          <a:bodyPr wrap="square" rtlCol="0">
            <a:spAutoFit/>
          </a:bodyPr>
          <a:lstStyle/>
          <a:p>
            <a:endParaRPr lang="en-US" sz="2400" dirty="0" smtClean="0">
              <a:solidFill>
                <a:srgbClr val="002060"/>
              </a:solidFill>
            </a:endParaRPr>
          </a:p>
          <a:p>
            <a:r>
              <a:rPr lang="en-US" sz="2400" b="1" dirty="0" smtClean="0">
                <a:solidFill>
                  <a:srgbClr val="7030A0"/>
                </a:solidFill>
              </a:rPr>
              <a:t>Data Exploration to find relationships between the features.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2114</TotalTime>
  <Words>559</Words>
  <Application>Microsoft Office PowerPoint</Application>
  <PresentationFormat>On-screen Show (4:3)</PresentationFormat>
  <Paragraphs>108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cp:revision>
  <dcterms:created xsi:type="dcterms:W3CDTF">2023-03-20T05:38:24Z</dcterms:created>
  <dcterms:modified xsi:type="dcterms:W3CDTF">2023-03-21T16:53:20Z</dcterms:modified>
</cp:coreProperties>
</file>