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1372e0a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1372e0a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839575"/>
            <a:ext cx="7688100" cy="91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2432">
                <a:latin typeface="Times New Roman"/>
                <a:ea typeface="Times New Roman"/>
                <a:cs typeface="Times New Roman"/>
                <a:sym typeface="Times New Roman"/>
              </a:rPr>
              <a:t>Disease Prediction and AI-Based Prescription Generator</a:t>
            </a:r>
            <a:endParaRPr sz="3980">
              <a:latin typeface="Times New Roman"/>
              <a:ea typeface="Times New Roman"/>
              <a:cs typeface="Times New Roman"/>
              <a:sym typeface="Times New Roman"/>
            </a:endParaRPr>
          </a:p>
        </p:txBody>
      </p:sp>
      <p:sp>
        <p:nvSpPr>
          <p:cNvPr id="87" name="Google Shape;87;p13"/>
          <p:cNvSpPr txBox="1"/>
          <p:nvPr/>
        </p:nvSpPr>
        <p:spPr>
          <a:xfrm>
            <a:off x="6880400" y="3115225"/>
            <a:ext cx="2286000" cy="19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N190375- K. jyothi sai</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N190370-B. vemesh</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N190245-A.v. vamsi</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N190495 -Sk.jasmin</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Times New Roman"/>
                <a:ea typeface="Times New Roman"/>
                <a:cs typeface="Times New Roman"/>
                <a:sym typeface="Times New Roman"/>
              </a:rPr>
              <a:t>N191035-S. sravani</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2924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Technologies Used</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p:txBody>
      </p:sp>
      <p:sp>
        <p:nvSpPr>
          <p:cNvPr id="143" name="Google Shape;143;p22"/>
          <p:cNvSpPr txBox="1"/>
          <p:nvPr>
            <p:ph idx="1" type="body"/>
          </p:nvPr>
        </p:nvSpPr>
        <p:spPr>
          <a:xfrm>
            <a:off x="729450" y="2036525"/>
            <a:ext cx="7688700" cy="29727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Python</a:t>
            </a:r>
            <a:r>
              <a:rPr lang="en" sz="1800">
                <a:solidFill>
                  <a:srgbClr val="000000"/>
                </a:solidFill>
                <a:latin typeface="Times New Roman"/>
                <a:ea typeface="Times New Roman"/>
                <a:cs typeface="Times New Roman"/>
                <a:sym typeface="Times New Roman"/>
              </a:rPr>
              <a:t>: Core programming language.</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Streamlit</a:t>
            </a:r>
            <a:r>
              <a:rPr lang="en" sz="1800">
                <a:solidFill>
                  <a:srgbClr val="000000"/>
                </a:solidFill>
                <a:latin typeface="Times New Roman"/>
                <a:ea typeface="Times New Roman"/>
                <a:cs typeface="Times New Roman"/>
                <a:sym typeface="Times New Roman"/>
              </a:rPr>
              <a:t>: Used to build the interactive web interface.</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Pandas &amp; NumPy</a:t>
            </a:r>
            <a:r>
              <a:rPr lang="en" sz="1800">
                <a:solidFill>
                  <a:srgbClr val="000000"/>
                </a:solidFill>
                <a:latin typeface="Times New Roman"/>
                <a:ea typeface="Times New Roman"/>
                <a:cs typeface="Times New Roman"/>
                <a:sym typeface="Times New Roman"/>
              </a:rPr>
              <a:t>: For data manipulation and preprocessing.</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Scikit-learn</a:t>
            </a:r>
            <a:r>
              <a:rPr lang="en" sz="1800">
                <a:solidFill>
                  <a:srgbClr val="000000"/>
                </a:solidFill>
                <a:latin typeface="Times New Roman"/>
                <a:ea typeface="Times New Roman"/>
                <a:cs typeface="Times New Roman"/>
                <a:sym typeface="Times New Roman"/>
              </a:rPr>
              <a:t>: For training and evaluating machine learning models (Random Forest, Decision Tree, Naive Bayes).</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300"/>
              <a:buNone/>
            </a:pPr>
            <a:r>
              <a:t/>
            </a:r>
            <a:endParaRPr b="1" sz="1800">
              <a:solidFill>
                <a:srgbClr val="000000"/>
              </a:solidFill>
              <a:latin typeface="Times New Roman"/>
              <a:ea typeface="Times New Roman"/>
              <a:cs typeface="Times New Roman"/>
              <a:sym typeface="Times New Roman"/>
            </a:endParaRPr>
          </a:p>
        </p:txBody>
      </p:sp>
      <p:sp>
        <p:nvSpPr>
          <p:cNvPr id="144" name="Google Shape;144;p22"/>
          <p:cNvSpPr txBox="1"/>
          <p:nvPr/>
        </p:nvSpPr>
        <p:spPr>
          <a:xfrm>
            <a:off x="6707800" y="2949075"/>
            <a:ext cx="2469300" cy="10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729450" y="1618775"/>
            <a:ext cx="7688700" cy="2721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Joblib</a:t>
            </a:r>
            <a:r>
              <a:rPr lang="en" sz="1800">
                <a:solidFill>
                  <a:srgbClr val="000000"/>
                </a:solidFill>
                <a:latin typeface="Times New Roman"/>
                <a:ea typeface="Times New Roman"/>
                <a:cs typeface="Times New Roman"/>
                <a:sym typeface="Times New Roman"/>
              </a:rPr>
              <a:t>: To save and load trained models efficiently.</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Google Generative AI (Gemini API)</a:t>
            </a:r>
            <a:r>
              <a:rPr lang="en" sz="1800">
                <a:solidFill>
                  <a:srgbClr val="000000"/>
                </a:solidFill>
                <a:latin typeface="Times New Roman"/>
                <a:ea typeface="Times New Roman"/>
                <a:cs typeface="Times New Roman"/>
                <a:sym typeface="Times New Roman"/>
              </a:rPr>
              <a:t>: To generate disease-specific prescriptions and advice.</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dotenv</a:t>
            </a:r>
            <a:r>
              <a:rPr lang="en" sz="1800">
                <a:solidFill>
                  <a:srgbClr val="000000"/>
                </a:solidFill>
                <a:latin typeface="Times New Roman"/>
                <a:ea typeface="Times New Roman"/>
                <a:cs typeface="Times New Roman"/>
                <a:sym typeface="Times New Roman"/>
              </a:rPr>
              <a:t>: To securely manage API keys and environment variables.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Models Used</a:t>
            </a:r>
            <a:endParaRPr>
              <a:latin typeface="Times New Roman"/>
              <a:ea typeface="Times New Roman"/>
              <a:cs typeface="Times New Roman"/>
              <a:sym typeface="Times New Roman"/>
            </a:endParaRPr>
          </a:p>
        </p:txBody>
      </p:sp>
      <p:sp>
        <p:nvSpPr>
          <p:cNvPr id="155" name="Google Shape;155;p24"/>
          <p:cNvSpPr txBox="1"/>
          <p:nvPr>
            <p:ph idx="1" type="body"/>
          </p:nvPr>
        </p:nvSpPr>
        <p:spPr>
          <a:xfrm>
            <a:off x="729450" y="2005850"/>
            <a:ext cx="7688700" cy="2689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SzPts val="1300"/>
              <a:buNone/>
            </a:pPr>
            <a:r>
              <a:rPr b="1" lang="en" sz="1900">
                <a:solidFill>
                  <a:srgbClr val="000000"/>
                </a:solidFill>
                <a:latin typeface="Times New Roman"/>
                <a:ea typeface="Times New Roman"/>
                <a:cs typeface="Times New Roman"/>
                <a:sym typeface="Times New Roman"/>
              </a:rPr>
              <a:t>Decision Tree:</a:t>
            </a:r>
            <a:r>
              <a:rPr lang="en" sz="1900">
                <a:solidFill>
                  <a:srgbClr val="000000"/>
                </a:solidFill>
                <a:latin typeface="Times New Roman"/>
                <a:ea typeface="Times New Roman"/>
                <a:cs typeface="Times New Roman"/>
                <a:sym typeface="Times New Roman"/>
              </a:rPr>
              <a:t> A Decision Tree splits data based on feature values to make predictions, creating a tree-like structure. It's easy to interpret but prone to overfitting, especially with deep trees.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ts val="1300"/>
              <a:buNone/>
            </a:pPr>
            <a:r>
              <a:rPr b="1" lang="en" sz="1900">
                <a:solidFill>
                  <a:srgbClr val="000000"/>
                </a:solidFill>
                <a:latin typeface="Times New Roman"/>
                <a:ea typeface="Times New Roman"/>
                <a:cs typeface="Times New Roman"/>
                <a:sym typeface="Times New Roman"/>
              </a:rPr>
              <a:t>Random Forest:</a:t>
            </a:r>
            <a:r>
              <a:rPr lang="en" sz="1900">
                <a:solidFill>
                  <a:srgbClr val="000000"/>
                </a:solidFill>
                <a:latin typeface="Times New Roman"/>
                <a:ea typeface="Times New Roman"/>
                <a:cs typeface="Times New Roman"/>
                <a:sym typeface="Times New Roman"/>
              </a:rPr>
              <a:t>Random Forest builds multiple Decision Trees on random data subsets and combines their predictions. It improves accuracy and reduces overfitting but is computationally expensive</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ts val="440"/>
              <a:buNone/>
            </a:pPr>
            <a:r>
              <a:t/>
            </a:r>
            <a:endParaRPr b="1" sz="1900">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1200"/>
              </a:spcAft>
              <a:buSzPts val="440"/>
              <a:buNone/>
            </a:pPr>
            <a:r>
              <a:t/>
            </a:r>
            <a:endParaRPr sz="19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29450" y="1647275"/>
            <a:ext cx="7688700" cy="22413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SzPct val="73968"/>
              <a:buNone/>
            </a:pPr>
            <a:r>
              <a:rPr b="1" lang="en" sz="1900">
                <a:solidFill>
                  <a:srgbClr val="000000"/>
                </a:solidFill>
                <a:latin typeface="Times New Roman"/>
                <a:ea typeface="Times New Roman"/>
                <a:cs typeface="Times New Roman"/>
                <a:sym typeface="Times New Roman"/>
              </a:rPr>
              <a:t>Naive Bayes:</a:t>
            </a:r>
            <a:r>
              <a:rPr lang="en" sz="1900">
                <a:solidFill>
                  <a:srgbClr val="000000"/>
                </a:solidFill>
                <a:latin typeface="Times New Roman"/>
                <a:ea typeface="Times New Roman"/>
                <a:cs typeface="Times New Roman"/>
                <a:sym typeface="Times New Roman"/>
              </a:rPr>
              <a:t>  Supervised machine learning algorithm used for classification tasks, based on Bayes' Theorem. It assumes that all features are independent and equally contribute to the outcome, which is why it's called "naive." Despite its simplicity, it performs well, especially with large datasets and real-world applications.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3968"/>
              <a:buNone/>
            </a:pPr>
            <a:r>
              <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75722"/>
              <a:buNone/>
            </a:pPr>
            <a:r>
              <a:rPr b="1" lang="en" sz="1856">
                <a:solidFill>
                  <a:srgbClr val="000000"/>
                </a:solidFill>
                <a:latin typeface="Times New Roman"/>
                <a:ea typeface="Times New Roman"/>
                <a:cs typeface="Times New Roman"/>
                <a:sym typeface="Times New Roman"/>
              </a:rPr>
              <a:t>Gemini (Google Generative AI)</a:t>
            </a:r>
            <a:r>
              <a:rPr lang="en" sz="1856">
                <a:solidFill>
                  <a:srgbClr val="000000"/>
                </a:solidFill>
                <a:latin typeface="Times New Roman"/>
                <a:ea typeface="Times New Roman"/>
                <a:cs typeface="Times New Roman"/>
                <a:sym typeface="Times New Roman"/>
              </a:rPr>
              <a:t>: To generate personalized medical advice.</a:t>
            </a:r>
            <a:endParaRPr sz="2656">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Flow Chart</a:t>
            </a:r>
            <a:endParaRPr>
              <a:latin typeface="Times New Roman"/>
              <a:ea typeface="Times New Roman"/>
              <a:cs typeface="Times New Roman"/>
              <a:sym typeface="Times New Roman"/>
            </a:endParaRPr>
          </a:p>
        </p:txBody>
      </p:sp>
      <p:pic>
        <p:nvPicPr>
          <p:cNvPr id="166" name="Google Shape;166;p26" title="WhatsApp Image 2025-04-25 at 11.29.41 PM.jpeg"/>
          <p:cNvPicPr preferRelativeResize="0"/>
          <p:nvPr/>
        </p:nvPicPr>
        <p:blipFill>
          <a:blip r:embed="rId3">
            <a:alphaModFix/>
          </a:blip>
          <a:stretch>
            <a:fillRect/>
          </a:stretch>
        </p:blipFill>
        <p:spPr>
          <a:xfrm>
            <a:off x="2914375" y="1853850"/>
            <a:ext cx="3355075" cy="322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340">
                <a:latin typeface="Times New Roman"/>
                <a:ea typeface="Times New Roman"/>
                <a:cs typeface="Times New Roman"/>
                <a:sym typeface="Times New Roman"/>
              </a:rPr>
              <a:t>Activity Diagram</a:t>
            </a:r>
            <a:endParaRPr sz="2340">
              <a:latin typeface="Times New Roman"/>
              <a:ea typeface="Times New Roman"/>
              <a:cs typeface="Times New Roman"/>
              <a:sym typeface="Times New Roman"/>
            </a:endParaRPr>
          </a:p>
        </p:txBody>
      </p:sp>
      <p:pic>
        <p:nvPicPr>
          <p:cNvPr id="172" name="Google Shape;172;p27"/>
          <p:cNvPicPr preferRelativeResize="0"/>
          <p:nvPr/>
        </p:nvPicPr>
        <p:blipFill rotWithShape="1">
          <a:blip r:embed="rId3">
            <a:alphaModFix/>
          </a:blip>
          <a:srcRect b="0" l="0" r="0" t="0"/>
          <a:stretch/>
        </p:blipFill>
        <p:spPr>
          <a:xfrm>
            <a:off x="1514275" y="1853850"/>
            <a:ext cx="4945675" cy="320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221450"/>
            <a:ext cx="7688700" cy="52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Sample outputs</a:t>
            </a:r>
            <a:endParaRPr>
              <a:latin typeface="Times New Roman"/>
              <a:ea typeface="Times New Roman"/>
              <a:cs typeface="Times New Roman"/>
              <a:sym typeface="Times New Roman"/>
            </a:endParaRPr>
          </a:p>
        </p:txBody>
      </p:sp>
      <p:pic>
        <p:nvPicPr>
          <p:cNvPr id="178" name="Google Shape;178;p28"/>
          <p:cNvPicPr preferRelativeResize="0"/>
          <p:nvPr/>
        </p:nvPicPr>
        <p:blipFill rotWithShape="1">
          <a:blip r:embed="rId3">
            <a:alphaModFix/>
          </a:blip>
          <a:srcRect b="0" l="0" r="0" t="0"/>
          <a:stretch/>
        </p:blipFill>
        <p:spPr>
          <a:xfrm>
            <a:off x="1706150" y="1748250"/>
            <a:ext cx="6147811" cy="309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9"/>
          <p:cNvPicPr preferRelativeResize="0"/>
          <p:nvPr/>
        </p:nvPicPr>
        <p:blipFill>
          <a:blip r:embed="rId3">
            <a:alphaModFix/>
          </a:blip>
          <a:stretch>
            <a:fillRect/>
          </a:stretch>
        </p:blipFill>
        <p:spPr>
          <a:xfrm>
            <a:off x="1857400" y="1314450"/>
            <a:ext cx="6472225" cy="359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424000" y="1485900"/>
            <a:ext cx="6562725" cy="353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1800225" y="1585925"/>
            <a:ext cx="6656237" cy="3386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255050"/>
            <a:ext cx="7688700" cy="504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1759350"/>
            <a:ext cx="7688700" cy="3384300"/>
          </a:xfrm>
          <a:prstGeom prst="rect">
            <a:avLst/>
          </a:prstGeom>
          <a:noFill/>
          <a:ln>
            <a:noFill/>
          </a:ln>
        </p:spPr>
        <p:txBody>
          <a:bodyPr anchorCtr="0" anchor="t" bIns="91425" lIns="91425" spcFirstLastPara="1" rIns="91425" wrap="square" tIns="91425">
            <a:normAutofit fontScale="25000" lnSpcReduction="20000"/>
          </a:bodyPr>
          <a:lstStyle/>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Abstract</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Introduction</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Advantages of the Proposed System</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Existing System Drawbacks</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Proposed Methodology</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Technologies used</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Flowchart</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Use Case and Activity diagrams</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Observations</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Future Work</a:t>
            </a:r>
            <a:endParaRPr sz="6967">
              <a:solidFill>
                <a:srgbClr val="000000"/>
              </a:solidFill>
              <a:latin typeface="Times New Roman"/>
              <a:ea typeface="Times New Roman"/>
              <a:cs typeface="Times New Roman"/>
              <a:sym typeface="Times New Roman"/>
            </a:endParaRPr>
          </a:p>
          <a:p>
            <a:pPr indent="-339260" lvl="0" marL="457200" rtl="0" algn="l">
              <a:lnSpc>
                <a:spcPct val="115000"/>
              </a:lnSpc>
              <a:spcBef>
                <a:spcPts val="0"/>
              </a:spcBef>
              <a:spcAft>
                <a:spcPts val="0"/>
              </a:spcAft>
              <a:buClr>
                <a:srgbClr val="000000"/>
              </a:buClr>
              <a:buSzPct val="100000"/>
              <a:buFont typeface="Times New Roman"/>
              <a:buChar char="●"/>
            </a:pPr>
            <a:r>
              <a:rPr lang="en" sz="6967">
                <a:solidFill>
                  <a:srgbClr val="000000"/>
                </a:solidFill>
                <a:latin typeface="Times New Roman"/>
                <a:ea typeface="Times New Roman"/>
                <a:cs typeface="Times New Roman"/>
                <a:sym typeface="Times New Roman"/>
              </a:rPr>
              <a:t>Conclusion</a:t>
            </a:r>
            <a:endParaRPr sz="6967">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90168"/>
              <a:buNone/>
            </a:pPr>
            <a:r>
              <a:t/>
            </a:r>
            <a:endParaRPr sz="5767">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90168"/>
              <a:buNone/>
            </a:pPr>
            <a:r>
              <a:t/>
            </a:r>
            <a:endParaRPr sz="5767">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90168"/>
              <a:buNone/>
            </a:pPr>
            <a:r>
              <a:t/>
            </a:r>
            <a:endParaRPr sz="5767">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90168"/>
              <a:buNone/>
            </a:pPr>
            <a:r>
              <a:t/>
            </a:r>
            <a:endParaRPr sz="5767">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371428"/>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ct val="371428"/>
              <a:buNone/>
            </a:pPr>
            <a:r>
              <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400"/>
              </a:spcBef>
              <a:spcAft>
                <a:spcPts val="1200"/>
              </a:spcAft>
              <a:buSzPct val="371428"/>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1467975"/>
            <a:ext cx="7688700" cy="52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340">
                <a:latin typeface="Times New Roman"/>
                <a:ea typeface="Times New Roman"/>
                <a:cs typeface="Times New Roman"/>
                <a:sym typeface="Times New Roman"/>
              </a:rPr>
              <a:t>Observation</a:t>
            </a:r>
            <a:endParaRPr sz="2340">
              <a:latin typeface="Times New Roman"/>
              <a:ea typeface="Times New Roman"/>
              <a:cs typeface="Times New Roman"/>
              <a:sym typeface="Times New Roman"/>
            </a:endParaRPr>
          </a:p>
        </p:txBody>
      </p:sp>
      <p:sp>
        <p:nvSpPr>
          <p:cNvPr id="199" name="Google Shape;199;p32"/>
          <p:cNvSpPr txBox="1"/>
          <p:nvPr>
            <p:ph idx="1" type="body"/>
          </p:nvPr>
        </p:nvSpPr>
        <p:spPr>
          <a:xfrm>
            <a:off x="729450" y="2078875"/>
            <a:ext cx="7688700" cy="29118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Random Forest model achieved an accuracy of </a:t>
            </a:r>
            <a:r>
              <a:rPr b="1" lang="en" sz="1800">
                <a:solidFill>
                  <a:srgbClr val="000000"/>
                </a:solidFill>
                <a:latin typeface="Times New Roman"/>
                <a:ea typeface="Times New Roman"/>
                <a:cs typeface="Times New Roman"/>
                <a:sym typeface="Times New Roman"/>
              </a:rPr>
              <a:t>~90% to 95%</a:t>
            </a:r>
            <a:r>
              <a:rPr lang="en" sz="1800">
                <a:solidFill>
                  <a:srgbClr val="000000"/>
                </a:solidFill>
                <a:latin typeface="Times New Roman"/>
                <a:ea typeface="Times New Roman"/>
                <a:cs typeface="Times New Roman"/>
                <a:sym typeface="Times New Roman"/>
              </a:rPr>
              <a:t>, indicating high performance in multi-class classification.</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system was able to handle a large number of symptoms (over 130) and multiple diseases.</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rgbClr val="000000"/>
              </a:buClr>
              <a:buSzPts val="1300"/>
              <a:buChar char="●"/>
            </a:pPr>
            <a:r>
              <a:rPr lang="en" sz="1800">
                <a:solidFill>
                  <a:srgbClr val="000000"/>
                </a:solidFill>
                <a:latin typeface="Times New Roman"/>
                <a:ea typeface="Times New Roman"/>
                <a:cs typeface="Times New Roman"/>
                <a:sym typeface="Times New Roman"/>
              </a:rPr>
              <a:t>Users received not only disease predictions but also actionable insights, enhancing its real-world applicability.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just">
              <a:lnSpc>
                <a:spcPct val="115000"/>
              </a:lnSpc>
              <a:spcBef>
                <a:spcPts val="1200"/>
              </a:spcBef>
              <a:spcAft>
                <a:spcPts val="1200"/>
              </a:spcAft>
              <a:buSzPts val="1300"/>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UI was designed to be simple, responsive, and visually appealing with custom styling.</a:t>
            </a:r>
            <a:br>
              <a:rPr lang="en"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Integration of Gemini for prescriptions significantly added to the system's practicality and depth.</a:t>
            </a:r>
            <a:endParaRPr sz="18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300"/>
              <a:buNone/>
            </a:pPr>
            <a:r>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490375"/>
            <a:ext cx="7688700" cy="60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a:latin typeface="Times New Roman"/>
                <a:ea typeface="Times New Roman"/>
                <a:cs typeface="Times New Roman"/>
                <a:sym typeface="Times New Roman"/>
              </a:rPr>
              <a:t>Future Work</a:t>
            </a:r>
            <a:endParaRPr>
              <a:latin typeface="Times New Roman"/>
              <a:ea typeface="Times New Roman"/>
              <a:cs typeface="Times New Roman"/>
              <a:sym typeface="Times New Roman"/>
            </a:endParaRPr>
          </a:p>
        </p:txBody>
      </p:sp>
      <p:sp>
        <p:nvSpPr>
          <p:cNvPr id="210" name="Google Shape;210;p34"/>
          <p:cNvSpPr txBox="1"/>
          <p:nvPr>
            <p:ph idx="1" type="body"/>
          </p:nvPr>
        </p:nvSpPr>
        <p:spPr>
          <a:xfrm>
            <a:off x="729450" y="2273200"/>
            <a:ext cx="7688700" cy="22299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1900">
                <a:solidFill>
                  <a:schemeClr val="dk2"/>
                </a:solidFill>
                <a:latin typeface="Times New Roman"/>
                <a:ea typeface="Times New Roman"/>
                <a:cs typeface="Times New Roman"/>
                <a:sym typeface="Times New Roman"/>
              </a:rPr>
              <a:t>Moving the system to the cloud would allow it to handle more users and larger data at the same time. Adding a feature where the model updates itself with new data without starting from scratch can save time. Automating data cleaning and preparation would make the system more accurate and easier to use. Lastly, using advanced hardware like GPUs can make the system process information much faster.</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463925"/>
            <a:ext cx="7688700" cy="615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6" name="Google Shape;216;p35"/>
          <p:cNvSpPr txBox="1"/>
          <p:nvPr>
            <p:ph idx="1" type="body"/>
          </p:nvPr>
        </p:nvSpPr>
        <p:spPr>
          <a:xfrm>
            <a:off x="729450" y="2078875"/>
            <a:ext cx="7688700" cy="278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SzPts val="1300"/>
              <a:buNone/>
            </a:pPr>
            <a:r>
              <a:rPr lang="en" sz="1800">
                <a:solidFill>
                  <a:srgbClr val="000000"/>
                </a:solidFill>
                <a:latin typeface="Times New Roman"/>
                <a:ea typeface="Times New Roman"/>
                <a:cs typeface="Times New Roman"/>
                <a:sym typeface="Times New Roman"/>
              </a:rPr>
              <a:t>This project successfully demonstrates how machine learning and generative AI can be integrated to assist in healthcare. By predicting diseases based on symptoms and providing AI-generated prescriptions, the system bridges a crucial gap between symptom detection and actionable healthcare advice. It can serve as a valuable support tool for both patients and healthcare professionals, especially in settings with limited medical resources. Future enhancements could include real-time patient data integration, multilingual support, and more complex symptom-disease relationships through deep learning.</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1017200" y="2273200"/>
            <a:ext cx="7688700" cy="1384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600"/>
              <a:buNone/>
            </a:pPr>
            <a:r>
              <a:rPr lang="en" sz="3300">
                <a:latin typeface="Times New Roman"/>
                <a:ea typeface="Times New Roman"/>
                <a:cs typeface="Times New Roman"/>
                <a:sym typeface="Times New Roman"/>
              </a:rPr>
              <a:t>THANK YOU</a:t>
            </a:r>
            <a:endParaRPr sz="3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408425"/>
            <a:ext cx="7688700" cy="431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11075"/>
            <a:ext cx="7688700" cy="3193500"/>
          </a:xfrm>
          <a:prstGeom prst="rect">
            <a:avLst/>
          </a:prstGeom>
          <a:solidFill>
            <a:srgbClr val="FFFFFF"/>
          </a:solid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300"/>
              <a:buNone/>
            </a:pPr>
            <a:r>
              <a:rPr lang="en" sz="1900">
                <a:solidFill>
                  <a:srgbClr val="000000"/>
                </a:solidFill>
                <a:latin typeface="Times New Roman"/>
                <a:ea typeface="Times New Roman"/>
                <a:cs typeface="Times New Roman"/>
                <a:sym typeface="Times New Roman"/>
              </a:rPr>
              <a:t>This project presents a Disease Prediction System that leverages machine learning algorithms to predict diseases based on user-input symptoms and provides detailed prescriptions using Google’s Gemini AI. The system combines structured medical datasets with trained models like Random Forest to identify diseases accurately. The integrated Streamlit interface allows for real-time prediction and feedback, making it user-friendly and interactive. Additionally, the project incorporates AI-generated medical advice, enhancing its value as a decision support tool in healthcare.</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300"/>
              <a:buNone/>
            </a:pPr>
            <a:r>
              <a:t/>
            </a:r>
            <a:endParaRPr sz="27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462325"/>
            <a:ext cx="7688700" cy="46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340">
                <a:latin typeface="Times New Roman"/>
                <a:ea typeface="Times New Roman"/>
                <a:cs typeface="Times New Roman"/>
                <a:sym typeface="Times New Roman"/>
              </a:rPr>
              <a:t>Introduction</a:t>
            </a:r>
            <a:endParaRPr sz="2340">
              <a:latin typeface="Times New Roman"/>
              <a:ea typeface="Times New Roman"/>
              <a:cs typeface="Times New Roman"/>
              <a:sym typeface="Times New Roman"/>
            </a:endParaRPr>
          </a:p>
        </p:txBody>
      </p:sp>
      <p:sp>
        <p:nvSpPr>
          <p:cNvPr id="105" name="Google Shape;105;p16"/>
          <p:cNvSpPr txBox="1"/>
          <p:nvPr>
            <p:ph idx="1" type="body"/>
          </p:nvPr>
        </p:nvSpPr>
        <p:spPr>
          <a:xfrm>
            <a:off x="729450" y="2010250"/>
            <a:ext cx="7688700" cy="3072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SzPts val="1300"/>
              <a:buNone/>
            </a:pPr>
            <a:r>
              <a:rPr lang="en" sz="1900">
                <a:solidFill>
                  <a:srgbClr val="000000"/>
                </a:solidFill>
                <a:latin typeface="Times New Roman"/>
                <a:ea typeface="Times New Roman"/>
                <a:cs typeface="Times New Roman"/>
                <a:sym typeface="Times New Roman"/>
              </a:rPr>
              <a:t>Healthcare professionals often encounter challenges in early and accurate disease diagnosis due to overlapping symptoms. This project addresses this problem by creating a web-based application that uses machine learning to predict diseases from symptoms. Users select symptoms from a predefined list, and the system outputs the most likely disease along with AI-generated advice, including potential causes, prescriptions, and dietary recommendations. This solution is designed to support early diagnosis and self-awareness, especially in remote or underserved regions.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552150"/>
            <a:ext cx="7688700" cy="5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SzPts val="2600"/>
              <a:buNone/>
            </a:pPr>
            <a:r>
              <a:rPr lang="en" sz="2300">
                <a:solidFill>
                  <a:srgbClr val="000000"/>
                </a:solidFill>
                <a:latin typeface="Times New Roman"/>
                <a:ea typeface="Times New Roman"/>
                <a:cs typeface="Times New Roman"/>
                <a:sym typeface="Times New Roman"/>
              </a:rPr>
              <a:t>Advantages of the Proposed System</a:t>
            </a:r>
            <a:endParaRPr sz="3600">
              <a:latin typeface="Times New Roman"/>
              <a:ea typeface="Times New Roman"/>
              <a:cs typeface="Times New Roman"/>
              <a:sym typeface="Times New Roman"/>
            </a:endParaRPr>
          </a:p>
        </p:txBody>
      </p:sp>
      <p:sp>
        <p:nvSpPr>
          <p:cNvPr id="111" name="Google Shape;111;p17"/>
          <p:cNvSpPr txBox="1"/>
          <p:nvPr>
            <p:ph idx="1" type="body"/>
          </p:nvPr>
        </p:nvSpPr>
        <p:spPr>
          <a:xfrm>
            <a:off x="729450" y="2270725"/>
            <a:ext cx="7688700" cy="2497200"/>
          </a:xfrm>
          <a:prstGeom prst="rect">
            <a:avLst/>
          </a:prstGeom>
          <a:noFill/>
          <a:ln>
            <a:noFill/>
          </a:ln>
        </p:spPr>
        <p:txBody>
          <a:bodyPr anchorCtr="0" anchor="t" bIns="91425" lIns="91425" spcFirstLastPara="1" rIns="91425" wrap="square" tIns="91425">
            <a:noAutofit/>
          </a:bodyPr>
          <a:lstStyle/>
          <a:p>
            <a:pPr indent="-349250" lvl="0" marL="457200" rtl="0" algn="l">
              <a:lnSpc>
                <a:spcPct val="95000"/>
              </a:lnSpc>
              <a:spcBef>
                <a:spcPts val="120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Comprehensive Healthcare Guidance: </a:t>
            </a:r>
            <a:r>
              <a:rPr lang="en" sz="1900">
                <a:solidFill>
                  <a:srgbClr val="000000"/>
                </a:solidFill>
                <a:latin typeface="Times New Roman"/>
                <a:ea typeface="Times New Roman"/>
                <a:cs typeface="Times New Roman"/>
                <a:sym typeface="Times New Roman"/>
              </a:rPr>
              <a:t>users receive not only disease predictions but also prescriptions and causal explanations, enhancing their healthcare experience.</a:t>
            </a:r>
            <a:endParaRPr sz="1900">
              <a:solidFill>
                <a:srgbClr val="000000"/>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1300"/>
              <a:buNone/>
            </a:pPr>
            <a:r>
              <a:t/>
            </a:r>
            <a:endParaRPr sz="1900">
              <a:solidFill>
                <a:srgbClr val="000000"/>
              </a:solidFill>
              <a:latin typeface="Times New Roman"/>
              <a:ea typeface="Times New Roman"/>
              <a:cs typeface="Times New Roman"/>
              <a:sym typeface="Times New Roman"/>
            </a:endParaRPr>
          </a:p>
          <a:p>
            <a:pPr indent="-349250" lvl="0" marL="457200" rtl="0" algn="l">
              <a:lnSpc>
                <a:spcPct val="95000"/>
              </a:lnSpc>
              <a:spcBef>
                <a:spcPts val="120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Improved Accessibility: </a:t>
            </a:r>
            <a:r>
              <a:rPr lang="en" sz="1900">
                <a:solidFill>
                  <a:srgbClr val="000000"/>
                </a:solidFill>
                <a:latin typeface="Times New Roman"/>
                <a:ea typeface="Times New Roman"/>
                <a:cs typeface="Times New Roman"/>
                <a:sym typeface="Times New Roman"/>
              </a:rPr>
              <a:t>An interactive AI interface simplifies the process, making healthcare information accessible without requiring medical appointments.</a:t>
            </a:r>
            <a:endParaRPr sz="19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300"/>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9450" y="1695850"/>
            <a:ext cx="7688700" cy="2898600"/>
          </a:xfrm>
          <a:prstGeom prst="rect">
            <a:avLst/>
          </a:prstGeom>
          <a:noFill/>
          <a:ln>
            <a:noFill/>
          </a:ln>
        </p:spPr>
        <p:txBody>
          <a:bodyPr anchorCtr="0" anchor="t" bIns="91425" lIns="91425" spcFirstLastPara="1" rIns="91425" wrap="square" tIns="91425">
            <a:noAutofit/>
          </a:bodyPr>
          <a:lstStyle/>
          <a:p>
            <a:pPr indent="-349250" lvl="0" marL="457200" rtl="0" algn="just">
              <a:lnSpc>
                <a:spcPct val="95000"/>
              </a:lnSpc>
              <a:spcBef>
                <a:spcPts val="120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Early Detection and Action:</a:t>
            </a:r>
            <a:r>
              <a:rPr lang="en" sz="1900">
                <a:solidFill>
                  <a:srgbClr val="000000"/>
                </a:solidFill>
                <a:latin typeface="Times New Roman"/>
                <a:ea typeface="Times New Roman"/>
                <a:cs typeface="Times New Roman"/>
                <a:sym typeface="Times New Roman"/>
              </a:rPr>
              <a:t> Immediate responses and suggestions allow for earlier interventions, which can prevent conditions from worsening.</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SzPts val="1300"/>
              <a:buNone/>
            </a:pPr>
            <a:r>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1200"/>
              </a:spcBef>
              <a:spcAft>
                <a:spcPts val="0"/>
              </a:spcAft>
              <a:buClr>
                <a:srgbClr val="000000"/>
              </a:buClr>
              <a:buSzPts val="1900"/>
              <a:buFont typeface="Arial"/>
              <a:buChar char="●"/>
            </a:pPr>
            <a:r>
              <a:rPr b="1" lang="en" sz="1900">
                <a:solidFill>
                  <a:srgbClr val="000000"/>
                </a:solidFill>
                <a:latin typeface="Times New Roman"/>
                <a:ea typeface="Times New Roman"/>
                <a:cs typeface="Times New Roman"/>
                <a:sym typeface="Times New Roman"/>
              </a:rPr>
              <a:t>User-Friendly Interface: </a:t>
            </a:r>
            <a:r>
              <a:rPr lang="en" sz="1900">
                <a:solidFill>
                  <a:srgbClr val="000000"/>
                </a:solidFill>
                <a:latin typeface="Times New Roman"/>
                <a:ea typeface="Times New Roman"/>
                <a:cs typeface="Times New Roman"/>
                <a:sym typeface="Times New Roman"/>
              </a:rPr>
              <a:t>The use of a generative model creates an easy-to-use, conversational experience that gives personalized medical advice in simple language, making it accessible for people without a medical background.</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552150"/>
            <a:ext cx="7688700" cy="628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sz="2300">
                <a:latin typeface="Times New Roman"/>
                <a:ea typeface="Times New Roman"/>
                <a:cs typeface="Times New Roman"/>
                <a:sym typeface="Times New Roman"/>
              </a:rPr>
              <a:t>Existing System Drawbacks</a:t>
            </a:r>
            <a:endParaRPr sz="2300">
              <a:latin typeface="Times New Roman"/>
              <a:ea typeface="Times New Roman"/>
              <a:cs typeface="Times New Roman"/>
              <a:sym typeface="Times New Roman"/>
            </a:endParaRPr>
          </a:p>
        </p:txBody>
      </p:sp>
      <p:sp>
        <p:nvSpPr>
          <p:cNvPr id="122" name="Google Shape;122;p19"/>
          <p:cNvSpPr txBox="1"/>
          <p:nvPr>
            <p:ph idx="1" type="body"/>
          </p:nvPr>
        </p:nvSpPr>
        <p:spPr>
          <a:xfrm>
            <a:off x="729450" y="2342600"/>
            <a:ext cx="7688700" cy="2030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1900">
                <a:solidFill>
                  <a:srgbClr val="000000"/>
                </a:solidFill>
                <a:latin typeface="Times New Roman"/>
                <a:ea typeface="Times New Roman"/>
                <a:cs typeface="Times New Roman"/>
                <a:sym typeface="Times New Roman"/>
              </a:rPr>
              <a:t>Current symptom-based disease prediction systems often fail to integrate follow-up resources, such as prescription guidance or educational insights on disease causes. Users receive a diagnosis or prediction but lack information on managing or understanding their condition. This leaves them uncertain about the next steps in their healthcare journey.</a:t>
            </a:r>
            <a:endParaRPr sz="1900">
              <a:solidFill>
                <a:srgbClr val="000000"/>
              </a:solidFill>
              <a:latin typeface="Times New Roman"/>
              <a:ea typeface="Times New Roman"/>
              <a:cs typeface="Times New Roman"/>
              <a:sym typeface="Times New Roman"/>
            </a:endParaRPr>
          </a:p>
        </p:txBody>
      </p:sp>
      <p:sp>
        <p:nvSpPr>
          <p:cNvPr id="123" name="Google Shape;123;p19"/>
          <p:cNvSpPr txBox="1"/>
          <p:nvPr/>
        </p:nvSpPr>
        <p:spPr>
          <a:xfrm>
            <a:off x="2716200" y="3079150"/>
            <a:ext cx="6427800" cy="10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
        <p:nvSpPr>
          <p:cNvPr id="124" name="Google Shape;124;p19"/>
          <p:cNvSpPr txBox="1"/>
          <p:nvPr/>
        </p:nvSpPr>
        <p:spPr>
          <a:xfrm>
            <a:off x="6884050" y="3079150"/>
            <a:ext cx="2295900" cy="10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266275"/>
            <a:ext cx="7688700" cy="594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sz="2300">
                <a:latin typeface="Times New Roman"/>
                <a:ea typeface="Times New Roman"/>
                <a:cs typeface="Times New Roman"/>
                <a:sym typeface="Times New Roman"/>
              </a:rPr>
              <a:t>Proposed Methodology</a:t>
            </a:r>
            <a:endParaRPr sz="2300">
              <a:latin typeface="Times New Roman"/>
              <a:ea typeface="Times New Roman"/>
              <a:cs typeface="Times New Roman"/>
              <a:sym typeface="Times New Roman"/>
            </a:endParaRPr>
          </a:p>
        </p:txBody>
      </p:sp>
      <p:sp>
        <p:nvSpPr>
          <p:cNvPr id="130" name="Google Shape;130;p20"/>
          <p:cNvSpPr txBox="1"/>
          <p:nvPr>
            <p:ph idx="1" type="body"/>
          </p:nvPr>
        </p:nvSpPr>
        <p:spPr>
          <a:xfrm>
            <a:off x="729450" y="1996763"/>
            <a:ext cx="7688700" cy="3227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1900">
                <a:solidFill>
                  <a:srgbClr val="000000"/>
                </a:solidFill>
                <a:latin typeface="Times New Roman"/>
                <a:ea typeface="Times New Roman"/>
                <a:cs typeface="Times New Roman"/>
                <a:sym typeface="Times New Roman"/>
              </a:rPr>
              <a:t>Data Collection</a:t>
            </a:r>
            <a:r>
              <a:rPr lang="en" sz="1900">
                <a:solidFill>
                  <a:srgbClr val="000000"/>
                </a:solidFill>
                <a:latin typeface="Times New Roman"/>
                <a:ea typeface="Times New Roman"/>
                <a:cs typeface="Times New Roman"/>
                <a:sym typeface="Times New Roman"/>
              </a:rPr>
              <a:t>:Uses two datasets (</a:t>
            </a:r>
            <a:r>
              <a:rPr lang="en" sz="1900">
                <a:solidFill>
                  <a:schemeClr val="dk2"/>
                </a:solidFill>
                <a:latin typeface="Times New Roman"/>
                <a:ea typeface="Times New Roman"/>
                <a:cs typeface="Times New Roman"/>
                <a:sym typeface="Times New Roman"/>
              </a:rPr>
              <a:t>Training.csv and Testing.csv</a:t>
            </a:r>
            <a:r>
              <a:rPr lang="en" sz="1900">
                <a:solidFill>
                  <a:srgbClr val="000000"/>
                </a:solidFill>
                <a:latin typeface="Times New Roman"/>
                <a:ea typeface="Times New Roman"/>
                <a:cs typeface="Times New Roman"/>
                <a:sym typeface="Times New Roman"/>
              </a:rPr>
              <a:t>) containing symptoms and corresponding diseases.</a:t>
            </a:r>
            <a:br>
              <a:rPr lang="en" sz="1900">
                <a:solidFill>
                  <a:srgbClr val="000000"/>
                </a:solidFill>
                <a:latin typeface="Times New Roman"/>
                <a:ea typeface="Times New Roman"/>
                <a:cs typeface="Times New Roman"/>
                <a:sym typeface="Times New Roman"/>
              </a:rPr>
            </a:b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1900">
                <a:solidFill>
                  <a:srgbClr val="000000"/>
                </a:solidFill>
                <a:latin typeface="Times New Roman"/>
                <a:ea typeface="Times New Roman"/>
                <a:cs typeface="Times New Roman"/>
                <a:sym typeface="Times New Roman"/>
              </a:rPr>
              <a:t>Preprocessing</a:t>
            </a:r>
            <a:r>
              <a:rPr lang="en" sz="1900">
                <a:solidFill>
                  <a:srgbClr val="000000"/>
                </a:solidFill>
                <a:latin typeface="Times New Roman"/>
                <a:ea typeface="Times New Roman"/>
                <a:cs typeface="Times New Roman"/>
                <a:sym typeface="Times New Roman"/>
              </a:rPr>
              <a:t>:Converts categorical disease names into numerical values and drops unnecessary columns.</a:t>
            </a:r>
            <a:br>
              <a:rPr lang="en" sz="1900">
                <a:solidFill>
                  <a:srgbClr val="000000"/>
                </a:solidFill>
                <a:latin typeface="Times New Roman"/>
                <a:ea typeface="Times New Roman"/>
                <a:cs typeface="Times New Roman"/>
                <a:sym typeface="Times New Roman"/>
              </a:rPr>
            </a:b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rPr b="1" lang="en" sz="1900">
                <a:solidFill>
                  <a:srgbClr val="000000"/>
                </a:solidFill>
                <a:latin typeface="Times New Roman"/>
                <a:ea typeface="Times New Roman"/>
                <a:cs typeface="Times New Roman"/>
                <a:sym typeface="Times New Roman"/>
              </a:rPr>
              <a:t>Model Training</a:t>
            </a:r>
            <a:r>
              <a:rPr lang="en" sz="1900">
                <a:solidFill>
                  <a:srgbClr val="000000"/>
                </a:solidFill>
                <a:latin typeface="Times New Roman"/>
                <a:ea typeface="Times New Roman"/>
                <a:cs typeface="Times New Roman"/>
                <a:sym typeface="Times New Roman"/>
              </a:rPr>
              <a:t>:Applies </a:t>
            </a:r>
            <a:r>
              <a:rPr lang="en" sz="1900">
                <a:solidFill>
                  <a:schemeClr val="dk2"/>
                </a:solidFill>
                <a:latin typeface="Times New Roman"/>
                <a:ea typeface="Times New Roman"/>
                <a:cs typeface="Times New Roman"/>
                <a:sym typeface="Times New Roman"/>
              </a:rPr>
              <a:t>RandomForestClassifier </a:t>
            </a:r>
            <a:r>
              <a:rPr lang="en" sz="1900">
                <a:solidFill>
                  <a:srgbClr val="000000"/>
                </a:solidFill>
                <a:latin typeface="Times New Roman"/>
                <a:ea typeface="Times New Roman"/>
                <a:cs typeface="Times New Roman"/>
                <a:sym typeface="Times New Roman"/>
              </a:rPr>
              <a:t>on the training data for high accuracy predictions.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just">
              <a:lnSpc>
                <a:spcPct val="115000"/>
              </a:lnSpc>
              <a:spcBef>
                <a:spcPts val="1200"/>
              </a:spcBef>
              <a:spcAft>
                <a:spcPts val="0"/>
              </a:spcAft>
              <a:buSzPts val="1300"/>
              <a:buNone/>
            </a:pPr>
            <a:r>
              <a:t/>
            </a:r>
            <a:endParaRPr b="1"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b="1"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b="1"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9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300"/>
              <a:buNone/>
            </a:pPr>
            <a:r>
              <a:t/>
            </a:r>
            <a:endParaRPr sz="2500">
              <a:latin typeface="Times New Roman"/>
              <a:ea typeface="Times New Roman"/>
              <a:cs typeface="Times New Roman"/>
              <a:sym typeface="Times New Roman"/>
            </a:endParaRPr>
          </a:p>
        </p:txBody>
      </p:sp>
      <p:sp>
        <p:nvSpPr>
          <p:cNvPr id="131" name="Google Shape;131;p20"/>
          <p:cNvSpPr txBox="1"/>
          <p:nvPr/>
        </p:nvSpPr>
        <p:spPr>
          <a:xfrm>
            <a:off x="6686450" y="5360650"/>
            <a:ext cx="9180000" cy="10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idx="1" type="body"/>
          </p:nvPr>
        </p:nvSpPr>
        <p:spPr>
          <a:xfrm>
            <a:off x="729450" y="1305450"/>
            <a:ext cx="7688700" cy="3720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b="1" lang="en" sz="1700">
                <a:solidFill>
                  <a:srgbClr val="000000"/>
                </a:solidFill>
                <a:latin typeface="Times New Roman"/>
                <a:ea typeface="Times New Roman"/>
                <a:cs typeface="Times New Roman"/>
                <a:sym typeface="Times New Roman"/>
              </a:rPr>
              <a:t>Model Evaluation</a:t>
            </a:r>
            <a:r>
              <a:rPr lang="en" sz="1700">
                <a:solidFill>
                  <a:srgbClr val="000000"/>
                </a:solidFill>
                <a:latin typeface="Times New Roman"/>
                <a:ea typeface="Times New Roman"/>
                <a:cs typeface="Times New Roman"/>
                <a:sym typeface="Times New Roman"/>
              </a:rPr>
              <a:t>: Splits the dataset to test accuracy and saves the trained model.</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br>
              <a:rPr lang="en" sz="1700">
                <a:solidFill>
                  <a:srgbClr val="000000"/>
                </a:solidFill>
                <a:latin typeface="Times New Roman"/>
                <a:ea typeface="Times New Roman"/>
                <a:cs typeface="Times New Roman"/>
                <a:sym typeface="Times New Roman"/>
              </a:rPr>
            </a:br>
            <a:r>
              <a:rPr b="1" lang="en" sz="1700">
                <a:solidFill>
                  <a:srgbClr val="000000"/>
                </a:solidFill>
                <a:latin typeface="Times New Roman"/>
                <a:ea typeface="Times New Roman"/>
                <a:cs typeface="Times New Roman"/>
                <a:sym typeface="Times New Roman"/>
              </a:rPr>
              <a:t>Prediction</a:t>
            </a:r>
            <a:r>
              <a:rPr lang="en" sz="1700">
                <a:solidFill>
                  <a:srgbClr val="000000"/>
                </a:solidFill>
                <a:latin typeface="Times New Roman"/>
                <a:ea typeface="Times New Roman"/>
                <a:cs typeface="Times New Roman"/>
                <a:sym typeface="Times New Roman"/>
              </a:rPr>
              <a:t>: Accepts user-selected symptoms, converts them into binary vectors, and predicts the disease using the trained model.</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br>
              <a:rPr lang="en" sz="1700">
                <a:solidFill>
                  <a:srgbClr val="000000"/>
                </a:solidFill>
                <a:latin typeface="Times New Roman"/>
                <a:ea typeface="Times New Roman"/>
                <a:cs typeface="Times New Roman"/>
                <a:sym typeface="Times New Roman"/>
              </a:rPr>
            </a:br>
            <a:r>
              <a:rPr b="1" lang="en" sz="1700">
                <a:solidFill>
                  <a:srgbClr val="000000"/>
                </a:solidFill>
                <a:latin typeface="Times New Roman"/>
                <a:ea typeface="Times New Roman"/>
                <a:cs typeface="Times New Roman"/>
                <a:sym typeface="Times New Roman"/>
              </a:rPr>
              <a:t>AI Integration</a:t>
            </a:r>
            <a:r>
              <a:rPr lang="en" sz="1700">
                <a:solidFill>
                  <a:srgbClr val="000000"/>
                </a:solidFill>
                <a:latin typeface="Times New Roman"/>
                <a:ea typeface="Times New Roman"/>
                <a:cs typeface="Times New Roman"/>
                <a:sym typeface="Times New Roman"/>
              </a:rPr>
              <a:t>: Uses Gemini API to generate cause, treatment, and diet plans for the predicted disease.</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br>
              <a:rPr lang="en" sz="1700">
                <a:solidFill>
                  <a:srgbClr val="000000"/>
                </a:solidFill>
                <a:latin typeface="Times New Roman"/>
                <a:ea typeface="Times New Roman"/>
                <a:cs typeface="Times New Roman"/>
                <a:sym typeface="Times New Roman"/>
              </a:rPr>
            </a:br>
            <a:r>
              <a:rPr b="1" lang="en" sz="1700">
                <a:solidFill>
                  <a:srgbClr val="000000"/>
                </a:solidFill>
                <a:latin typeface="Times New Roman"/>
                <a:ea typeface="Times New Roman"/>
                <a:cs typeface="Times New Roman"/>
                <a:sym typeface="Times New Roman"/>
              </a:rPr>
              <a:t>UI Development</a:t>
            </a:r>
            <a:r>
              <a:rPr lang="en" sz="1700">
                <a:solidFill>
                  <a:srgbClr val="000000"/>
                </a:solidFill>
                <a:latin typeface="Times New Roman"/>
                <a:ea typeface="Times New Roman"/>
                <a:cs typeface="Times New Roman"/>
                <a:sym typeface="Times New Roman"/>
              </a:rPr>
              <a:t>: Streamlit-based web app provides an intuitive user interface for symptom input and result display.</a:t>
            </a:r>
            <a:endParaRPr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b="1"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b="1" sz="17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SzPts val="1300"/>
              <a:buNone/>
            </a:pPr>
            <a:r>
              <a:t/>
            </a:r>
            <a:endParaRPr sz="1700">
              <a:solidFill>
                <a:srgbClr val="000000"/>
              </a:solidFill>
              <a:latin typeface="Times New Roman"/>
              <a:ea typeface="Times New Roman"/>
              <a:cs typeface="Times New Roman"/>
              <a:sym typeface="Times New Roman"/>
            </a:endParaRPr>
          </a:p>
        </p:txBody>
      </p:sp>
      <p:sp>
        <p:nvSpPr>
          <p:cNvPr id="137" name="Google Shape;137;p21"/>
          <p:cNvSpPr txBox="1"/>
          <p:nvPr/>
        </p:nvSpPr>
        <p:spPr>
          <a:xfrm>
            <a:off x="4889975" y="1192850"/>
            <a:ext cx="4290000" cy="10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