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6" r:id="rId14"/>
    <p:sldId id="270" r:id="rId15"/>
    <p:sldId id="271" r:id="rId16"/>
    <p:sldId id="287" r:id="rId17"/>
    <p:sldId id="272" r:id="rId18"/>
    <p:sldId id="279" r:id="rId19"/>
    <p:sldId id="273" r:id="rId20"/>
    <p:sldId id="274" r:id="rId21"/>
    <p:sldId id="276" r:id="rId22"/>
    <p:sldId id="269" r:id="rId23"/>
    <p:sldId id="280" r:id="rId24"/>
    <p:sldId id="277" r:id="rId25"/>
    <p:sldId id="278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-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0F353-095A-81EA-24B8-B389D78AF1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303956-3CAE-B5FE-FA01-771F76AAEB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AF2FA-6DCA-2EFC-AFF2-0483809BF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1A310-2BF2-4550-974A-EDC067620A87}" type="datetimeFigureOut">
              <a:rPr lang="en-IN" smtClean="0"/>
              <a:t>20-10-2025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9CE73-29F6-5C53-6683-94E0A3B23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3AC1F8-8139-70C5-48D3-6EEDFC818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DD21A-3788-42C1-BB56-B951F998D5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3277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FBA00-07AB-3D96-9F5E-C430B10D3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A9C753-ED31-DD79-EC8B-E125FE2805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3F7B6-0CFE-D9F5-4749-A9692E25E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1A310-2BF2-4550-974A-EDC067620A87}" type="datetimeFigureOut">
              <a:rPr lang="en-IN" smtClean="0"/>
              <a:t>20-10-2025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D09FC-9D65-3600-880C-FDBF74936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63558-2284-3075-908F-066739492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DD21A-3788-42C1-BB56-B951F998D5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4654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E677BF-C5CB-2810-2B5F-56CF1BB53D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D68F89-3DB9-6CA6-64C4-34CBFE29E8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F9A2D-6EA2-61F9-E43A-854E71EC0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1A310-2BF2-4550-974A-EDC067620A87}" type="datetimeFigureOut">
              <a:rPr lang="en-IN" smtClean="0"/>
              <a:t>20-10-2025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70BD6-0511-CBF2-643F-B232F597C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B306F-1325-42B6-9B0D-0CEC0CF58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DD21A-3788-42C1-BB56-B951F998D5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1726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4CA10-5829-D54F-6884-F2489FC5C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75C91-4337-1411-9054-FA114E27B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90305-4AEC-AD9F-0591-0F1744AE9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1A310-2BF2-4550-974A-EDC067620A87}" type="datetimeFigureOut">
              <a:rPr lang="en-IN" smtClean="0"/>
              <a:t>20-10-2025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464CDF-B27F-56FC-6EC9-EDFD0D47F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27B5A-8EA0-1EAC-12B6-A3B34C6F0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DD21A-3788-42C1-BB56-B951F998D5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5131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AD313-B22B-9231-4BC9-28691CC77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50E8CD-E27A-D1F3-F215-DE7C5FE88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14977-EA49-EDDE-8D31-9FD5064C4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1A310-2BF2-4550-974A-EDC067620A87}" type="datetimeFigureOut">
              <a:rPr lang="en-IN" smtClean="0"/>
              <a:t>20-10-2025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5237CD-E5EE-3BB5-05A3-2F61A5AF9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DBE74-20C7-0447-9090-928000350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DD21A-3788-42C1-BB56-B951F998D5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3634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73B4C-B1EC-766E-389F-88DC78986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E427F-9756-B241-BD88-0EFE22FFB9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75E4E0-5626-698E-E481-A57AB9A762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776C4B-12F1-28D6-3F26-CCC050353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1A310-2BF2-4550-974A-EDC067620A87}" type="datetimeFigureOut">
              <a:rPr lang="en-IN" smtClean="0"/>
              <a:t>20-10-2025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C01E1F-EC5A-7340-F24D-D10CA96E9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CB78D1-6981-26C5-E5E2-2B76B7CFD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DD21A-3788-42C1-BB56-B951F998D5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5673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C1C51-6E98-E831-9F13-45AF43A88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90BC47-885B-86A0-A72D-79047C040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D81145-C744-CE6A-75BD-594F245341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C99F92-8F7B-EF94-5835-5D3D1B7974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660B7C-2051-CE4C-951E-14F644A9CC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457C90-C1DF-305D-850F-7CC502831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1A310-2BF2-4550-974A-EDC067620A87}" type="datetimeFigureOut">
              <a:rPr lang="en-IN" smtClean="0"/>
              <a:t>20-10-2025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017409-B689-49ED-3371-5848EF8D1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084E9B-7CCC-E2B7-78AB-3027CBB8C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DD21A-3788-42C1-BB56-B951F998D5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6928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DCDD2-1960-97AF-556F-6D014A9E2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15D5F8-7A16-339F-D58B-93709DEAA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1A310-2BF2-4550-974A-EDC067620A87}" type="datetimeFigureOut">
              <a:rPr lang="en-IN" smtClean="0"/>
              <a:t>20-10-2025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69014A-87E9-E17A-0657-115D3034F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CA0D18-7AD0-AD17-5349-A9E105FD3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DD21A-3788-42C1-BB56-B951F998D5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70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B67ACE-983A-8B22-13F5-FC851DD49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1A310-2BF2-4550-974A-EDC067620A87}" type="datetimeFigureOut">
              <a:rPr lang="en-IN" smtClean="0"/>
              <a:t>20-10-2025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920016-3E59-F570-BF4C-2943AAAA4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1A5592-56F8-BCA4-6361-D7EA09B2E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DD21A-3788-42C1-BB56-B951F998D5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692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A523B-BCDE-DDC6-C508-56F3D7070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20262-A388-0D18-71BB-F03F7B028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4DE2BB-1125-FC01-AE0F-BF9B3C82FB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68AD26-0E44-D93B-A8E5-2DFAC61AB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1A310-2BF2-4550-974A-EDC067620A87}" type="datetimeFigureOut">
              <a:rPr lang="en-IN" smtClean="0"/>
              <a:t>20-10-2025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C390D5-6729-9032-FEC9-50B68DBF8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420D0C-DE12-A5A1-48B9-2F8315635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DD21A-3788-42C1-BB56-B951F998D5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4672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A5A37-B9DA-319E-F089-677FE416C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A9AE5E-7607-66A6-EF0D-BB4764EFCA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38FC5E-B335-3410-1324-35076D011E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8ADBD6-07C1-682B-9FD6-2A8CBF638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1A310-2BF2-4550-974A-EDC067620A87}" type="datetimeFigureOut">
              <a:rPr lang="en-IN" smtClean="0"/>
              <a:t>20-10-2025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17A212-8066-F50E-2C1F-DBAEF2903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5EDF04-DFF5-6D58-246D-CCA1681D0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DD21A-3788-42C1-BB56-B951F998D5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3050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9A0BC5-EEE7-F56C-A39F-7039A9D44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3D267-95A2-A7A2-3609-262B64A53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5F9E7-E27E-20CD-E9F4-6FE7E9C6FB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1A310-2BF2-4550-974A-EDC067620A87}" type="datetimeFigureOut">
              <a:rPr lang="en-IN" smtClean="0"/>
              <a:t>20-10-2025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810DAB-95D3-53D7-EFC7-8E5F9F71A7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8D505-FE14-1D43-7820-989F55A644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DD21A-3788-42C1-BB56-B951F998D5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0125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8000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127.0.0.1:8000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8000/api/notes/1" TargetMode="External"/><Relationship Id="rId2" Type="http://schemas.openxmlformats.org/officeDocument/2006/relationships/hyperlink" Target="http://127.0.0.1:8000/api/notes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D8303-8A68-2C7A-86C1-075FB75F2A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FRAMEWORK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0F8DE4-021B-7337-C8EE-611A314E03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  <a:p>
            <a:r>
              <a:rPr lang="en-IN" dirty="0"/>
              <a:t>                                                                      -</a:t>
            </a:r>
            <a:r>
              <a:rPr lang="en-IN" dirty="0" err="1"/>
              <a:t>Presention</a:t>
            </a:r>
            <a:r>
              <a:rPr lang="en-IN" dirty="0"/>
              <a:t> by JYOTHISHMA</a:t>
            </a:r>
          </a:p>
        </p:txBody>
      </p:sp>
    </p:spTree>
    <p:extLst>
      <p:ext uri="{BB962C8B-B14F-4D97-AF65-F5344CB8AC3E}">
        <p14:creationId xmlns:p14="http://schemas.microsoft.com/office/powerpoint/2010/main" val="1176228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675F6-D555-AF8C-6F73-89FCAB4EE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Install Composer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9CBE1-A088-9D1D-24A6-806AE5546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Download Composer</a:t>
            </a:r>
          </a:p>
          <a:p>
            <a:pPr marL="0" indent="0">
              <a:buNone/>
            </a:pPr>
            <a:r>
              <a:rPr lang="en-US" dirty="0"/>
              <a:t>Go to 👉 https://getcomposer.org</a:t>
            </a:r>
            <a:br>
              <a:rPr lang="en-US" dirty="0"/>
            </a:br>
            <a:r>
              <a:rPr lang="en-US" dirty="0"/>
              <a:t>Click </a:t>
            </a:r>
            <a:r>
              <a:rPr lang="en-US" b="1" dirty="0"/>
              <a:t>“Download” → “Composer-Setup.exe”</a:t>
            </a:r>
            <a:r>
              <a:rPr lang="en-US" dirty="0"/>
              <a:t> for Windows.</a:t>
            </a:r>
          </a:p>
          <a:p>
            <a:pPr marL="0" indent="0">
              <a:buNone/>
            </a:pPr>
            <a:r>
              <a:rPr lang="en-US" b="1" dirty="0"/>
              <a:t>Install</a:t>
            </a:r>
          </a:p>
          <a:p>
            <a:pPr marL="0" indent="0">
              <a:buNone/>
            </a:pPr>
            <a:r>
              <a:rPr lang="en-US" dirty="0"/>
              <a:t>During installation:</a:t>
            </a:r>
          </a:p>
          <a:p>
            <a:pPr marL="0" indent="0">
              <a:buNone/>
            </a:pPr>
            <a:r>
              <a:rPr lang="en-US" dirty="0"/>
              <a:t>It should automatically detect your PHP </a:t>
            </a:r>
            <a:r>
              <a:rPr lang="en-US" dirty="0" err="1"/>
              <a:t>path:C</a:t>
            </a:r>
            <a:r>
              <a:rPr lang="en-US" dirty="0"/>
              <a:t>:\xampp\php\php.exe</a:t>
            </a:r>
          </a:p>
          <a:p>
            <a:pPr marL="0" indent="0">
              <a:buNone/>
            </a:pPr>
            <a:r>
              <a:rPr lang="en-US" dirty="0"/>
              <a:t>Click </a:t>
            </a:r>
            <a:r>
              <a:rPr lang="en-US" b="1" dirty="0"/>
              <a:t>Next</a:t>
            </a:r>
            <a:r>
              <a:rPr lang="en-US" dirty="0"/>
              <a:t> → </a:t>
            </a:r>
            <a:r>
              <a:rPr lang="en-US" b="1" dirty="0"/>
              <a:t>Install</a:t>
            </a:r>
            <a:r>
              <a:rPr lang="en-US" dirty="0"/>
              <a:t> → </a:t>
            </a:r>
            <a:r>
              <a:rPr lang="en-US" b="1" dirty="0"/>
              <a:t>Finish</a:t>
            </a:r>
            <a:br>
              <a:rPr lang="en-US" b="1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03EC8AAC-0E47-8EAB-8A4D-03A0A70FEA5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1A72DE1D-DF9E-F10F-76AB-9BBFA0F27F6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1FFD5576-50E9-61DF-AF8E-9647ACFBE73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AutoShape 8">
            <a:extLst>
              <a:ext uri="{FF2B5EF4-FFF2-40B4-BE49-F238E27FC236}">
                <a16:creationId xmlns:a16="http://schemas.microsoft.com/office/drawing/2014/main" id="{24C4F9D0-9B25-3667-7656-5F6A6392F86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00800" y="3733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0739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C0B00-834C-3A9B-A541-C069D9833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Composer Installation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6BE3A86-D59A-19F0-6986-9D94879BAC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5433059" y="4004109"/>
            <a:ext cx="2849713" cy="2163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4AEF75C-859E-C9A9-5C04-6719C5EA3A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0661" y="4004109"/>
            <a:ext cx="3031609" cy="19844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7B1429E-0FA0-EEE5-08FB-FE31A2ACE5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2112" y="1845331"/>
            <a:ext cx="3031609" cy="193555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5D83185-B645-568C-D0F2-8EF43780A1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0660" y="1854956"/>
            <a:ext cx="3285461" cy="1783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76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9B71D-C33F-0240-F3C1-EF64D7453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Verify installation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93708-FB04-5635-E6D8-4B29C2808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Open Command Prompt and type:</a:t>
            </a:r>
          </a:p>
          <a:p>
            <a:pPr marL="0" indent="0">
              <a:buNone/>
            </a:pPr>
            <a:r>
              <a:rPr lang="en-US" dirty="0"/>
              <a:t>composer -V</a:t>
            </a:r>
          </a:p>
          <a:p>
            <a:pPr marL="0" indent="0">
              <a:buNone/>
            </a:pPr>
            <a:r>
              <a:rPr lang="en-US" dirty="0"/>
              <a:t>You should see:</a:t>
            </a:r>
          </a:p>
          <a:p>
            <a:pPr marL="0" indent="0">
              <a:buNone/>
            </a:pPr>
            <a:r>
              <a:rPr lang="en-US" dirty="0"/>
              <a:t>Composer version 2.x.x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21DE1B-7D83-4A92-BB5D-A7A4658C7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283242"/>
            <a:ext cx="6553474" cy="1797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785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6215F-1354-25E5-D7A1-D583F0FDB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724" y="365125"/>
            <a:ext cx="10727076" cy="1325563"/>
          </a:xfrm>
        </p:spPr>
        <p:txBody>
          <a:bodyPr/>
          <a:lstStyle/>
          <a:p>
            <a:r>
              <a:rPr lang="en-US" dirty="0"/>
              <a:t>Create a Laravel Project in VS Code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AD3D1-E833-0160-0EA6-4118398D1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724" y="1690687"/>
            <a:ext cx="10727076" cy="448627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  Create via Command Prompt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Open </a:t>
            </a:r>
            <a:r>
              <a:rPr lang="en-US" b="1" dirty="0"/>
              <a:t>Command Prompt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Go to your XAMPP </a:t>
            </a:r>
            <a:r>
              <a:rPr lang="en-US" dirty="0" err="1"/>
              <a:t>htdocs</a:t>
            </a:r>
            <a:r>
              <a:rPr lang="en-US" dirty="0"/>
              <a:t> folder:  cd C:\xampp\htdocs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Create a Laravel project:</a:t>
            </a:r>
          </a:p>
          <a:p>
            <a:pPr marL="0" indent="0">
              <a:buNone/>
            </a:pPr>
            <a:r>
              <a:rPr lang="en-US" dirty="0"/>
              <a:t>     composer create-project </a:t>
            </a:r>
            <a:r>
              <a:rPr lang="en-US" dirty="0" err="1"/>
              <a:t>laravel</a:t>
            </a:r>
            <a:r>
              <a:rPr lang="en-US" dirty="0"/>
              <a:t>/</a:t>
            </a:r>
            <a:r>
              <a:rPr lang="en-US" dirty="0" err="1"/>
              <a:t>laravel</a:t>
            </a:r>
            <a:r>
              <a:rPr lang="en-US" dirty="0"/>
              <a:t> </a:t>
            </a:r>
            <a:r>
              <a:rPr lang="en-US" dirty="0" err="1"/>
              <a:t>laravel_notes</a:t>
            </a:r>
            <a:br>
              <a:rPr lang="en-US" dirty="0"/>
            </a:b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0FE8A4D5-6227-9E65-3EB0-73B95CEEA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7599"/>
            <a:ext cx="10515600" cy="2444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0029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261BF-7064-0797-A56A-AA3D1B3EF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🧰 Fix: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0B62A-3914-A545-43E0-D3384AAEA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Laravel needs ZIP support to unpack the framework files.</a:t>
            </a:r>
          </a:p>
          <a:p>
            <a:r>
              <a:rPr lang="en-US" dirty="0"/>
              <a:t>Open this file in VS Code or Notepad:</a:t>
            </a:r>
          </a:p>
          <a:p>
            <a:r>
              <a:rPr lang="en-US" dirty="0"/>
              <a:t>C:\xampp\php\php.ini</a:t>
            </a:r>
          </a:p>
          <a:p>
            <a:r>
              <a:rPr lang="en-US" dirty="0"/>
              <a:t>Search for this line (Ctrl + F → “zip”):</a:t>
            </a:r>
          </a:p>
          <a:p>
            <a:r>
              <a:rPr lang="en-US" dirty="0"/>
              <a:t>;extension=zip</a:t>
            </a:r>
          </a:p>
          <a:p>
            <a:r>
              <a:rPr lang="en-US" b="1" dirty="0"/>
              <a:t>Remove the semicolon (;)</a:t>
            </a:r>
            <a:r>
              <a:rPr lang="en-US" dirty="0"/>
              <a:t> to enable it:</a:t>
            </a:r>
          </a:p>
          <a:p>
            <a:r>
              <a:rPr lang="en-US" dirty="0"/>
              <a:t>extension=zip</a:t>
            </a:r>
          </a:p>
          <a:p>
            <a:r>
              <a:rPr lang="en-US" dirty="0"/>
              <a:t>Save the file and </a:t>
            </a:r>
            <a:r>
              <a:rPr lang="en-US" b="1" dirty="0"/>
              <a:t>restart Apache</a:t>
            </a:r>
            <a:r>
              <a:rPr lang="en-US" dirty="0"/>
              <a:t> from XAMPP Control Panel.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2B4C21-9EFA-00E8-064A-D771AC866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9852" y="2559005"/>
            <a:ext cx="3638737" cy="2330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7656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A8244-8193-7EAA-D5A5-333AD79C4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Laravel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4B323-3B10-BA53-0972-245AC62F6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C:\xampp\htdocs&gt;composer create-project </a:t>
            </a:r>
            <a:r>
              <a:rPr lang="en-US" dirty="0" err="1"/>
              <a:t>laravel</a:t>
            </a:r>
            <a:r>
              <a:rPr lang="en-US" dirty="0"/>
              <a:t>/</a:t>
            </a:r>
            <a:r>
              <a:rPr lang="en-US" dirty="0" err="1"/>
              <a:t>laravel</a:t>
            </a:r>
            <a:r>
              <a:rPr lang="en-US" dirty="0"/>
              <a:t> </a:t>
            </a:r>
            <a:r>
              <a:rPr lang="en-US" dirty="0" err="1"/>
              <a:t>laravel_notes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744AF2-A019-D657-F301-0F61FA86C6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529" y="2924069"/>
            <a:ext cx="9644514" cy="2894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2048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2B46E-0001-BC8C-A677-46A6676A5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Open the Laravel Welcome Page</a:t>
            </a: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CF9436-8287-C918-6A80-D499C7321B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2820201"/>
            <a:ext cx="9230760" cy="335676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A4327E0-9FBC-0167-3CBB-EB217F984C50}"/>
              </a:ext>
            </a:extLst>
          </p:cNvPr>
          <p:cNvSpPr txBox="1"/>
          <p:nvPr/>
        </p:nvSpPr>
        <p:spPr>
          <a:xfrm>
            <a:off x="991402" y="2059806"/>
            <a:ext cx="81550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👉 </a:t>
            </a:r>
            <a:r>
              <a:rPr lang="en-IN" b="1" dirty="0">
                <a:hlinkClick r:id="rId3"/>
              </a:rPr>
              <a:t>http://127.0.0.1:8000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02929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7548F-5696-CD31-0E15-014729B58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Your Laravel Project in VS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16565-2163-EC65-1C4D-269E57B87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cd C:\xampp\htdocs</a:t>
            </a:r>
          </a:p>
          <a:p>
            <a:r>
              <a:rPr lang="en-US" dirty="0"/>
              <a:t>composer create-project </a:t>
            </a:r>
            <a:r>
              <a:rPr lang="en-US" dirty="0" err="1"/>
              <a:t>laravel</a:t>
            </a:r>
            <a:r>
              <a:rPr lang="en-US" dirty="0"/>
              <a:t>/</a:t>
            </a:r>
            <a:r>
              <a:rPr lang="en-US" dirty="0" err="1"/>
              <a:t>laravel</a:t>
            </a:r>
            <a:r>
              <a:rPr lang="en-US" dirty="0"/>
              <a:t> </a:t>
            </a:r>
            <a:r>
              <a:rPr lang="en-US" dirty="0" err="1"/>
              <a:t>laravel_notes</a:t>
            </a:r>
            <a:endParaRPr lang="en-US" dirty="0"/>
          </a:p>
          <a:p>
            <a:r>
              <a:rPr lang="en-US" dirty="0"/>
              <a:t>cd </a:t>
            </a:r>
            <a:r>
              <a:rPr lang="en-US" dirty="0" err="1"/>
              <a:t>laravel_notes</a:t>
            </a:r>
            <a:endParaRPr lang="en-US" dirty="0"/>
          </a:p>
          <a:p>
            <a:r>
              <a:rPr lang="en-US" dirty="0"/>
              <a:t>code .</a:t>
            </a:r>
            <a:br>
              <a:rPr lang="en-US" dirty="0"/>
            </a:b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286293-1094-B48E-5E78-9FB25E104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197" y="3794235"/>
            <a:ext cx="7631286" cy="238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5449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4B120-89C2-A2DA-32ED-F3C78CDD1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FDCC9FB-6885-6373-28F4-55A98AD3D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E34B973-F3C9-A8B8-1051-C7979318A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211325" cy="4692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7646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995DC-13EF-AA0A-433C-C0D2948FF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Connect to Your Existing Database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32907-6274-166D-E4E5-B62331A90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 VS Code, open the file named </a:t>
            </a:r>
            <a:r>
              <a:rPr lang="en-US" b="1" dirty="0"/>
              <a:t>.env</a:t>
            </a:r>
            <a:r>
              <a:rPr lang="en-US" dirty="0"/>
              <a:t> (in your project’s root folder).</a:t>
            </a:r>
          </a:p>
          <a:p>
            <a:pPr marL="0" indent="0">
              <a:buNone/>
            </a:pPr>
            <a:r>
              <a:rPr lang="en-US" dirty="0"/>
              <a:t>Find and edit this section exactly like this:</a:t>
            </a:r>
          </a:p>
          <a:p>
            <a:r>
              <a:rPr lang="en-US" dirty="0"/>
              <a:t>DB_CONNECTION=</a:t>
            </a:r>
            <a:r>
              <a:rPr lang="en-US" dirty="0" err="1">
                <a:highlight>
                  <a:srgbClr val="FFFF00"/>
                </a:highlight>
              </a:rPr>
              <a:t>mysql</a:t>
            </a:r>
            <a:endParaRPr lang="en-US" dirty="0">
              <a:highlight>
                <a:srgbClr val="FFFF00"/>
              </a:highlight>
            </a:endParaRPr>
          </a:p>
          <a:p>
            <a:r>
              <a:rPr lang="en-US" dirty="0"/>
              <a:t>DB_HOST=127.0.0.1</a:t>
            </a:r>
          </a:p>
          <a:p>
            <a:r>
              <a:rPr lang="en-US" dirty="0"/>
              <a:t>DB_PORT=3306</a:t>
            </a:r>
          </a:p>
          <a:p>
            <a:r>
              <a:rPr lang="en-US" dirty="0"/>
              <a:t>DB_DATABASE=</a:t>
            </a:r>
            <a:r>
              <a:rPr lang="en-US" dirty="0">
                <a:highlight>
                  <a:srgbClr val="FFFF00"/>
                </a:highlight>
              </a:rPr>
              <a:t>csci6040_study</a:t>
            </a:r>
          </a:p>
          <a:p>
            <a:r>
              <a:rPr lang="en-US" dirty="0"/>
              <a:t>DB_USERNAME=root</a:t>
            </a:r>
          </a:p>
          <a:p>
            <a:r>
              <a:rPr lang="en-US" dirty="0"/>
              <a:t>DB_PASSWORD=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605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DA5E9-FB25-F452-893E-C3F40BE19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🔹</a:t>
            </a:r>
            <a:r>
              <a:rPr lang="en-IN" b="1" dirty="0"/>
              <a:t>What is Framework?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AB292-3630-23D6-E4AD-5DDF59E97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 </a:t>
            </a:r>
            <a:r>
              <a:rPr lang="en-US" b="1" dirty="0"/>
              <a:t>framework</a:t>
            </a:r>
            <a:r>
              <a:rPr lang="en-US" dirty="0"/>
              <a:t> is a collection of </a:t>
            </a:r>
            <a:r>
              <a:rPr lang="en-US" b="1" dirty="0"/>
              <a:t>prewritten code</a:t>
            </a:r>
            <a:r>
              <a:rPr lang="en-US" dirty="0"/>
              <a:t>, </a:t>
            </a:r>
            <a:r>
              <a:rPr lang="en-US" b="1" dirty="0"/>
              <a:t>libraries</a:t>
            </a:r>
            <a:r>
              <a:rPr lang="en-US" dirty="0"/>
              <a:t>, and </a:t>
            </a:r>
            <a:r>
              <a:rPr lang="en-US" b="1" dirty="0"/>
              <a:t>best practices</a:t>
            </a:r>
            <a:r>
              <a:rPr lang="en-US" dirty="0"/>
              <a:t> that provides a structure for developing software applications.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 </a:t>
            </a:r>
            <a:r>
              <a:rPr lang="en-US" b="1" dirty="0"/>
              <a:t>framework</a:t>
            </a:r>
            <a:r>
              <a:rPr lang="en-US" dirty="0"/>
              <a:t> helps developers save time by giving them a solid base to build on — instead of starting from zero.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34034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6A553-8AE9-04FB-D621-F2DE916AB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31909E-300E-E612-3BEF-06398203DB24}"/>
              </a:ext>
            </a:extLst>
          </p:cNvPr>
          <p:cNvSpPr txBox="1"/>
          <p:nvPr/>
        </p:nvSpPr>
        <p:spPr>
          <a:xfrm>
            <a:off x="838200" y="5758088"/>
            <a:ext cx="8671559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Save the file (Ctrl + S).</a:t>
            </a:r>
            <a:br>
              <a:rPr lang="en-US" sz="2000" dirty="0"/>
            </a:br>
            <a:r>
              <a:rPr lang="en-US" sz="2000" dirty="0"/>
              <a:t>✅ This connects Laravel to your existing MySQL database and the notes table you already created.</a:t>
            </a:r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6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1DE6507-46E4-B26F-69CC-DE705F1026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824" y="762123"/>
            <a:ext cx="8956845" cy="1884570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36415C3-6C1B-01C2-CB25-BB63DA8ECF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824" y="3108960"/>
            <a:ext cx="8956844" cy="2440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4033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3B878-FD76-D06D-CF2E-BE09997A1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Create a Model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FF183-0B77-2314-05A7-12BFCDB0F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VS Code terminal:</a:t>
            </a:r>
          </a:p>
          <a:p>
            <a:r>
              <a:rPr lang="en-US" dirty="0" err="1"/>
              <a:t>php</a:t>
            </a:r>
            <a:r>
              <a:rPr lang="en-US" dirty="0"/>
              <a:t> artisan </a:t>
            </a:r>
            <a:r>
              <a:rPr lang="en-US" dirty="0" err="1"/>
              <a:t>make:model</a:t>
            </a:r>
            <a:r>
              <a:rPr lang="en-US" dirty="0"/>
              <a:t> Note</a:t>
            </a:r>
          </a:p>
          <a:p>
            <a:r>
              <a:rPr lang="en-US" dirty="0"/>
              <a:t>This creates app/Models/</a:t>
            </a:r>
            <a:r>
              <a:rPr lang="en-US" dirty="0" err="1"/>
              <a:t>Note.php</a:t>
            </a:r>
            <a:r>
              <a:rPr lang="en-US" dirty="0"/>
              <a:t>.</a:t>
            </a:r>
          </a:p>
          <a:p>
            <a:r>
              <a:rPr lang="en-US" dirty="0"/>
              <a:t>Create a Note model that connects to my notes table in the database.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52EA1A6-6542-0465-E71D-87A49DFB6C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497" y="4277255"/>
            <a:ext cx="9069608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8013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9C8C0-D82E-2297-EFD7-3DF33307F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E94A9-A62B-719D-F62E-8F9401F7A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Edit the </a:t>
            </a:r>
            <a:r>
              <a:rPr lang="en-US"/>
              <a:t>created model </a:t>
            </a:r>
            <a:r>
              <a:rPr lang="en-US" dirty="0"/>
              <a:t>as follows: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5DA6AD-39AE-DC0B-F4DD-230A65FF3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944" y="2448232"/>
            <a:ext cx="5700254" cy="325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7634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60E25-3B7E-B0C2-9C97-34F6D93C4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5FD99-4A58-3D12-DD75-E360230FF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This file tells Laravel how to connect with my database table called notes.</a:t>
            </a:r>
            <a:br>
              <a:rPr lang="en-US" dirty="0"/>
            </a:br>
            <a:r>
              <a:rPr lang="en-US" dirty="0"/>
              <a:t>It acts like a bridge between the code and the database.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protected $table = 'notes’;</a:t>
            </a:r>
            <a:br>
              <a:rPr lang="en-US" dirty="0"/>
            </a:br>
            <a:r>
              <a:rPr lang="en-US" dirty="0"/>
              <a:t>👉 This tells Laravel that the table name in the database is notes.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protected $fillable = [...]</a:t>
            </a:r>
            <a:br>
              <a:rPr lang="en-US" dirty="0"/>
            </a:br>
            <a:r>
              <a:rPr lang="en-US" dirty="0"/>
              <a:t>👉 These are the columns we can add or update in the table (like title, text, etc.).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protected $</a:t>
            </a:r>
            <a:r>
              <a:rPr lang="en-US" dirty="0" err="1"/>
              <a:t>primaryKey</a:t>
            </a:r>
            <a:r>
              <a:rPr lang="en-US" dirty="0"/>
              <a:t> = 'id';</a:t>
            </a:r>
            <a:br>
              <a:rPr lang="en-US" dirty="0"/>
            </a:br>
            <a:r>
              <a:rPr lang="en-US" dirty="0"/>
              <a:t>👉 This tells Laravel the main column (primary key) of the table is id.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public $timestamps = false;</a:t>
            </a:r>
            <a:br>
              <a:rPr lang="en-US" dirty="0"/>
            </a:br>
            <a:r>
              <a:rPr lang="en-US" dirty="0"/>
              <a:t>👉 This tells Laravel not to expect </a:t>
            </a:r>
            <a:r>
              <a:rPr lang="en-US" dirty="0" err="1"/>
              <a:t>created_at</a:t>
            </a:r>
            <a:r>
              <a:rPr lang="en-US" dirty="0"/>
              <a:t> or </a:t>
            </a:r>
            <a:r>
              <a:rPr lang="en-US" dirty="0" err="1"/>
              <a:t>updated_at</a:t>
            </a:r>
            <a:r>
              <a:rPr lang="en-US" dirty="0"/>
              <a:t> columns, because my table uses </a:t>
            </a:r>
            <a:r>
              <a:rPr lang="en-US" dirty="0" err="1"/>
              <a:t>date_of_creation</a:t>
            </a:r>
            <a:r>
              <a:rPr lang="en-US" dirty="0"/>
              <a:t> and </a:t>
            </a:r>
            <a:r>
              <a:rPr lang="en-US" dirty="0" err="1"/>
              <a:t>last_modified</a:t>
            </a:r>
            <a:r>
              <a:rPr lang="en-US" dirty="0"/>
              <a:t> instead.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“This model connects my Laravel project with the notes table in the database and tells Laravel which columns it can work with.”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91461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1E6B2-D529-CE51-59EC-3F8DA4DB2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Create Controller for CRUD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99E93-E8F0-0C58-EA6C-C89E22F77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controller acts like a </a:t>
            </a:r>
            <a:r>
              <a:rPr lang="en-US" b="1" dirty="0"/>
              <a:t>manager</a:t>
            </a:r>
            <a:r>
              <a:rPr lang="en-US" dirty="0"/>
              <a:t> between:</a:t>
            </a:r>
          </a:p>
          <a:p>
            <a:r>
              <a:rPr lang="en-US" dirty="0"/>
              <a:t>The </a:t>
            </a:r>
            <a:r>
              <a:rPr lang="en-US" b="1" dirty="0"/>
              <a:t>database</a:t>
            </a:r>
            <a:r>
              <a:rPr lang="en-US" dirty="0"/>
              <a:t> (where data is stored), and</a:t>
            </a:r>
          </a:p>
          <a:p>
            <a:r>
              <a:rPr lang="en-US" dirty="0"/>
              <a:t>The </a:t>
            </a:r>
            <a:r>
              <a:rPr lang="en-US" b="1" dirty="0"/>
              <a:t>user or API</a:t>
            </a:r>
            <a:r>
              <a:rPr lang="en-US" dirty="0"/>
              <a:t> (who sends the request).</a:t>
            </a:r>
          </a:p>
          <a:p>
            <a:pPr marL="0" indent="0">
              <a:buNone/>
            </a:pPr>
            <a:r>
              <a:rPr lang="en-IN" b="1" dirty="0"/>
              <a:t>  Command:</a:t>
            </a:r>
          </a:p>
          <a:p>
            <a:pPr marL="0" indent="0">
              <a:buNone/>
            </a:pPr>
            <a:r>
              <a:rPr lang="en-IN" b="1" dirty="0"/>
              <a:t>  </a:t>
            </a:r>
            <a:r>
              <a:rPr lang="en-IN" b="1" dirty="0" err="1"/>
              <a:t>php</a:t>
            </a:r>
            <a:r>
              <a:rPr lang="en-IN" b="1" dirty="0"/>
              <a:t> artisan </a:t>
            </a:r>
            <a:r>
              <a:rPr lang="en-IN" b="1" dirty="0" err="1"/>
              <a:t>make:controller</a:t>
            </a:r>
            <a:r>
              <a:rPr lang="en-IN" b="1" dirty="0"/>
              <a:t> </a:t>
            </a:r>
            <a:r>
              <a:rPr lang="en-IN" b="1" dirty="0" err="1"/>
              <a:t>NoteController</a:t>
            </a:r>
            <a:r>
              <a:rPr lang="en-IN" b="1" dirty="0"/>
              <a:t> –resource</a:t>
            </a:r>
          </a:p>
          <a:p>
            <a:r>
              <a:rPr lang="en-US" dirty="0"/>
              <a:t>This command </a:t>
            </a:r>
            <a:r>
              <a:rPr lang="en-US" b="1" dirty="0"/>
              <a:t>automatically creates</a:t>
            </a:r>
            <a:r>
              <a:rPr lang="en-US" dirty="0"/>
              <a:t> all the basic functions we need for CRUD:</a:t>
            </a:r>
          </a:p>
          <a:p>
            <a:r>
              <a:rPr lang="en-US" dirty="0"/>
              <a:t>Add new note</a:t>
            </a:r>
          </a:p>
          <a:p>
            <a:r>
              <a:rPr lang="en-US" dirty="0"/>
              <a:t>Show all notes</a:t>
            </a:r>
          </a:p>
          <a:p>
            <a:r>
              <a:rPr lang="en-US" dirty="0"/>
              <a:t>Show one note</a:t>
            </a:r>
          </a:p>
          <a:p>
            <a:r>
              <a:rPr lang="en-US" dirty="0"/>
              <a:t>Update note</a:t>
            </a:r>
          </a:p>
          <a:p>
            <a:r>
              <a:rPr lang="en-US" dirty="0"/>
              <a:t>Delete note</a:t>
            </a:r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48E618-A352-BE65-62B6-AFCB948D6F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191" y="5684357"/>
            <a:ext cx="9921765" cy="98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2067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3B6BF-0732-722B-A69E-C90AAAF85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Confirm You Have </a:t>
            </a:r>
            <a:r>
              <a:rPr lang="en-US" b="1" dirty="0" err="1"/>
              <a:t>api.php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5EF30-2871-6447-7E20-04C1B7225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4164"/>
            <a:ext cx="10515600" cy="5188017"/>
          </a:xfrm>
        </p:spPr>
        <p:txBody>
          <a:bodyPr>
            <a:normAutofit fontScale="6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Go to your project folder:</a:t>
            </a:r>
            <a:br>
              <a:rPr lang="en-US" dirty="0"/>
            </a:br>
            <a:r>
              <a:rPr lang="en-US" dirty="0"/>
              <a:t>C:\xampp\htdocs\laravel_notes\routes\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You should see a file named: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b="1" dirty="0" err="1"/>
              <a:t>api.php</a:t>
            </a:r>
            <a:endParaRPr lang="en-US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If you </a:t>
            </a:r>
            <a:r>
              <a:rPr lang="en-US" b="1" dirty="0"/>
              <a:t>don’t</a:t>
            </a:r>
            <a:r>
              <a:rPr lang="en-US" dirty="0"/>
              <a:t> see it, create it manually: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Right-click → New File → name it </a:t>
            </a:r>
            <a:r>
              <a:rPr lang="en-US" dirty="0" err="1"/>
              <a:t>api.php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Paste this code inside: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use Illuminate\Http\Request;</a:t>
            </a:r>
          </a:p>
          <a:p>
            <a:pPr marL="0" indent="0">
              <a:buNone/>
            </a:pPr>
            <a:r>
              <a:rPr lang="en-US" dirty="0"/>
              <a:t>use Illuminate\Support\Facades\Route;</a:t>
            </a:r>
          </a:p>
          <a:p>
            <a:pPr marL="0" indent="0">
              <a:buNone/>
            </a:pPr>
            <a:r>
              <a:rPr lang="en-US" dirty="0"/>
              <a:t>use App\Http\Controllers\</a:t>
            </a:r>
            <a:r>
              <a:rPr lang="en-US" dirty="0" err="1"/>
              <a:t>NoteController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// Route for CRUD operations</a:t>
            </a:r>
          </a:p>
          <a:p>
            <a:pPr marL="0" indent="0">
              <a:buNone/>
            </a:pPr>
            <a:r>
              <a:rPr lang="en-US" dirty="0"/>
              <a:t>Route::</a:t>
            </a:r>
            <a:r>
              <a:rPr lang="en-US" dirty="0" err="1"/>
              <a:t>apiResource</a:t>
            </a:r>
            <a:r>
              <a:rPr lang="en-US" dirty="0"/>
              <a:t>('notes', </a:t>
            </a:r>
            <a:r>
              <a:rPr lang="en-US" dirty="0" err="1"/>
              <a:t>NoteController</a:t>
            </a:r>
            <a:r>
              <a:rPr lang="en-US" dirty="0"/>
              <a:t>::class);</a:t>
            </a:r>
          </a:p>
          <a:p>
            <a:pPr marL="0" indent="0">
              <a:buNone/>
            </a:pPr>
            <a:r>
              <a:rPr lang="en-US" dirty="0"/>
              <a:t>Save the file (Ctrl + S).</a:t>
            </a:r>
          </a:p>
          <a:p>
            <a:pPr marL="0" indent="0">
              <a:buNone/>
            </a:pPr>
            <a:r>
              <a:rPr lang="en-US" dirty="0"/>
              <a:t>This </a:t>
            </a:r>
            <a:r>
              <a:rPr lang="en-US" b="1" dirty="0"/>
              <a:t>creates all the CRUD routes automatically</a:t>
            </a:r>
            <a:r>
              <a:rPr lang="en-US" dirty="0"/>
              <a:t> for your API.</a:t>
            </a:r>
            <a:br>
              <a:rPr lang="en-US" dirty="0"/>
            </a:br>
            <a:r>
              <a:rPr lang="en-US" dirty="0"/>
              <a:t>So instead of writing 5 different routes (for create, read, update, delete), Laravel gives you all of them in </a:t>
            </a:r>
            <a:r>
              <a:rPr lang="en-US" b="1" dirty="0"/>
              <a:t>one line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2350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DE6EC-5002-031A-3BC8-A608DDBCD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b="1" dirty="0"/>
              <a:t>Run Laravel Server</a:t>
            </a:r>
            <a:br>
              <a:rPr lang="en-US" dirty="0"/>
            </a:b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CCCEA-7814-390B-ABFC-FAA234799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9036"/>
            <a:ext cx="10515600" cy="4867927"/>
          </a:xfrm>
        </p:spPr>
        <p:txBody>
          <a:bodyPr>
            <a:normAutofit/>
          </a:bodyPr>
          <a:lstStyle/>
          <a:p>
            <a:r>
              <a:rPr lang="en-US" dirty="0"/>
              <a:t>In your project folder, run:</a:t>
            </a:r>
          </a:p>
          <a:p>
            <a:pPr marL="0" indent="0">
              <a:buNone/>
            </a:pPr>
            <a:r>
              <a:rPr lang="en-US" b="1" dirty="0"/>
              <a:t>    </a:t>
            </a:r>
            <a:r>
              <a:rPr lang="en-US" b="1" dirty="0" err="1"/>
              <a:t>php</a:t>
            </a:r>
            <a:r>
              <a:rPr lang="en-US" b="1" dirty="0"/>
              <a:t> artisan serve</a:t>
            </a:r>
          </a:p>
          <a:p>
            <a:r>
              <a:rPr lang="en-US" dirty="0"/>
              <a:t>You’ll see:</a:t>
            </a:r>
          </a:p>
          <a:p>
            <a:r>
              <a:rPr lang="en-US" dirty="0"/>
              <a:t>Starting Laravel development server: </a:t>
            </a:r>
            <a:r>
              <a:rPr lang="en-US" dirty="0">
                <a:hlinkClick r:id="rId2"/>
              </a:rPr>
              <a:t>http://127.0.0.1:8000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This command </a:t>
            </a:r>
            <a:r>
              <a:rPr lang="en-US" b="1" dirty="0"/>
              <a:t>starts Laravel’s built-in web server</a:t>
            </a:r>
            <a:r>
              <a:rPr lang="en-US" dirty="0"/>
              <a:t> so you can </a:t>
            </a:r>
            <a:r>
              <a:rPr lang="en-US" b="1" dirty="0"/>
              <a:t>see and test your project</a:t>
            </a:r>
            <a:r>
              <a:rPr lang="en-US" dirty="0"/>
              <a:t> in the browser (like Postman or at http://127.0.0.1:8000).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4212FD-2EDA-C772-2D35-88E9C3DF12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778" y="3428999"/>
            <a:ext cx="7465422" cy="1229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5168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4A558-0382-1AA4-C499-653D9F50E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Test in Postman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B2D035B-4EE0-7A59-CA1D-76EBAC4318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4566274"/>
              </p:ext>
            </p:extLst>
          </p:nvPr>
        </p:nvGraphicFramePr>
        <p:xfrm>
          <a:off x="883460" y="1540042"/>
          <a:ext cx="10425080" cy="4749701"/>
        </p:xfrm>
        <a:graphic>
          <a:graphicData uri="http://schemas.openxmlformats.org/drawingml/2006/table">
            <a:tbl>
              <a:tblPr/>
              <a:tblGrid>
                <a:gridCol w="2606270">
                  <a:extLst>
                    <a:ext uri="{9D8B030D-6E8A-4147-A177-3AD203B41FA5}">
                      <a16:colId xmlns:a16="http://schemas.microsoft.com/office/drawing/2014/main" val="1651685422"/>
                    </a:ext>
                  </a:extLst>
                </a:gridCol>
                <a:gridCol w="2606270">
                  <a:extLst>
                    <a:ext uri="{9D8B030D-6E8A-4147-A177-3AD203B41FA5}">
                      <a16:colId xmlns:a16="http://schemas.microsoft.com/office/drawing/2014/main" val="2586836731"/>
                    </a:ext>
                  </a:extLst>
                </a:gridCol>
                <a:gridCol w="2606270">
                  <a:extLst>
                    <a:ext uri="{9D8B030D-6E8A-4147-A177-3AD203B41FA5}">
                      <a16:colId xmlns:a16="http://schemas.microsoft.com/office/drawing/2014/main" val="3305995987"/>
                    </a:ext>
                  </a:extLst>
                </a:gridCol>
                <a:gridCol w="2606270">
                  <a:extLst>
                    <a:ext uri="{9D8B030D-6E8A-4147-A177-3AD203B41FA5}">
                      <a16:colId xmlns:a16="http://schemas.microsoft.com/office/drawing/2014/main" val="3852104512"/>
                    </a:ext>
                  </a:extLst>
                </a:gridCol>
              </a:tblGrid>
              <a:tr h="39538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/>
                        <a:t>Operation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/>
                        <a:t>Method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/>
                        <a:t>URL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/>
                        <a:t>Example Body (JSON)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7176626"/>
                  </a:ext>
                </a:extLst>
              </a:tr>
              <a:tr h="158408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/>
                        <a:t>Create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/>
                        <a:t>POST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dirty="0">
                          <a:hlinkClick r:id="rId2"/>
                        </a:rPr>
                        <a:t>http://127.0.0.1:8000/api/notes</a:t>
                      </a:r>
                      <a:endParaRPr lang="en-IN" sz="1800" dirty="0"/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>
                          <a:latin typeface="Courier New" panose="02070309020205020404" pitchFamily="49" charset="0"/>
                        </a:rPr>
                        <a:t>{ "title": "New Note", "descriptive_text": "Hello", "student_id": 1 }</a:t>
                      </a:r>
                      <a:endParaRPr lang="en-US" sz="1800"/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1287726"/>
                  </a:ext>
                </a:extLst>
              </a:tr>
              <a:tr h="69255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/>
                        <a:t>Read All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/>
                        <a:t>GET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>
                          <a:hlinkClick r:id="rId2"/>
                        </a:rPr>
                        <a:t>http://127.0.0.1:8000/api/notes</a:t>
                      </a:r>
                      <a:endParaRPr lang="en-IN" sz="1800"/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/>
                        <a:t>—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7272063"/>
                  </a:ext>
                </a:extLst>
              </a:tr>
              <a:tr h="69255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/>
                        <a:t>Read One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/>
                        <a:t>GET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>
                          <a:hlinkClick r:id="rId3"/>
                        </a:rPr>
                        <a:t>http://127.0.0.1:8000/api/notes/1</a:t>
                      </a:r>
                      <a:endParaRPr lang="en-IN" sz="1800"/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/>
                        <a:t>—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8922264"/>
                  </a:ext>
                </a:extLst>
              </a:tr>
              <a:tr h="69255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/>
                        <a:t>Update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/>
                        <a:t>PUT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>
                          <a:hlinkClick r:id="rId3"/>
                        </a:rPr>
                        <a:t>http://127.0.0.1:8000/api/notes/1</a:t>
                      </a:r>
                      <a:endParaRPr lang="en-IN" sz="1800"/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>
                          <a:latin typeface="Courier New" panose="02070309020205020404" pitchFamily="49" charset="0"/>
                        </a:rPr>
                        <a:t>{ "title": "Updated Note" }</a:t>
                      </a:r>
                      <a:endParaRPr lang="en-IN" sz="1800"/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9688621"/>
                  </a:ext>
                </a:extLst>
              </a:tr>
              <a:tr h="69255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/>
                        <a:t>Delete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/>
                        <a:t>DELETE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>
                          <a:hlinkClick r:id="rId3"/>
                        </a:rPr>
                        <a:t>http://127.0.0.1:8000/api/notes/1</a:t>
                      </a:r>
                      <a:endParaRPr lang="en-IN" sz="1800"/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dirty="0"/>
                        <a:t>—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9124176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30CC0BA0-5406-1FF9-922D-2C36F01118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625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these endpoints: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0919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622E2-A87A-7DB6-97AC-0DBB6271D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Upload to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9EB46-46AC-9F31-D498-C8FBA5FC6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Step 1: </a:t>
            </a:r>
            <a:r>
              <a:rPr lang="en-US" dirty="0"/>
              <a:t>Open your Laravel project folder</a:t>
            </a:r>
          </a:p>
          <a:p>
            <a:pPr marL="0" indent="0">
              <a:buNone/>
            </a:pPr>
            <a:r>
              <a:rPr lang="en-US" dirty="0"/>
              <a:t>  Go to your project folder in </a:t>
            </a:r>
            <a:r>
              <a:rPr lang="en-US" b="1" dirty="0"/>
              <a:t>VS Code terminal</a:t>
            </a:r>
            <a:r>
              <a:rPr lang="en-US" dirty="0"/>
              <a:t> or </a:t>
            </a:r>
            <a:r>
              <a:rPr lang="en-US" b="1" dirty="0"/>
              <a:t>Command Prompt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  Example: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>
                <a:highlight>
                  <a:srgbClr val="FFFF00"/>
                </a:highlight>
              </a:rPr>
              <a:t>cd C:\xampp\htdocs\laravel-notes</a:t>
            </a:r>
          </a:p>
          <a:p>
            <a:r>
              <a:rPr lang="en-US" b="1" dirty="0"/>
              <a:t>Step 2: Initialize Git</a:t>
            </a:r>
          </a:p>
          <a:p>
            <a:pPr marL="0" indent="0">
              <a:buNone/>
            </a:pPr>
            <a:r>
              <a:rPr lang="en-US" dirty="0"/>
              <a:t>  This tells Git to start tracking your project.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>
                <a:highlight>
                  <a:srgbClr val="FFFF00"/>
                </a:highlight>
              </a:rPr>
              <a:t>git </a:t>
            </a:r>
            <a:r>
              <a:rPr lang="en-US" dirty="0" err="1">
                <a:highlight>
                  <a:srgbClr val="FFFF00"/>
                </a:highlight>
              </a:rPr>
              <a:t>init</a:t>
            </a:r>
            <a:endParaRPr lang="en-US" dirty="0">
              <a:highlight>
                <a:srgbClr val="FFFF00"/>
              </a:highlight>
            </a:endParaRPr>
          </a:p>
          <a:p>
            <a:r>
              <a:rPr lang="en-US" b="1" dirty="0"/>
              <a:t>Step 3: Add all your project files</a:t>
            </a:r>
          </a:p>
          <a:p>
            <a:pPr marL="0" indent="0">
              <a:buNone/>
            </a:pPr>
            <a:r>
              <a:rPr lang="en-US" dirty="0"/>
              <a:t>   This adds all files to Git for the first time.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>
                <a:highlight>
                  <a:srgbClr val="FFFF00"/>
                </a:highlight>
              </a:rPr>
              <a:t>git add .</a:t>
            </a:r>
          </a:p>
          <a:p>
            <a:pPr marL="0" indent="0">
              <a:buNone/>
            </a:pPr>
            <a:endParaRPr lang="en-US" dirty="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dirty="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dirty="0">
              <a:highlight>
                <a:srgbClr val="FFFF00"/>
              </a:highlight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40953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4661D-D8A8-CF98-5BF3-0426D5EC6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05346-66F5-F916-CC48-2BDB7C212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Step 4: </a:t>
            </a:r>
            <a:r>
              <a:rPr lang="en-US" b="1" dirty="0"/>
              <a:t>Save your changes (commit)</a:t>
            </a:r>
          </a:p>
          <a:p>
            <a:pPr marL="0" indent="0">
              <a:buNone/>
            </a:pPr>
            <a:r>
              <a:rPr lang="en-US" dirty="0"/>
              <a:t>  Write a short message about your upload.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>
                <a:highlight>
                  <a:srgbClr val="FFFF00"/>
                </a:highlight>
              </a:rPr>
              <a:t>git commit -m "Initial commit“</a:t>
            </a:r>
          </a:p>
          <a:p>
            <a:r>
              <a:rPr lang="en-US" b="1" dirty="0"/>
              <a:t>step 5: Create a repository on GitHub</a:t>
            </a:r>
          </a:p>
          <a:p>
            <a:pPr marL="0" indent="0">
              <a:buNone/>
            </a:pPr>
            <a:r>
              <a:rPr lang="en-US" dirty="0"/>
              <a:t>  Go to </a:t>
            </a:r>
            <a:r>
              <a:rPr lang="en-US" dirty="0">
                <a:hlinkClick r:id="rId2"/>
              </a:rPr>
              <a:t>https://github.com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Click </a:t>
            </a:r>
            <a:r>
              <a:rPr lang="en-US" b="1" dirty="0"/>
              <a:t>New Repository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Name it: </a:t>
            </a:r>
            <a:r>
              <a:rPr lang="en-US" dirty="0" err="1"/>
              <a:t>laravel</a:t>
            </a:r>
            <a:r>
              <a:rPr lang="en-US" dirty="0"/>
              <a:t>-notes-crud</a:t>
            </a:r>
          </a:p>
          <a:p>
            <a:pPr marL="0" indent="0">
              <a:buNone/>
            </a:pPr>
            <a:r>
              <a:rPr lang="en-US" dirty="0"/>
              <a:t>  Keep it </a:t>
            </a:r>
            <a:r>
              <a:rPr lang="en-US" b="1" dirty="0"/>
              <a:t>Public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Don’t add any README or files yet</a:t>
            </a:r>
          </a:p>
          <a:p>
            <a:pPr marL="0" indent="0">
              <a:buNone/>
            </a:pPr>
            <a:r>
              <a:rPr lang="en-US" dirty="0"/>
              <a:t>  Click </a:t>
            </a:r>
            <a:r>
              <a:rPr lang="en-US" b="1" dirty="0"/>
              <a:t>Create repository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2251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241A0-5F17-9AAB-9985-7295C553E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🔹 Key Features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E0B31-6753-4824-FF10-CDD553F40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Reusable Code</a:t>
            </a:r>
            <a:r>
              <a:rPr lang="en-US" dirty="0"/>
              <a:t> – Common functionalities (like authentication, database access, routing) are already built in.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Structure &amp; Organization</a:t>
            </a:r>
            <a:r>
              <a:rPr lang="en-US" dirty="0"/>
              <a:t> – Helps organize your project in a standard way (e.g., MVC: Model–View–Controller).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Faster Development</a:t>
            </a:r>
            <a:r>
              <a:rPr lang="en-US" dirty="0"/>
              <a:t> – You focus on writing logic instead of re-creating basics.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Security &amp; Stability</a:t>
            </a:r>
            <a:r>
              <a:rPr lang="en-US" dirty="0"/>
              <a:t> – Built-in protections and tested components reduce errors.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Community Support</a:t>
            </a:r>
            <a:r>
              <a:rPr lang="en-US" dirty="0"/>
              <a:t> – Large communities maintain and update frameworks.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64483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D4A66-A514-0ACC-1A4B-8245FED39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E86DE-FF9F-1B41-0E90-5D3C63E52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Step 6: Connect your local project to GitHub</a:t>
            </a:r>
          </a:p>
          <a:p>
            <a:pPr marL="0" indent="0">
              <a:buNone/>
            </a:pPr>
            <a:r>
              <a:rPr lang="en-US" dirty="0"/>
              <a:t>  Copy the link shown on GitHub — it looks like: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>
                <a:highlight>
                  <a:srgbClr val="FFFF00"/>
                </a:highlight>
              </a:rPr>
              <a:t>https://github.com/yourusername/laravel-notes-crud.git</a:t>
            </a:r>
          </a:p>
          <a:p>
            <a:r>
              <a:rPr lang="en-US" dirty="0"/>
              <a:t>Then paste it into your terminal</a:t>
            </a:r>
            <a:r>
              <a:rPr lang="en-US" dirty="0">
                <a:highlight>
                  <a:srgbClr val="FFFF00"/>
                </a:highlight>
              </a:rPr>
              <a:t>:</a:t>
            </a:r>
          </a:p>
          <a:p>
            <a:r>
              <a:rPr lang="en-US" dirty="0">
                <a:highlight>
                  <a:srgbClr val="FFFF00"/>
                </a:highlight>
              </a:rPr>
              <a:t>git remote add origin https://github.com/yourusername/laravel-notes-crud.git</a:t>
            </a:r>
          </a:p>
          <a:p>
            <a:r>
              <a:rPr lang="en-IN" dirty="0"/>
              <a:t> </a:t>
            </a:r>
            <a:r>
              <a:rPr lang="en-US" dirty="0"/>
              <a:t>git remote add origin https://github.com/Jyothishma130/Laravel-notes-crud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5896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BF835-E0B6-1EF3-6C9A-359C6B10C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058FB-1B58-2AA3-370C-BB060F93BF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7: Set main branch name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>
                <a:highlight>
                  <a:srgbClr val="FFFF00"/>
                </a:highlight>
              </a:rPr>
              <a:t>git branch -M main</a:t>
            </a:r>
          </a:p>
          <a:p>
            <a:r>
              <a:rPr lang="en-US" dirty="0"/>
              <a:t>Step 8: Upload your project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highlight>
                  <a:srgbClr val="FFFF00"/>
                </a:highlight>
              </a:rPr>
              <a:t>git push -u origin main</a:t>
            </a:r>
          </a:p>
          <a:p>
            <a:endParaRPr lang="en-IN" dirty="0"/>
          </a:p>
          <a:p>
            <a:r>
              <a:rPr lang="en-IN" dirty="0"/>
              <a:t>My LINK:</a:t>
            </a:r>
          </a:p>
          <a:p>
            <a:pPr marL="0" indent="0">
              <a:buNone/>
            </a:pPr>
            <a:r>
              <a:rPr lang="en-IN" dirty="0"/>
              <a:t>https://github.com/Jyothishma130/Laravel-notes-crud.git</a:t>
            </a:r>
          </a:p>
        </p:txBody>
      </p:sp>
    </p:spTree>
    <p:extLst>
      <p:ext uri="{BB962C8B-B14F-4D97-AF65-F5344CB8AC3E}">
        <p14:creationId xmlns:p14="http://schemas.microsoft.com/office/powerpoint/2010/main" val="1526037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EBF93-A17E-D3C7-72FE-8EE2243C2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💡 What is a PHP framework?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38924-7D1D-AC92-BDD2-5908C8211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 </a:t>
            </a:r>
            <a:r>
              <a:rPr lang="en-US" b="1" dirty="0"/>
              <a:t>PHP framework</a:t>
            </a:r>
            <a:r>
              <a:rPr lang="en-US" dirty="0"/>
              <a:t> is a </a:t>
            </a:r>
            <a:r>
              <a:rPr lang="en-US" b="1" dirty="0"/>
              <a:t>set of ready-made tools and code</a:t>
            </a:r>
            <a:r>
              <a:rPr lang="en-US" dirty="0"/>
              <a:t> that helps you build PHP websites and web apps </a:t>
            </a:r>
            <a:r>
              <a:rPr lang="en-US" b="1" dirty="0"/>
              <a:t>faster and easier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It gives you: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 </a:t>
            </a:r>
            <a:r>
              <a:rPr lang="en-US" b="1" dirty="0"/>
              <a:t>structure</a:t>
            </a:r>
            <a:r>
              <a:rPr lang="en-US" dirty="0"/>
              <a:t> for your code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Built-in features</a:t>
            </a:r>
            <a:r>
              <a:rPr lang="en-US" dirty="0"/>
              <a:t> (like login, database handling, routing)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Security</a:t>
            </a:r>
            <a:r>
              <a:rPr lang="en-US" dirty="0"/>
              <a:t> and </a:t>
            </a:r>
            <a:r>
              <a:rPr lang="en-US" b="1" dirty="0"/>
              <a:t>organization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So, instead of writing everything from scratch, you can use what’s already built.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5948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07BE3-28A4-F65C-CDFC-FDA9DBED1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🔹 Why use a PHP framework?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EA8D2-0FBB-2ACA-E9BF-73D79D6D3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Faster development</a:t>
            </a:r>
            <a:br>
              <a:rPr lang="en-IN" dirty="0"/>
            </a:b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Easier to maintain code</a:t>
            </a:r>
            <a:br>
              <a:rPr lang="en-IN" dirty="0"/>
            </a:b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More secure</a:t>
            </a:r>
            <a:br>
              <a:rPr lang="en-IN" dirty="0"/>
            </a:b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Follows good programming practices (like MVC – Model, View, Controller)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0485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721D9-356A-12F1-C3FC-5412AF7B0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🔹 Popular PHP Frameworks</a:t>
            </a:r>
            <a:br>
              <a:rPr lang="en-IN" b="1" dirty="0"/>
            </a:br>
            <a:endParaRPr lang="en-IN" dirty="0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D086B191-EFA0-226A-A616-88CFD7B186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062730"/>
              </p:ext>
            </p:extLst>
          </p:nvPr>
        </p:nvGraphicFramePr>
        <p:xfrm>
          <a:off x="349321" y="1438382"/>
          <a:ext cx="11004480" cy="4893612"/>
        </p:xfrm>
        <a:graphic>
          <a:graphicData uri="http://schemas.openxmlformats.org/drawingml/2006/table">
            <a:tbl>
              <a:tblPr/>
              <a:tblGrid>
                <a:gridCol w="3914740">
                  <a:extLst>
                    <a:ext uri="{9D8B030D-6E8A-4147-A177-3AD203B41FA5}">
                      <a16:colId xmlns:a16="http://schemas.microsoft.com/office/drawing/2014/main" val="2331742423"/>
                    </a:ext>
                  </a:extLst>
                </a:gridCol>
                <a:gridCol w="3544870">
                  <a:extLst>
                    <a:ext uri="{9D8B030D-6E8A-4147-A177-3AD203B41FA5}">
                      <a16:colId xmlns:a16="http://schemas.microsoft.com/office/drawing/2014/main" val="3858597246"/>
                    </a:ext>
                  </a:extLst>
                </a:gridCol>
                <a:gridCol w="3544870">
                  <a:extLst>
                    <a:ext uri="{9D8B030D-6E8A-4147-A177-3AD203B41FA5}">
                      <a16:colId xmlns:a16="http://schemas.microsoft.com/office/drawing/2014/main" val="1378101578"/>
                    </a:ext>
                  </a:extLst>
                </a:gridCol>
              </a:tblGrid>
              <a:tr h="43282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400" b="1" dirty="0"/>
                        <a:t>Framework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400" b="1" dirty="0"/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400" b="1" dirty="0"/>
                        <a:t>Best for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2328584"/>
                  </a:ext>
                </a:extLst>
              </a:tr>
              <a:tr h="108205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/>
                        <a:t>Laravel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Modern, elegant, with built-in authentication, routing, and ORM (Eloquent).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Beginners to advanced developers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2879998"/>
                  </a:ext>
                </a:extLst>
              </a:tr>
              <a:tr h="75743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/>
                        <a:t>Symfony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Powerful, modular, and used for big, complex enterprise projects.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Large, scalable apps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3453819"/>
                  </a:ext>
                </a:extLst>
              </a:tr>
              <a:tr h="75743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 dirty="0"/>
                        <a:t>CodeIgniter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Lightweight and super easy to learn.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Small to medium projects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542470"/>
                  </a:ext>
                </a:extLst>
              </a:tr>
              <a:tr h="108205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/>
                        <a:t>CakePHP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Simple and quick for CRUD operations (Create, Read, Update, Delete).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Rapid web app development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793497"/>
                  </a:ext>
                </a:extLst>
              </a:tr>
              <a:tr h="75743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/>
                        <a:t>Zend / Laminas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Flexible, professional-grade framework.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Enterprise-level applications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35724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8584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E7EB8-F702-9445-E4DE-43BD5E923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What is Laravel?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3A268-DF95-87A2-DB62-CAF8484C7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6038"/>
            <a:ext cx="10515600" cy="4790925"/>
          </a:xfrm>
        </p:spPr>
        <p:txBody>
          <a:bodyPr>
            <a:normAutofit/>
          </a:bodyPr>
          <a:lstStyle/>
          <a:p>
            <a:r>
              <a:rPr lang="en-US" dirty="0"/>
              <a:t>Laravel is a free, open-source PHP framework used to build web applications easily.</a:t>
            </a:r>
          </a:p>
          <a:p>
            <a:r>
              <a:rPr lang="en-US" dirty="0"/>
              <a:t>It provides ready-made tools and structure so developers don’t have to start from scratch every time</a:t>
            </a:r>
          </a:p>
          <a:p>
            <a:r>
              <a:rPr lang="en-IN" dirty="0"/>
              <a:t>Basic Features of Laravel Routing, Migration, Artisan CLI , API Support </a:t>
            </a:r>
            <a:endParaRPr lang="en-US" dirty="0"/>
          </a:p>
          <a:p>
            <a:r>
              <a:rPr lang="en-US" dirty="0"/>
              <a:t>Without Laravel: You write long PHP code for database and pages.</a:t>
            </a:r>
          </a:p>
          <a:p>
            <a:r>
              <a:rPr lang="en-US" dirty="0"/>
              <a:t>With Laravel: You run short, clean code with built-in features.</a:t>
            </a:r>
          </a:p>
          <a:p>
            <a:r>
              <a:rPr lang="en-US" dirty="0"/>
              <a:t>Laravel saves time and makes development easier!</a:t>
            </a:r>
          </a:p>
          <a:p>
            <a:r>
              <a:rPr lang="en-US" dirty="0"/>
              <a:t>Laravel = A powerful PHP framework that helps you build modern, secure, and fast web applications with less effort.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6748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D898E-03E4-A19C-9F0C-39203F852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25812-06C2-F043-7CF5-7878E2243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Goal:</a:t>
            </a:r>
          </a:p>
          <a:p>
            <a:pPr marL="0" indent="0">
              <a:buNone/>
            </a:pPr>
            <a:r>
              <a:rPr lang="en-US" dirty="0"/>
              <a:t>  To develop a simple Laravel web API that performs CRUD (Create,     Read, Update, Delete) operations on an existing 'notes' table.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Key Points:</a:t>
            </a:r>
          </a:p>
          <a:p>
            <a:r>
              <a:rPr lang="en-US" dirty="0"/>
              <a:t>- Connected Laravel to an existing MySQL database</a:t>
            </a:r>
          </a:p>
          <a:p>
            <a:r>
              <a:rPr lang="en-US" dirty="0"/>
              <a:t>- Created API routes for CRUD operations</a:t>
            </a:r>
          </a:p>
          <a:p>
            <a:r>
              <a:rPr lang="en-US" dirty="0"/>
              <a:t>- Tested all operations using Postman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9071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0DC91-0661-DB20-F5A8-EC4369E53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Prerequisites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E672D-EC05-394F-71D3-CE243377F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Installed Tools: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- XAMPP (Apache + MySQL)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- PHP ≥ 8.1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- Composer (Dependency Manager)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- Visual Studio Code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- Postman (for API Testing)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8656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720</TotalTime>
  <Words>1704</Words>
  <Application>Microsoft Office PowerPoint</Application>
  <PresentationFormat>Widescreen</PresentationFormat>
  <Paragraphs>227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Calibri Light</vt:lpstr>
      <vt:lpstr>Courier New</vt:lpstr>
      <vt:lpstr>Wingdings</vt:lpstr>
      <vt:lpstr>Office Theme</vt:lpstr>
      <vt:lpstr>FRAMEWORK</vt:lpstr>
      <vt:lpstr>🔹What is Framework?</vt:lpstr>
      <vt:lpstr>🔹 Key Features</vt:lpstr>
      <vt:lpstr>💡 What is a PHP framework?</vt:lpstr>
      <vt:lpstr>🔹 Why use a PHP framework?</vt:lpstr>
      <vt:lpstr>🔹 Popular PHP Frameworks </vt:lpstr>
      <vt:lpstr>What is Laravel?</vt:lpstr>
      <vt:lpstr>Objective</vt:lpstr>
      <vt:lpstr>Prerequisites</vt:lpstr>
      <vt:lpstr>Install Composer</vt:lpstr>
      <vt:lpstr>Composer Installation</vt:lpstr>
      <vt:lpstr>Verify installation</vt:lpstr>
      <vt:lpstr>Create a Laravel Project in VS Code</vt:lpstr>
      <vt:lpstr>🧰 Fix: </vt:lpstr>
      <vt:lpstr>Creating a Laravel project</vt:lpstr>
      <vt:lpstr>Open the Laravel Welcome Page</vt:lpstr>
      <vt:lpstr>Open Your Laravel Project in VS Code</vt:lpstr>
      <vt:lpstr>PowerPoint Presentation</vt:lpstr>
      <vt:lpstr>Connect to Your Existing Database </vt:lpstr>
      <vt:lpstr>PowerPoint Presentation</vt:lpstr>
      <vt:lpstr>Create a Model </vt:lpstr>
      <vt:lpstr>PowerPoint Presentation</vt:lpstr>
      <vt:lpstr>PowerPoint Presentation</vt:lpstr>
      <vt:lpstr> Create Controller for CRUD </vt:lpstr>
      <vt:lpstr>Confirm You Have api.php</vt:lpstr>
      <vt:lpstr> Run Laravel Server </vt:lpstr>
      <vt:lpstr>Test in Postman</vt:lpstr>
      <vt:lpstr>Upload to GitHub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Jyothishma G</dc:creator>
  <cp:lastModifiedBy>Jyothishma G</cp:lastModifiedBy>
  <cp:revision>3</cp:revision>
  <dcterms:created xsi:type="dcterms:W3CDTF">2025-10-14T17:21:53Z</dcterms:created>
  <dcterms:modified xsi:type="dcterms:W3CDTF">2025-10-20T18:11:12Z</dcterms:modified>
</cp:coreProperties>
</file>