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90" d="100"/>
          <a:sy n="90" d="100"/>
        </p:scale>
        <p:origin x="96" y="380"/>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03-04-2024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4/3/2024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4/3/2024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4/3/2024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4/3/2024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4/3/2024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4/3/2024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4/3/2024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4/3/2024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4/3/2024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502512"/>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 BY PYTHON</a:t>
            </a:r>
          </a:p>
        </p:txBody>
      </p:sp>
      <p:sp>
        <p:nvSpPr>
          <p:cNvPr id="1048590" name="TextBox 2"/>
          <p:cNvSpPr txBox="1"/>
          <p:nvPr/>
        </p:nvSpPr>
        <p:spPr>
          <a:xfrm>
            <a:off x="-329782" y="739745"/>
            <a:ext cx="12726648" cy="707886"/>
          </a:xfrm>
          <a:prstGeom prst="rect"/>
          <a:noFill/>
        </p:spPr>
        <p:txBody>
          <a:bodyPr anchor="t" bIns="45720" lIns="91440" rIns="91440" rtlCol="0" tIns="45720" wrap="square">
            <a:spAutoFit/>
          </a:bodyPr>
          <a:p>
            <a:pPr algn="ctr"/>
            <a:r>
              <a:rPr b="1" dirty="0" sz="4000" lang="en-IN">
                <a:solidFill>
                  <a:schemeClr val="accent1">
                    <a:lumMod val="75000"/>
                  </a:schemeClr>
                </a:solidFill>
                <a:latin typeface="Arial"/>
                <a:cs typeface="Arial"/>
              </a:rPr>
              <a:t>NAAN MUDHALVAN PROJECT</a:t>
            </a:r>
            <a:endParaRPr b="1" dirty="0" sz="4000" lang="en-US">
              <a:solidFill>
                <a:schemeClr val="accent1">
                  <a:lumMod val="75000"/>
                </a:schemeClr>
              </a:solidFill>
              <a:latin typeface="Arial"/>
              <a:cs typeface="Arial"/>
            </a:endParaRPr>
          </a:p>
        </p:txBody>
      </p:sp>
      <p:sp>
        <p:nvSpPr>
          <p:cNvPr id="1048591" name="TextBox 3"/>
          <p:cNvSpPr txBox="1"/>
          <p:nvPr/>
        </p:nvSpPr>
        <p:spPr>
          <a:xfrm>
            <a:off x="5247038" y="4755323"/>
            <a:ext cx="7980183" cy="1158239"/>
          </a:xfrm>
          <a:prstGeom prst="rect"/>
          <a:noFill/>
        </p:spPr>
        <p:txBody>
          <a:bodyPr anchor="t" bIns="45720" lIns="91440" rIns="91440" rtlCol="0" tIns="45720" wrap="square">
            <a:spAutoFit/>
          </a:bodyPr>
          <a:p>
            <a:r>
              <a:rPr b="1" dirty="0" sz="2400" lang="en-US">
                <a:solidFill>
                  <a:schemeClr val="accent1">
                    <a:lumMod val="75000"/>
                  </a:schemeClr>
                </a:solidFill>
                <a:latin typeface="Arial" pitchFamily="34" charset="0"/>
                <a:cs typeface="Arial" pitchFamily="34" charset="0"/>
              </a:rPr>
              <a:t>Presented By:</a:t>
            </a:r>
          </a:p>
          <a:p>
            <a:pPr indent="-457200" marL="457200">
              <a:buAutoNum type="arabicPeriod"/>
            </a:pPr>
            <a:r>
              <a:rPr altLang="en-US" b="1" dirty="0" sz="2400" lang="en-US">
                <a:solidFill>
                  <a:schemeClr val="accent1">
                    <a:lumMod val="75000"/>
                  </a:schemeClr>
                </a:solidFill>
                <a:latin typeface="Arial"/>
                <a:cs typeface="Arial"/>
              </a:rPr>
              <a:t>J</a:t>
            </a:r>
            <a:r>
              <a:rPr altLang="en-US" b="1" dirty="0" sz="2400" lang="en-US">
                <a:solidFill>
                  <a:schemeClr val="accent1">
                    <a:lumMod val="75000"/>
                  </a:schemeClr>
                </a:solidFill>
                <a:latin typeface="Arial"/>
                <a:cs typeface="Arial"/>
              </a:rPr>
              <a:t>y</a:t>
            </a:r>
            <a:r>
              <a:rPr altLang="en-US" b="1" dirty="0" sz="2400" lang="en-US">
                <a:solidFill>
                  <a:schemeClr val="accent1">
                    <a:lumMod val="75000"/>
                  </a:schemeClr>
                </a:solidFill>
                <a:latin typeface="Arial"/>
                <a:cs typeface="Arial"/>
              </a:rPr>
              <a:t>o</a:t>
            </a:r>
            <a:r>
              <a:rPr altLang="en-US" b="1" dirty="0" sz="2400" lang="en-US">
                <a:solidFill>
                  <a:schemeClr val="accent1">
                    <a:lumMod val="75000"/>
                  </a:schemeClr>
                </a:solidFill>
                <a:latin typeface="Arial"/>
                <a:cs typeface="Arial"/>
              </a:rPr>
              <a:t>t</a:t>
            </a:r>
            <a:r>
              <a:rPr altLang="en-US" b="1" dirty="0" sz="2400" lang="en-US">
                <a:solidFill>
                  <a:schemeClr val="accent1">
                    <a:lumMod val="75000"/>
                  </a:schemeClr>
                </a:solidFill>
                <a:latin typeface="Arial"/>
                <a:cs typeface="Arial"/>
              </a:rPr>
              <a:t>h</a:t>
            </a:r>
            <a:r>
              <a:rPr altLang="en-US" b="1" dirty="0" sz="2400" lang="en-US">
                <a:solidFill>
                  <a:schemeClr val="accent1">
                    <a:lumMod val="75000"/>
                  </a:schemeClr>
                </a:solidFill>
                <a:latin typeface="Arial"/>
                <a:cs typeface="Arial"/>
              </a:rPr>
              <a:t>i</a:t>
            </a:r>
            <a:r>
              <a:rPr altLang="en-US" b="1" dirty="0" sz="2400" lang="en-US">
                <a:solidFill>
                  <a:schemeClr val="accent1">
                    <a:lumMod val="75000"/>
                  </a:schemeClr>
                </a:solidFill>
                <a:latin typeface="Arial"/>
                <a:cs typeface="Arial"/>
              </a:rPr>
              <a:t> </a:t>
            </a:r>
            <a:r>
              <a:rPr altLang="en-US" b="1" dirty="0" sz="2400" lang="en-US">
                <a:solidFill>
                  <a:schemeClr val="accent1">
                    <a:lumMod val="75000"/>
                  </a:schemeClr>
                </a:solidFill>
                <a:latin typeface="Arial"/>
                <a:cs typeface="Arial"/>
              </a:rPr>
              <a:t>p</a:t>
            </a:r>
            <a:r>
              <a:rPr altLang="en-US" b="1" dirty="0" sz="2400" lang="en-US">
                <a:solidFill>
                  <a:schemeClr val="accent1">
                    <a:lumMod val="75000"/>
                  </a:schemeClr>
                </a:solidFill>
                <a:latin typeface="Arial"/>
                <a:cs typeface="Arial"/>
              </a:rPr>
              <a:t>r</a:t>
            </a:r>
            <a:r>
              <a:rPr altLang="en-US" b="1" dirty="0" sz="2400" lang="en-US">
                <a:solidFill>
                  <a:schemeClr val="accent1">
                    <a:lumMod val="75000"/>
                  </a:schemeClr>
                </a:solidFill>
                <a:latin typeface="Arial"/>
                <a:cs typeface="Arial"/>
              </a:rPr>
              <a:t>a</a:t>
            </a:r>
            <a:r>
              <a:rPr altLang="en-US" b="1" dirty="0" sz="2400" lang="en-US">
                <a:solidFill>
                  <a:schemeClr val="accent1">
                    <a:lumMod val="75000"/>
                  </a:schemeClr>
                </a:solidFill>
                <a:latin typeface="Arial"/>
                <a:cs typeface="Arial"/>
              </a:rPr>
              <a:t>k</a:t>
            </a:r>
            <a:r>
              <a:rPr altLang="en-US" b="1" dirty="0" sz="2400" lang="en-US">
                <a:solidFill>
                  <a:schemeClr val="accent1">
                    <a:lumMod val="75000"/>
                  </a:schemeClr>
                </a:solidFill>
                <a:latin typeface="Arial"/>
                <a:cs typeface="Arial"/>
              </a:rPr>
              <a:t>a</a:t>
            </a:r>
            <a:r>
              <a:rPr altLang="en-US" b="1" dirty="0" sz="2400" lang="en-US">
                <a:solidFill>
                  <a:schemeClr val="accent1">
                    <a:lumMod val="75000"/>
                  </a:schemeClr>
                </a:solidFill>
                <a:latin typeface="Arial"/>
                <a:cs typeface="Arial"/>
              </a:rPr>
              <a:t>s</a:t>
            </a:r>
            <a:r>
              <a:rPr altLang="en-US" b="1" dirty="0" sz="2400" lang="en-US">
                <a:solidFill>
                  <a:schemeClr val="accent1">
                    <a:lumMod val="75000"/>
                  </a:schemeClr>
                </a:solidFill>
                <a:latin typeface="Arial"/>
                <a:cs typeface="Arial"/>
              </a:rPr>
              <a:t>h</a:t>
            </a:r>
            <a:r>
              <a:rPr altLang="en-US" b="1" dirty="0" sz="2400" lang="en-US">
                <a:solidFill>
                  <a:schemeClr val="accent1">
                    <a:lumMod val="75000"/>
                  </a:schemeClr>
                </a:solidFill>
                <a:latin typeface="Arial"/>
                <a:cs typeface="Arial"/>
              </a:rPr>
              <a:t> </a:t>
            </a:r>
            <a:r>
              <a:rPr altLang="en-US" b="1" dirty="0" sz="2400" lang="en-US">
                <a:solidFill>
                  <a:schemeClr val="accent1">
                    <a:lumMod val="75000"/>
                  </a:schemeClr>
                </a:solidFill>
                <a:latin typeface="Arial"/>
                <a:cs typeface="Arial"/>
              </a:rPr>
              <a:t>M</a:t>
            </a:r>
            <a:endParaRPr altLang="en-US" lang="zh-CN"/>
          </a:p>
          <a:p>
            <a:r>
              <a:rPr b="1" dirty="0" sz="2400" lang="en-US">
                <a:solidFill>
                  <a:schemeClr val="accent1">
                    <a:lumMod val="75000"/>
                  </a:schemeClr>
                </a:solidFill>
                <a:latin typeface="Arial"/>
                <a:cs typeface="Arial"/>
              </a:rPr>
              <a:t>Sri </a:t>
            </a:r>
            <a:r>
              <a:rPr b="1" dirty="0" sz="2400" lang="en-US" err="1">
                <a:solidFill>
                  <a:schemeClr val="accent1">
                    <a:lumMod val="75000"/>
                  </a:schemeClr>
                </a:solidFill>
                <a:latin typeface="Arial"/>
                <a:cs typeface="Arial"/>
              </a:rPr>
              <a:t>Muthukumaran</a:t>
            </a:r>
            <a:r>
              <a:rPr b="1" dirty="0" sz="2400" lang="en-US">
                <a:solidFill>
                  <a:schemeClr val="accent1">
                    <a:lumMod val="75000"/>
                  </a:schemeClr>
                </a:solidFill>
                <a:latin typeface="Arial"/>
                <a:cs typeface="Arial"/>
              </a:rPr>
              <a:t> 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Smith, J., "Detecting and Preventing Keylogger Attacks: A Comprehensive Survey," Journal of Cybersecurity, 20XX.</a:t>
            </a:r>
          </a:p>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Johnson, A., "Machine Learning for Cybersecurity: Techniques and Applications," Springer, 20XX.</a:t>
            </a:r>
          </a:p>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Brown, R., "Advanced Encryption Techniques for Data Protection," Wiley, 20XX.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196"/>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115666"/>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42900" marL="342900">
              <a:buFont typeface="Wingdings" panose="05000000000000000000" pitchFamily="2" charset="2"/>
              <a:buChar char="v"/>
            </a:pPr>
            <a:r>
              <a:rPr dirty="0" sz="2800" lang="en-US">
                <a:latin typeface="Times New Roman" panose="02020603050405020304" pitchFamily="18" charset="0"/>
                <a:cs typeface="Times New Roman" panose="02020603050405020304" pitchFamily="18" charset="0"/>
              </a:rPr>
              <a:t>With the increasing prevalence of cyber threats, there's a growing concern about unauthorized access to sensitive information through keystroke logging. Individuals and organizations are at risk of data breaches, identity theft, and other malicious activities due to the presence of keyloggers on their systems.</a:t>
            </a:r>
            <a:endParaRPr dirty="0" sz="2800" lang="en-US"/>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To address the threat of keyloggers, we propose the development of a robust detection and prevention system. This system will utilize advanced algorithms to identify and neutralize keylogger software, thereby safeguarding user keystrokes and sensitive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normAutofit/>
          </a:bodyPr>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The system will be developed using a combination of programming languages such as Python and C++, with an emphasis on leveraging machine learning techniques for accurate detection. Additionally, system-level monitoring and encryption technologies will be integrated to enhance security.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The system will employ machine learning algorithms, including anomaly detection and pattern recognition, to identify keylogger behavior. Deployment will involve integrating the solution seamlessly into existing operating systems and security frameworks, ensuring minimal disruption to user workflows.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endParaRPr dirty="0" sz="2400" lang="en-IN"/>
          </a:p>
        </p:txBody>
      </p:sp>
      <p:pic>
        <p:nvPicPr>
          <p:cNvPr id="2097153" name="Picture 2"/>
          <p:cNvPicPr>
            <a:picLocks noChangeAspect="1"/>
          </p:cNvPicPr>
          <p:nvPr/>
        </p:nvPicPr>
        <p:blipFill>
          <a:blip xmlns:r="http://schemas.openxmlformats.org/officeDocument/2006/relationships" r:embed="rId1"/>
          <a:stretch>
            <a:fillRect/>
          </a:stretch>
        </p:blipFill>
        <p:spPr>
          <a:xfrm>
            <a:off x="5549392" y="1957656"/>
            <a:ext cx="5702808" cy="2876888"/>
          </a:xfrm>
          <a:prstGeom prst="rect"/>
        </p:spPr>
      </p:pic>
      <p:pic>
        <p:nvPicPr>
          <p:cNvPr id="2097154" name="Picture 3"/>
          <p:cNvPicPr>
            <a:picLocks noChangeAspect="1"/>
          </p:cNvPicPr>
          <p:nvPr/>
        </p:nvPicPr>
        <p:blipFill>
          <a:blip xmlns:r="http://schemas.openxmlformats.org/officeDocument/2006/relationships" r:embed="rId2"/>
          <a:stretch>
            <a:fillRect/>
          </a:stretch>
        </p:blipFill>
        <p:spPr>
          <a:xfrm>
            <a:off x="558143" y="1685191"/>
            <a:ext cx="4511397" cy="3421818"/>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In conclusion, the proposed keylogger detection and prevention system offer a proactive approach to mitigating the risks associated with unauthorized keystroke logging. By leveraging advanced algorithms and system-level integration, users can enjoy enhanced security and peace of mind in their digital interactions.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normAutofit/>
          </a:bodyPr>
          <a:p>
            <a:pPr indent="-342900" marL="342900">
              <a:buFont typeface="Wingdings" panose="05000000000000000000" pitchFamily="2" charset="2"/>
              <a:buChar char="v"/>
            </a:pPr>
            <a:r>
              <a:rPr dirty="0" sz="3200" lang="en-US">
                <a:latin typeface="Times New Roman" panose="02020603050405020304" pitchFamily="18" charset="0"/>
                <a:cs typeface="Times New Roman" panose="02020603050405020304" pitchFamily="18" charset="0"/>
              </a:rPr>
              <a:t>Future enhancements could include real-time threat intelligence integration, continuous learning algorithms for adaptive defense, and cross-platform compatibility to extend protection across diverse computing environments.</a:t>
            </a:r>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Joshua Daniel</cp:lastModifiedBy>
  <dcterms:created xsi:type="dcterms:W3CDTF">2021-05-25T18:50:10Z</dcterms:created>
  <dcterms:modified xsi:type="dcterms:W3CDTF">2024-04-04T13:07:12Z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f9082f4b0de6473bb65733ef9dd4642a</vt:lpwstr>
  </property>
</Properties>
</file>