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3" r:id="rId7"/>
    <p:sldId id="270" r:id="rId8"/>
    <p:sldId id="271" r:id="rId9"/>
    <p:sldId id="265" r:id="rId10"/>
    <p:sldId id="273" r:id="rId11"/>
    <p:sldId id="264" r:id="rId12"/>
    <p:sldId id="268" r:id="rId13"/>
    <p:sldId id="269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59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5E57-6861-4737-ABBB-D51E400101C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E6B1AC-296D-437C-91E8-8B85F162A796}">
      <dgm:prSet/>
      <dgm:spPr/>
      <dgm:t>
        <a:bodyPr/>
        <a:lstStyle/>
        <a:p>
          <a:r>
            <a:rPr lang="en-US" b="1"/>
            <a:t>Limited Computing Power: </a:t>
          </a:r>
          <a:r>
            <a:rPr lang="en-US"/>
            <a:t>High computational demands, especially from models like T5 and gte_qwen_1.5, restricted the ability to train on the entire dataset.</a:t>
          </a:r>
        </a:p>
      </dgm:t>
    </dgm:pt>
    <dgm:pt modelId="{CC4B4401-2725-4243-876B-1823A60F8AA5}" type="parTrans" cxnId="{6F993C20-4ED9-4812-B6B2-FB898AF16226}">
      <dgm:prSet/>
      <dgm:spPr/>
      <dgm:t>
        <a:bodyPr/>
        <a:lstStyle/>
        <a:p>
          <a:endParaRPr lang="en-US"/>
        </a:p>
      </dgm:t>
    </dgm:pt>
    <dgm:pt modelId="{4F190261-D118-454C-8418-F114C6713551}" type="sibTrans" cxnId="{6F993C20-4ED9-4812-B6B2-FB898AF16226}">
      <dgm:prSet/>
      <dgm:spPr/>
      <dgm:t>
        <a:bodyPr/>
        <a:lstStyle/>
        <a:p>
          <a:endParaRPr lang="en-US"/>
        </a:p>
      </dgm:t>
    </dgm:pt>
    <dgm:pt modelId="{5D4CD3A3-BE30-4911-9E33-DDC310B91277}">
      <dgm:prSet/>
      <dgm:spPr/>
      <dgm:t>
        <a:bodyPr/>
        <a:lstStyle/>
        <a:p>
          <a:r>
            <a:rPr lang="en-US" b="1"/>
            <a:t>Data Size: </a:t>
          </a:r>
          <a:r>
            <a:rPr lang="en-US"/>
            <a:t>Computational constraints limited the use of the full dataset, reducing training effectiveness.</a:t>
          </a:r>
        </a:p>
      </dgm:t>
    </dgm:pt>
    <dgm:pt modelId="{8F734AA9-428F-4846-97D1-DB3D4B0A82F3}" type="parTrans" cxnId="{66A6A0F9-B413-46CD-A579-05D4BD22DC69}">
      <dgm:prSet/>
      <dgm:spPr/>
      <dgm:t>
        <a:bodyPr/>
        <a:lstStyle/>
        <a:p>
          <a:endParaRPr lang="en-US"/>
        </a:p>
      </dgm:t>
    </dgm:pt>
    <dgm:pt modelId="{3758908C-3BD4-417D-AA66-B1D7C4BBD08C}" type="sibTrans" cxnId="{66A6A0F9-B413-46CD-A579-05D4BD22DC69}">
      <dgm:prSet/>
      <dgm:spPr/>
      <dgm:t>
        <a:bodyPr/>
        <a:lstStyle/>
        <a:p>
          <a:endParaRPr lang="en-US"/>
        </a:p>
      </dgm:t>
    </dgm:pt>
    <dgm:pt modelId="{71614487-643C-4737-A33F-93CA034D509C}">
      <dgm:prSet/>
      <dgm:spPr/>
      <dgm:t>
        <a:bodyPr/>
        <a:lstStyle/>
        <a:p>
          <a:r>
            <a:rPr lang="en-US" b="1"/>
            <a:t>Model Complexity: </a:t>
          </a:r>
          <a:r>
            <a:rPr lang="en-US"/>
            <a:t>Advanced architectures like RoBERTa, T5, and gte_qwen_1.5 required significant tuning and prolonged training times, increasing computational costs.</a:t>
          </a:r>
        </a:p>
      </dgm:t>
    </dgm:pt>
    <dgm:pt modelId="{75B255A9-5A79-4BE2-8A5B-F184117DD609}" type="parTrans" cxnId="{E0CC5176-822A-470A-AB04-551B584F6E8F}">
      <dgm:prSet/>
      <dgm:spPr/>
      <dgm:t>
        <a:bodyPr/>
        <a:lstStyle/>
        <a:p>
          <a:endParaRPr lang="en-US"/>
        </a:p>
      </dgm:t>
    </dgm:pt>
    <dgm:pt modelId="{6723B899-4193-44CF-A0DC-230B2FDD0244}" type="sibTrans" cxnId="{E0CC5176-822A-470A-AB04-551B584F6E8F}">
      <dgm:prSet/>
      <dgm:spPr/>
      <dgm:t>
        <a:bodyPr/>
        <a:lstStyle/>
        <a:p>
          <a:endParaRPr lang="en-US"/>
        </a:p>
      </dgm:t>
    </dgm:pt>
    <dgm:pt modelId="{63CEA087-4132-4E62-AA09-67464F6236AF}" type="pres">
      <dgm:prSet presAssocID="{064D5E57-6861-4737-ABBB-D51E400101CA}" presName="Name0" presStyleCnt="0">
        <dgm:presLayoutVars>
          <dgm:dir/>
          <dgm:animLvl val="lvl"/>
          <dgm:resizeHandles val="exact"/>
        </dgm:presLayoutVars>
      </dgm:prSet>
      <dgm:spPr/>
    </dgm:pt>
    <dgm:pt modelId="{91CC37CA-0608-49B6-9996-A757E7EB83C1}" type="pres">
      <dgm:prSet presAssocID="{71614487-643C-4737-A33F-93CA034D509C}" presName="boxAndChildren" presStyleCnt="0"/>
      <dgm:spPr/>
    </dgm:pt>
    <dgm:pt modelId="{F4985FBE-0D78-4722-807B-EFE628084EE6}" type="pres">
      <dgm:prSet presAssocID="{71614487-643C-4737-A33F-93CA034D509C}" presName="parentTextBox" presStyleLbl="node1" presStyleIdx="0" presStyleCnt="3"/>
      <dgm:spPr/>
    </dgm:pt>
    <dgm:pt modelId="{EAC7CAC2-7051-4014-B2CA-827369AA8E8C}" type="pres">
      <dgm:prSet presAssocID="{3758908C-3BD4-417D-AA66-B1D7C4BBD08C}" presName="sp" presStyleCnt="0"/>
      <dgm:spPr/>
    </dgm:pt>
    <dgm:pt modelId="{5DBD67A1-883E-43C6-A4C7-9DFCD4EAEB6D}" type="pres">
      <dgm:prSet presAssocID="{5D4CD3A3-BE30-4911-9E33-DDC310B91277}" presName="arrowAndChildren" presStyleCnt="0"/>
      <dgm:spPr/>
    </dgm:pt>
    <dgm:pt modelId="{C977CADE-EE17-49E6-881C-F2C30F77341B}" type="pres">
      <dgm:prSet presAssocID="{5D4CD3A3-BE30-4911-9E33-DDC310B91277}" presName="parentTextArrow" presStyleLbl="node1" presStyleIdx="1" presStyleCnt="3"/>
      <dgm:spPr/>
    </dgm:pt>
    <dgm:pt modelId="{6744CE3B-5698-46BF-B410-38201E7B35C4}" type="pres">
      <dgm:prSet presAssocID="{4F190261-D118-454C-8418-F114C6713551}" presName="sp" presStyleCnt="0"/>
      <dgm:spPr/>
    </dgm:pt>
    <dgm:pt modelId="{5766E92F-DE8B-4E76-8BCD-FCB5A2A92F31}" type="pres">
      <dgm:prSet presAssocID="{33E6B1AC-296D-437C-91E8-8B85F162A796}" presName="arrowAndChildren" presStyleCnt="0"/>
      <dgm:spPr/>
    </dgm:pt>
    <dgm:pt modelId="{1A932C29-7DBF-49E1-87EB-886A22A3C47C}" type="pres">
      <dgm:prSet presAssocID="{33E6B1AC-296D-437C-91E8-8B85F162A796}" presName="parentTextArrow" presStyleLbl="node1" presStyleIdx="2" presStyleCnt="3"/>
      <dgm:spPr/>
    </dgm:pt>
  </dgm:ptLst>
  <dgm:cxnLst>
    <dgm:cxn modelId="{6F993C20-4ED9-4812-B6B2-FB898AF16226}" srcId="{064D5E57-6861-4737-ABBB-D51E400101CA}" destId="{33E6B1AC-296D-437C-91E8-8B85F162A796}" srcOrd="0" destOrd="0" parTransId="{CC4B4401-2725-4243-876B-1823A60F8AA5}" sibTransId="{4F190261-D118-454C-8418-F114C6713551}"/>
    <dgm:cxn modelId="{51558D22-2924-41AF-B832-D3742978C3A9}" type="presOf" srcId="{71614487-643C-4737-A33F-93CA034D509C}" destId="{F4985FBE-0D78-4722-807B-EFE628084EE6}" srcOrd="0" destOrd="0" presId="urn:microsoft.com/office/officeart/2005/8/layout/process4"/>
    <dgm:cxn modelId="{3A6C0332-F5F8-483A-BEDC-8358740804DA}" type="presOf" srcId="{5D4CD3A3-BE30-4911-9E33-DDC310B91277}" destId="{C977CADE-EE17-49E6-881C-F2C30F77341B}" srcOrd="0" destOrd="0" presId="urn:microsoft.com/office/officeart/2005/8/layout/process4"/>
    <dgm:cxn modelId="{A155ED39-3A0F-4B28-903B-92BBC95737B7}" type="presOf" srcId="{33E6B1AC-296D-437C-91E8-8B85F162A796}" destId="{1A932C29-7DBF-49E1-87EB-886A22A3C47C}" srcOrd="0" destOrd="0" presId="urn:microsoft.com/office/officeart/2005/8/layout/process4"/>
    <dgm:cxn modelId="{C8710449-D960-4467-ACFE-45859DEA83E9}" type="presOf" srcId="{064D5E57-6861-4737-ABBB-D51E400101CA}" destId="{63CEA087-4132-4E62-AA09-67464F6236AF}" srcOrd="0" destOrd="0" presId="urn:microsoft.com/office/officeart/2005/8/layout/process4"/>
    <dgm:cxn modelId="{E0CC5176-822A-470A-AB04-551B584F6E8F}" srcId="{064D5E57-6861-4737-ABBB-D51E400101CA}" destId="{71614487-643C-4737-A33F-93CA034D509C}" srcOrd="2" destOrd="0" parTransId="{75B255A9-5A79-4BE2-8A5B-F184117DD609}" sibTransId="{6723B899-4193-44CF-A0DC-230B2FDD0244}"/>
    <dgm:cxn modelId="{66A6A0F9-B413-46CD-A579-05D4BD22DC69}" srcId="{064D5E57-6861-4737-ABBB-D51E400101CA}" destId="{5D4CD3A3-BE30-4911-9E33-DDC310B91277}" srcOrd="1" destOrd="0" parTransId="{8F734AA9-428F-4846-97D1-DB3D4B0A82F3}" sibTransId="{3758908C-3BD4-417D-AA66-B1D7C4BBD08C}"/>
    <dgm:cxn modelId="{9B054BBB-B574-47E2-B3E7-B221DCA9A538}" type="presParOf" srcId="{63CEA087-4132-4E62-AA09-67464F6236AF}" destId="{91CC37CA-0608-49B6-9996-A757E7EB83C1}" srcOrd="0" destOrd="0" presId="urn:microsoft.com/office/officeart/2005/8/layout/process4"/>
    <dgm:cxn modelId="{2FFCD2F5-B15F-4597-9555-B3F1DB12F031}" type="presParOf" srcId="{91CC37CA-0608-49B6-9996-A757E7EB83C1}" destId="{F4985FBE-0D78-4722-807B-EFE628084EE6}" srcOrd="0" destOrd="0" presId="urn:microsoft.com/office/officeart/2005/8/layout/process4"/>
    <dgm:cxn modelId="{34114278-0461-444B-9E02-104C7CF291B9}" type="presParOf" srcId="{63CEA087-4132-4E62-AA09-67464F6236AF}" destId="{EAC7CAC2-7051-4014-B2CA-827369AA8E8C}" srcOrd="1" destOrd="0" presId="urn:microsoft.com/office/officeart/2005/8/layout/process4"/>
    <dgm:cxn modelId="{C16681A1-7EB4-4AD9-9CD1-79F352A1369D}" type="presParOf" srcId="{63CEA087-4132-4E62-AA09-67464F6236AF}" destId="{5DBD67A1-883E-43C6-A4C7-9DFCD4EAEB6D}" srcOrd="2" destOrd="0" presId="urn:microsoft.com/office/officeart/2005/8/layout/process4"/>
    <dgm:cxn modelId="{D52E8183-C939-4E06-9E6C-44603CD1FC91}" type="presParOf" srcId="{5DBD67A1-883E-43C6-A4C7-9DFCD4EAEB6D}" destId="{C977CADE-EE17-49E6-881C-F2C30F77341B}" srcOrd="0" destOrd="0" presId="urn:microsoft.com/office/officeart/2005/8/layout/process4"/>
    <dgm:cxn modelId="{8572F412-8D5E-42FB-A5CB-C365A0A0CFEC}" type="presParOf" srcId="{63CEA087-4132-4E62-AA09-67464F6236AF}" destId="{6744CE3B-5698-46BF-B410-38201E7B35C4}" srcOrd="3" destOrd="0" presId="urn:microsoft.com/office/officeart/2005/8/layout/process4"/>
    <dgm:cxn modelId="{27B53076-01B3-499F-92D8-2F486C69328D}" type="presParOf" srcId="{63CEA087-4132-4E62-AA09-67464F6236AF}" destId="{5766E92F-DE8B-4E76-8BCD-FCB5A2A92F31}" srcOrd="4" destOrd="0" presId="urn:microsoft.com/office/officeart/2005/8/layout/process4"/>
    <dgm:cxn modelId="{8FA34C1F-04EF-410F-BAE5-26B7F32FFAB6}" type="presParOf" srcId="{5766E92F-DE8B-4E76-8BCD-FCB5A2A92F31}" destId="{1A932C29-7DBF-49E1-87EB-886A22A3C47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85FBE-0D78-4722-807B-EFE628084EE6}">
      <dsp:nvSpPr>
        <dsp:cNvPr id="0" name=""/>
        <dsp:cNvSpPr/>
      </dsp:nvSpPr>
      <dsp:spPr>
        <a:xfrm>
          <a:off x="0" y="4167346"/>
          <a:ext cx="6900512" cy="1367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Model Complexity: </a:t>
          </a:r>
          <a:r>
            <a:rPr lang="en-US" sz="2000" kern="1200"/>
            <a:t>Advanced architectures like RoBERTa, T5, and gte_qwen_1.5 required significant tuning and prolonged training times, increasing computational costs.</a:t>
          </a:r>
        </a:p>
      </dsp:txBody>
      <dsp:txXfrm>
        <a:off x="0" y="4167346"/>
        <a:ext cx="6900512" cy="1367816"/>
      </dsp:txXfrm>
    </dsp:sp>
    <dsp:sp modelId="{C977CADE-EE17-49E6-881C-F2C30F77341B}">
      <dsp:nvSpPr>
        <dsp:cNvPr id="0" name=""/>
        <dsp:cNvSpPr/>
      </dsp:nvSpPr>
      <dsp:spPr>
        <a:xfrm rot="10800000">
          <a:off x="0" y="2084162"/>
          <a:ext cx="6900512" cy="2103701"/>
        </a:xfrm>
        <a:prstGeom prst="upArrowCallou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Size: </a:t>
          </a:r>
          <a:r>
            <a:rPr lang="en-US" sz="2000" kern="1200"/>
            <a:t>Computational constraints limited the use of the full dataset, reducing training effectiveness.</a:t>
          </a:r>
        </a:p>
      </dsp:txBody>
      <dsp:txXfrm rot="10800000">
        <a:off x="0" y="2084162"/>
        <a:ext cx="6900512" cy="1366922"/>
      </dsp:txXfrm>
    </dsp:sp>
    <dsp:sp modelId="{1A932C29-7DBF-49E1-87EB-886A22A3C47C}">
      <dsp:nvSpPr>
        <dsp:cNvPr id="0" name=""/>
        <dsp:cNvSpPr/>
      </dsp:nvSpPr>
      <dsp:spPr>
        <a:xfrm rot="10800000">
          <a:off x="0" y="978"/>
          <a:ext cx="6900512" cy="2103701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Limited Computing Power: </a:t>
          </a:r>
          <a:r>
            <a:rPr lang="en-US" sz="2000" kern="1200"/>
            <a:t>High computational demands, especially from models like T5 and gte_qwen_1.5, restricted the ability to train on the entire dataset.</a:t>
          </a:r>
        </a:p>
      </dsp:txBody>
      <dsp:txXfrm rot="10800000">
        <a:off x="0" y="978"/>
        <a:ext cx="6900512" cy="136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18548-E240-43A5-9DF5-98C14C95AF3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6979-8F59-4806-9824-A6BFBA5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6979-8F59-4806-9824-A6BFBA5E3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6979-8F59-4806-9824-A6BFBA5E3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8775F-0B60-5CD3-0AAF-2D3050BA8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B9F23-5976-372D-0644-A13454D0B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7D343E-7FF3-497C-9542-1A88530A6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CEF61-54A1-D176-62C9-2D8CD02BE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6979-8F59-4806-9824-A6BFBA5E3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DF67-934F-8DBA-5D53-748ABCD0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F5002-5E39-64F7-A4CA-D48ECB8DE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9992-6BFF-6741-BE65-28F4508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A9B6-9969-21F7-B539-997AA3F1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91562-6742-1AAF-217C-2CA057C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241-53FC-4F66-8F5F-343E28EA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672B-65E0-FF3C-91F1-341CE534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25E5-787B-B2F9-50D3-61779B6D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2B50-1510-CAFA-4D6B-E0DC5BA6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824C-9143-EE66-DFFF-35911348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65078-4340-54E2-CAD5-C6A0A6800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0C5AF-AE00-2B18-BD65-3F7A96560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CA35-E7C4-B3E3-6860-B375AEBE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3800-6881-DC3C-0279-E0B2DD8B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E2FE-D9EC-E110-6F1E-CE14564C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6C63-8D8D-429B-6503-B38011E5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0F00-F818-423A-ACCF-60421D6D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CEE7-75E1-AA76-2853-2BAFDE9E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447C-5F48-224A-0401-028D0ECE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5760-5D9C-F6F6-8795-B21E63B9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BBE5-2349-1F8C-11A7-B230A766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569C-DB47-BC2E-1A76-FFDD1D0C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C48-FEAB-FA8A-5074-09EE7703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831F-F6F6-9E03-4979-147DB41A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2573-8EC8-7B05-29E6-F441CAEB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24ED-6DD9-2010-6CD9-EE28EA2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9A3A-AFB8-5B9E-7579-6AF308E8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C460-32D8-F0E6-4D3A-A12AA65E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E94C5-A4EB-D61F-ED2D-51CD64A1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B28AE-928B-9976-C368-49116C16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5F37-F45E-9656-CBD4-9E5BD20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7430-8F8C-328A-8C37-382196E8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3184-E5D8-9966-CB4E-18BBA1F5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E709-5FE4-B34E-AD86-C38DD5D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26FF2-CD09-A29D-A77B-3C9C6AD22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158DA-8A14-E667-9927-2409C7409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78BCD-B7F4-F2BD-67CC-ECE08DDC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FC43-D4F7-762F-CA6D-F22132C6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9380B-6525-4EF3-EF68-2CD538F2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2524-1F0F-E938-CB7D-22F01DF2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38E4D-7F38-7AFD-FFA7-DA515A6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6C2B3-EEAE-CC10-5ABD-9E1303D0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3CB2C-DFF1-E46B-1A17-F2E33465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03BDC-1075-CC8F-1379-CC49868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9BB32-C286-F708-4A8A-C70A8D21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D191-A15F-A222-E84C-1A1C423C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E4B3-5572-086E-FE14-63897D7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7FDF-53A8-EA5F-C300-DFD02BE0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DA76F-EE5C-7F39-5658-061EAF7E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98721-1401-44D3-AD49-C636A2AE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37AF-D252-0687-7F5D-D19F9B9C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52C9C-71BD-7718-9AAA-C0766B17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EFE2-504D-2467-9D49-56DF5D59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28BE-3500-DACD-579F-7CCA850B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E203-C42E-94EB-7D1C-5BD789D6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B7FC-942B-DAF8-2907-0BE4881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10BB-9C03-62FB-04A0-8C14A1BD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B02D6-4AE1-1A9C-C4DF-5FD49E93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BCBAB-0E1C-A2C5-1237-D628C006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3C6D-F84A-A9A9-79E7-C866F1FE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92DF-AF22-32F0-DC1B-29DE2DDD5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FE842-A57D-485D-BA12-1EC37D14700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D5A4-D408-6E04-B83B-5CF9D00A4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434E-D638-D258-D303-2F39D587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BE836-B5A7-4557-8758-180250CB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614C7-B45E-B605-6AD1-D80EE386C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CS 6375 Final Project</a:t>
            </a:r>
            <a:br>
              <a:rPr lang="en-US" sz="4100" dirty="0"/>
            </a:br>
            <a:b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00" dirty="0">
                <a:cs typeface="Times New Roman" panose="02020603050405020304" pitchFamily="18" charset="0"/>
              </a:rPr>
              <a:t>Emotion Detection Using Multilabel Classification with PEFT and Efficient Model Adaptation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3C52-33BB-8ABF-AC3A-5C6407E3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Jyothsna Reddy C J – JXC220075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Yasaswi  I G S – GXI230000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30B3-D85E-DEA2-03CB-4DF8EC660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96E-7C5F-14A4-7A95-41063092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37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Framework(PEFT)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7CEC-8583-CF74-8E88-8264D00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12" y="964692"/>
            <a:ext cx="10515600" cy="49286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(Low-Rank Adaptation):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Freezes original weights; updates trainable low-rank matrices, Updates modeled as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Wi×Xi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IA3 (Input Scaling):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Keeps weight matrices unchanged. Optimizes via input activation scaling.</a:t>
            </a:r>
          </a:p>
          <a:p>
            <a:pPr marR="0" lvl="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QLoRA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(Quantized Low-Rank Adaptation):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Combines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4-bit parameter quantization (instead of 16/32 bits). Enables memory-efficient fine-tuning with minimal resource usage.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9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4AE63-2053-1F08-13A0-D7F7EBB7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48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ECD92-8FA1-734C-07C5-B1EF8BE7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12" y="2971800"/>
            <a:ext cx="8945297" cy="33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564FA-F355-7B50-73E5-BDD0A187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02D8-0BF9-2A94-A11D-EA935250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the highest performance across all metrics, with a validation F1-macro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0.7472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F1-micro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0.8407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accuracy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0.1742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moderate performance, with an F1-macro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0.6425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F1-micro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0.7856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accuracy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0.0671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the lowest performance, with an F1-macro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0.3062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F1-micro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accuracy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0.0109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due to the larger base model used (Qwen-7billion parameters).</a:t>
            </a:r>
          </a:p>
          <a:p>
            <a:pPr marR="0" lvl="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9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357F-B5D3-08D0-5343-63A69C7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1950DA-817A-E60D-8D21-4E214DC84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1311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47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A96A1-3793-54DB-1D3A-0E567D32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A8CC-B0AD-C56C-8652-B0130387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ADD7-A1F1-037F-DDFB-245CC0FE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Recommendations: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model depends on task-specific requirements, balancing performance, scalability, and 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BERT-base-uncased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Best for quick prototyping in resource-constrained setups.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DistilRoBERTa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Balanced efficiency and accuracy for moderate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Google/Flan-T5-base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Exceptional accuracy but highly computationally intensive.</a:t>
            </a:r>
          </a:p>
          <a:p>
            <a:pPr marL="285750" indent="-28575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PEFT: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in parameter-efficient fine-tuning,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achieving top performance on the google/gemma-1.1-2b-it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potential but requires optimization for larger models like Alibaba-NLP/gte-Qwen1.5-7B-instruct.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87D46-7537-0FCF-0B6D-07509135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5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br>
              <a:rPr lang="en-US" sz="5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8D5AEF-B4ED-0EF7-0D54-7B80897D3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just">
              <a:spcAft>
                <a:spcPts val="80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Explore newer and advanced transformer models, including instruction-tuned models.</a:t>
            </a:r>
          </a:p>
          <a:p>
            <a:pPr marL="342900" marR="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 techniques to reduce computational needs, such as better quantization and sparsity methods.</a:t>
            </a:r>
          </a:p>
          <a:p>
            <a:pPr marL="342900" marR="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 are planning to deploy our pre-trained model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facilitate inference for similar sentiment analysis tasks on large models in related contexts."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on more efficient fine-tuning approaches to save resources.</a:t>
            </a:r>
          </a:p>
          <a:p>
            <a:pPr marL="342900" marR="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Make emotion detection tools more scalable and accessible for various applications.</a:t>
            </a:r>
          </a:p>
          <a:p>
            <a:pPr marL="0" marR="0" indent="0" algn="just">
              <a:spcAft>
                <a:spcPts val="80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6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5B6FF-98AF-6341-69AB-5C861299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8B76-80B2-D403-95E7-6454F7A5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in tweets is vital for applications like mental health monitoring, public sentiment analysis, and customer engagement. However, overlapping emotions and short-text ambiguity pose challenges for multi-label classification. While traditional models like feed forward neural networks struggle with scalability, transformer models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accurate, are resource-intensive. This study addresses these issues by applying Parameter-Efficient Fine-Tuning techniques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IA3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balance accuracy and efficiency, enabling scalable and practical solutions for real-world 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303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FD0F4-9A71-6051-802F-857C2EB3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01A6-6D19-F39A-AED2-AD391B43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neural networks struggle with computational efficiency and scalability, making them impractical for large-scale datasets and real-world multi-label emotion classification. Transformer-based models (e.g.,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FLAN T5) provide superior performance by capturing nuanced contextual relationships. High computational and memory requirements of transformers limit their applicability in resource-constrained environments, such as real-time sentiment monitoring or mobile platforms. Balancing accuracy and computational efficiency remains a critical challenge for deploying these models in practical scenarios. </a:t>
            </a:r>
          </a:p>
        </p:txBody>
      </p:sp>
    </p:spTree>
    <p:extLst>
      <p:ext uri="{BB962C8B-B14F-4D97-AF65-F5344CB8AC3E}">
        <p14:creationId xmlns:p14="http://schemas.microsoft.com/office/powerpoint/2010/main" val="235963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B4899B-C234-2358-A26E-6268B8A0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– Key concepts</a:t>
            </a:r>
            <a:br>
              <a:rPr lang="en-US" sz="42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2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E30E3F-778A-1FA3-E54B-E4C59DA72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Multilabel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:Emotion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detection requires handling multiple emotions in a single text (e.g., joy, anger), posing scalability &amp; efficiency challenges for traditional models like LSTMs. </a:t>
            </a:r>
          </a:p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Advancements: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Transformers Models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RoBERTa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improve accuracy with rich context.</a:t>
            </a:r>
          </a:p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PEFT Techniques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, IA3 reduces fine-tuning costs;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QLoRA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adds quantization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60247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090-95C8-7595-A543-AB200BEE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71"/>
            <a:ext cx="10515600" cy="6579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37B05DE2-7335-9617-453C-70D32DAA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680117" y="749548"/>
            <a:ext cx="8831765" cy="59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5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CB194-4753-1620-271B-047FB2D9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(Basic Models)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3CF9-85C9-857A-81B8-6D6B4D5B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IN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BERT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-base-uncased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BERT-base-uncased was chosen for its robust performance on text classification tasks, leveraging its 12-layer transformer-based architecture with 110M parameters.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DistilRoBERTa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distilled version of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RoBERTa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was chosen for its lightweight design(82 million parameters) and faster inference while retaining 97% of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RoBERTa’s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performance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Flan-T5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T5(220 million parameters) was selected to explore the potential of a transformer-based model specifically designed for sequence classification.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B8828-4730-931D-21BA-66583F79C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1E83C-9A2E-3E99-3459-E5D3AA83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2F0EB-A201-B2B9-5814-8B42D398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7" y="1818226"/>
            <a:ext cx="8621312" cy="49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7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453EE-9C98-BDC1-CC80-39B2138F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8C49C-EA30-F75F-B3C3-E78D02D4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Observations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C8FF7-21FC-87D4-41BD-F24F214C12FB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T5 shows superior accuracy, but the extremely high precision(99.83%) indicates potential class imbalance or overfitting.</a:t>
            </a:r>
          </a:p>
          <a:p>
            <a:pPr marL="342900" marR="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balanced F1 scores(~0.65-~0.64), suggesting a better balance between precision and recall than T5.</a:t>
            </a:r>
          </a:p>
          <a:p>
            <a:pPr marL="342900" marR="0" lvl="0" indent="-228600" algn="just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T5's low recall(6.25%) indicates that it might be missing out on predicting some classes correctly.</a:t>
            </a:r>
          </a:p>
        </p:txBody>
      </p:sp>
    </p:spTree>
    <p:extLst>
      <p:ext uri="{BB962C8B-B14F-4D97-AF65-F5344CB8AC3E}">
        <p14:creationId xmlns:p14="http://schemas.microsoft.com/office/powerpoint/2010/main" val="21514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5E36B-A2B6-F6A4-CC18-5B481D79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37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Framework(Adv Models)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E4C7-1138-F096-B194-444D21D1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714172"/>
            <a:ext cx="10515600" cy="492861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Google/GEMMA-1.1-2b:</a:t>
            </a:r>
            <a:r>
              <a:rPr lang="en-I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transformer-based model pre-trained on a large corpus of text data to perform sentiment analysis.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Alibaba-NLP/gte-QWEN1.5-7b:</a:t>
            </a:r>
            <a:r>
              <a:rPr lang="en-I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a transformer-based model, but it is specifically designed for instruction-following tasks, making it potentially well-suited for emotion detection.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 these models are powerful, their high computational requirements and memory overhead can limit their applicability in general system environments.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address these challenges, we employ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Parameter-Efficient Fine-Tuning (PEFT)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techniques. PEFT enables us to fine-tune only a small subset of the model’s parameters (e.g., adapters like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IA3, or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QLoRA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significantly reducing the computational overhead and memory usage without compromising accuracy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8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969</Words>
  <Application>Microsoft Office PowerPoint</Application>
  <PresentationFormat>Widescreen</PresentationFormat>
  <Paragraphs>66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CS 6375 Final Project  Emotion Detection Using Multilabel Classification with PEFT and Efficient Model Adaptation</vt:lpstr>
      <vt:lpstr>Introduction</vt:lpstr>
      <vt:lpstr>Problem Definition</vt:lpstr>
      <vt:lpstr>Background – Key concepts </vt:lpstr>
      <vt:lpstr>Implementation</vt:lpstr>
      <vt:lpstr>Framework (Basic Models)</vt:lpstr>
      <vt:lpstr>Results</vt:lpstr>
      <vt:lpstr> Observations</vt:lpstr>
      <vt:lpstr>Framework(Adv Models)</vt:lpstr>
      <vt:lpstr>Framework(PEFT)</vt:lpstr>
      <vt:lpstr>Results </vt:lpstr>
      <vt:lpstr>Observations</vt:lpstr>
      <vt:lpstr>Challenges Encountered</vt:lpstr>
      <vt:lpstr>Conclusion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Cheemalapati Jyothi Prasad, Jyothsna Reddy</dc:creator>
  <cp:lastModifiedBy>Yasaswi igs</cp:lastModifiedBy>
  <cp:revision>17</cp:revision>
  <dcterms:created xsi:type="dcterms:W3CDTF">2024-12-04T20:33:18Z</dcterms:created>
  <dcterms:modified xsi:type="dcterms:W3CDTF">2024-12-05T17:09:07Z</dcterms:modified>
</cp:coreProperties>
</file>