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4"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Dancing Script" panose="020B0604020202020204" charset="0"/>
      <p:regular r:id="rId51"/>
      <p:bold r:id="rId52"/>
    </p:embeddedFont>
    <p:embeddedFont>
      <p:font typeface="Impact" panose="020B0806030902050204" pitchFamily="34" charset="0"/>
      <p:regular r:id="rId53"/>
    </p:embeddedFont>
    <p:embeddedFont>
      <p:font typeface="Oswald" panose="00000500000000000000" pitchFamily="2" charset="0"/>
      <p:regular r:id="rId54"/>
      <p:bold r:id="rId55"/>
    </p:embeddedFont>
    <p:embeddedFont>
      <p:font typeface="Playfair Display" panose="00000500000000000000" pitchFamily="2" charset="0"/>
      <p:regular r:id="rId56"/>
      <p:bold r:id="rId57"/>
      <p:italic r:id="rId58"/>
      <p:boldItalic r:id="rId59"/>
    </p:embeddedFont>
    <p:embeddedFont>
      <p:font typeface="Spectral ExtraBold" panose="020B0604020202020204" charset="0"/>
      <p:bold r:id="rId60"/>
      <p:boldItalic r:id="rId61"/>
    </p:embeddedFont>
    <p:embeddedFont>
      <p:font typeface="Trebuchet MS" panose="020B0603020202020204" pitchFamily="34" charset="0"/>
      <p:regular r:id="rId62"/>
      <p:bold r:id="rId63"/>
      <p:italic r:id="rId64"/>
      <p:boldItalic r:id="rId65"/>
    </p:embeddedFont>
    <p:embeddedFont>
      <p:font typeface="Wingdings 3" panose="05040102010807070707" pitchFamily="18" charset="2"/>
      <p:regular r:id="rId6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ce93d9f41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ce93d9f41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d30b4e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d30b4ec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d30b4ec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d30b4ec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d30b4ec6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d30b4ec6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d47f58f06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d47f58f06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d47f58f06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d47f58f06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dd8d8b0bc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dd8d8b0bc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dd8d8b0bc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dd8d8b0bc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dd8d8b0bc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dd8d8b0bc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d8d8b0bc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d8d8b0bc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dd8d8b0bc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dd8d8b0bc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e5cb01b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e5cb01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e5cb01b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e5cb01b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e5cb01bd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e5cb01bd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df77ffe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df77ffe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df77ffe4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df77ffe4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df77ffe4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df77ffe4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df77ffe4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df77ffe4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df77ffe4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df77ffe4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df77ffe4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df77ffe4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df77ffe4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cdf77ffe4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edd9649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edd9649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e269c7e83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e269c7e8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df77ffe4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cdf77ffe49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df77ffe49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df77ffe49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df77ffe4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cdf77ffe4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6f12b1b6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6f12b1b6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ec707fcf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ec707fcf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f12b1b6e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f12b1b6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6f13de8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6f13de8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cec707fcfa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cec707fcfa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cec707fcfa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cec707fcfa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ec707fcf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ec707fcf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f13de89c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f13de89c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6f13de89cd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6f13de89cd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f1da5802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6f1da5802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f13de89cd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f13de89c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6f1da58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6f1da58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6f1da5802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6f1da5802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6f1da5802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6f1da5802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6f1da5802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6f1da5802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ceca68e1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ceca68e1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ec707fcfa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ec707fcfa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ec71514a2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ec71514a2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ec71514a2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ec71514a2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ec71514a2_0_1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ec71514a2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d1d30f580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d1d30f580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42522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53939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3864478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2263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98304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0723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73753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87135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2410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436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6588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61DE4-7D35-4C91-A572-F3C561687C5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72893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18187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61DE4-7D35-4C91-A572-F3C561687C5F}"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59225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61DE4-7D35-4C91-A572-F3C561687C5F}"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15115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61DE4-7D35-4C91-A572-F3C561687C5F}"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1305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50326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8661DE4-7D35-4C91-A572-F3C561687C5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15304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8661DE4-7D35-4C91-A572-F3C561687C5F}" type="datetimeFigureOut">
              <a:rPr lang="en-US" smtClean="0"/>
              <a:t>4/24/2024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0336539"/>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 id="2147483932"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mailto:venkataramya244@gmail.com" TargetMode="External"/><Relationship Id="rId7" Type="http://schemas.openxmlformats.org/officeDocument/2006/relationships/hyperlink" Target="mailto:padmavathichalamcharla9@gmail.com" TargetMode="External"/><Relationship Id="rId12"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mailto:princessvidya9581@gmail.com" TargetMode="External"/><Relationship Id="rId11" Type="http://schemas.openxmlformats.org/officeDocument/2006/relationships/image" Target="../media/image4.jpg"/><Relationship Id="rId5" Type="http://schemas.openxmlformats.org/officeDocument/2006/relationships/hyperlink" Target="mailto:sivanadiu516@gmail.com" TargetMode="External"/><Relationship Id="rId10" Type="http://schemas.openxmlformats.org/officeDocument/2006/relationships/image" Target="../media/image3.jpg"/><Relationship Id="rId4" Type="http://schemas.openxmlformats.org/officeDocument/2006/relationships/hyperlink" Target="mailto:sravskatakam501@gmail.com" TargetMode="External"/><Relationship Id="rId9"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https://www.instagram.com/reel/C6BU4Kcpywv/?igsh=dThndjdpeDE2aWxl" TargetMode="External"/><Relationship Id="rId2" Type="http://schemas.openxmlformats.org/officeDocument/2006/relationships/notesSlide" Target="../notesSlides/notesSlide38.xml"/><Relationship Id="rId1" Type="http://schemas.openxmlformats.org/officeDocument/2006/relationships/slideLayout" Target="../slideLayouts/slideLayout17.xml"/><Relationship Id="rId4" Type="http://schemas.openxmlformats.org/officeDocument/2006/relationships/image" Target="../media/image13.jp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17.jpg"/></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0" y="0"/>
            <a:ext cx="9144000" cy="5143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rgbClr val="FF0000"/>
                </a:solidFill>
              </a:rPr>
              <a:t>                    DIGITAL MARKETING INTERNSHIP </a:t>
            </a:r>
            <a:endParaRPr sz="2400" dirty="0">
              <a:solidFill>
                <a:srgbClr val="FF0000"/>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GB" sz="1600" dirty="0">
                <a:solidFill>
                  <a:schemeClr val="accent5">
                    <a:lumMod val="50000"/>
                  </a:schemeClr>
                </a:solidFill>
              </a:rPr>
              <a:t>                                    Comprehensive Digital Marketing For </a:t>
            </a:r>
            <a:endParaRPr sz="1600" dirty="0">
              <a:solidFill>
                <a:schemeClr val="accent5">
                  <a:lumMod val="50000"/>
                </a:schemeClr>
              </a:solidFill>
            </a:endParaRPr>
          </a:p>
          <a:p>
            <a:pPr marL="0" lvl="0" indent="0" algn="l" rtl="0">
              <a:spcBef>
                <a:spcPts val="0"/>
              </a:spcBef>
              <a:spcAft>
                <a:spcPts val="0"/>
              </a:spcAft>
              <a:buNone/>
            </a:pPr>
            <a:r>
              <a:rPr lang="en-GB" sz="1600" dirty="0">
                <a:solidFill>
                  <a:schemeClr val="accent5">
                    <a:lumMod val="50000"/>
                  </a:schemeClr>
                </a:solidFill>
              </a:rPr>
              <a:t>                                                    HDFC BANK</a:t>
            </a:r>
            <a:endParaRPr sz="1600" dirty="0">
              <a:solidFill>
                <a:schemeClr val="accent5">
                  <a:lumMod val="50000"/>
                </a:schemeClr>
              </a:solidFill>
            </a:endParaRPr>
          </a:p>
          <a:p>
            <a:pPr marL="0" lvl="0" indent="0" algn="l" rtl="0">
              <a:spcBef>
                <a:spcPts val="0"/>
              </a:spcBef>
              <a:spcAft>
                <a:spcPts val="0"/>
              </a:spcAft>
              <a:buNone/>
            </a:pPr>
            <a:endParaRPr sz="1600" dirty="0">
              <a:solidFill>
                <a:schemeClr val="accent5">
                  <a:lumMod val="50000"/>
                </a:schemeClr>
              </a:solidFill>
            </a:endParaRPr>
          </a:p>
          <a:p>
            <a:pPr marL="0" lvl="0" indent="0" algn="l" rtl="0">
              <a:spcBef>
                <a:spcPts val="0"/>
              </a:spcBef>
              <a:spcAft>
                <a:spcPts val="0"/>
              </a:spcAft>
              <a:buNone/>
            </a:pPr>
            <a:r>
              <a:rPr lang="en-GB" sz="1800" dirty="0"/>
              <a:t>                   </a:t>
            </a:r>
            <a:r>
              <a:rPr lang="en-GB" sz="1800" dirty="0">
                <a:solidFill>
                  <a:schemeClr val="dk1"/>
                </a:solidFill>
              </a:rPr>
              <a:t> </a:t>
            </a:r>
            <a:r>
              <a:rPr lang="en-GB" sz="1800" dirty="0">
                <a:solidFill>
                  <a:schemeClr val="dk1"/>
                </a:solidFill>
                <a:latin typeface="Oswald"/>
                <a:ea typeface="Oswald"/>
                <a:cs typeface="Oswald"/>
                <a:sym typeface="Oswald"/>
              </a:rPr>
              <a:t>A PROJECT ON HDFC BANK UNDER THIS ESTEEMED GUIDANCE OF</a:t>
            </a:r>
            <a:endParaRPr sz="1800" dirty="0">
              <a:solidFill>
                <a:schemeClr val="dk1"/>
              </a:solidFill>
              <a:latin typeface="Oswald"/>
              <a:ea typeface="Oswald"/>
              <a:cs typeface="Oswald"/>
              <a:sym typeface="Oswald"/>
            </a:endParaRPr>
          </a:p>
          <a:p>
            <a:pPr marL="0" lvl="0" indent="0" algn="l" rtl="0">
              <a:spcBef>
                <a:spcPts val="0"/>
              </a:spcBef>
              <a:spcAft>
                <a:spcPts val="0"/>
              </a:spcAft>
              <a:buNone/>
            </a:pPr>
            <a:r>
              <a:rPr lang="en-GB" sz="1800" dirty="0"/>
              <a:t>                                         </a:t>
            </a:r>
            <a:r>
              <a:rPr lang="en-GB" sz="1800" dirty="0">
                <a:solidFill>
                  <a:srgbClr val="0000FF"/>
                </a:solidFill>
              </a:rPr>
              <a:t>K.RATNA KUMARI MADAM </a:t>
            </a:r>
            <a:endParaRPr sz="1800" dirty="0">
              <a:solidFill>
                <a:srgbClr val="0000FF"/>
              </a:solidFill>
            </a:endParaRPr>
          </a:p>
          <a:p>
            <a:pPr marL="0" lvl="0" indent="0" algn="l" rtl="0">
              <a:spcBef>
                <a:spcPts val="0"/>
              </a:spcBef>
              <a:spcAft>
                <a:spcPts val="0"/>
              </a:spcAft>
              <a:buNone/>
            </a:pPr>
            <a:endParaRPr sz="1800" dirty="0">
              <a:solidFill>
                <a:srgbClr val="0000FF"/>
              </a:solidFill>
            </a:endParaRPr>
          </a:p>
          <a:p>
            <a:pPr marL="0" lvl="0" indent="0" algn="l" rtl="0">
              <a:spcBef>
                <a:spcPts val="0"/>
              </a:spcBef>
              <a:spcAft>
                <a:spcPts val="0"/>
              </a:spcAft>
              <a:buNone/>
            </a:pPr>
            <a:r>
              <a:rPr lang="en-GB" sz="1800" dirty="0"/>
              <a:t>                                               </a:t>
            </a:r>
            <a:r>
              <a:rPr lang="en-GB" sz="1800" dirty="0">
                <a:solidFill>
                  <a:srgbClr val="FF00FF"/>
                </a:solidFill>
              </a:rPr>
              <a:t>PRESENTED BY</a:t>
            </a:r>
            <a:endParaRPr sz="1800" dirty="0">
              <a:solidFill>
                <a:srgbClr val="FF00FF"/>
              </a:solidFill>
            </a:endParaRPr>
          </a:p>
          <a:p>
            <a:pPr marL="0" lvl="0" indent="0" algn="l" rtl="0">
              <a:spcBef>
                <a:spcPts val="0"/>
              </a:spcBef>
              <a:spcAft>
                <a:spcPts val="0"/>
              </a:spcAft>
              <a:buNone/>
            </a:pPr>
            <a:r>
              <a:rPr lang="en-GB" sz="1800" dirty="0">
                <a:solidFill>
                  <a:srgbClr val="FF00FF"/>
                </a:solidFill>
              </a:rPr>
              <a:t>                                        PASUPULETI JYOTHSNA</a:t>
            </a:r>
            <a:r>
              <a:rPr lang="en-GB" sz="1800" dirty="0"/>
              <a:t>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dirty="0"/>
              <a:t>                                            </a:t>
            </a:r>
            <a:r>
              <a:rPr lang="en-GB" sz="1800" dirty="0">
                <a:solidFill>
                  <a:schemeClr val="dk1"/>
                </a:solidFill>
              </a:rPr>
              <a:t>Reg No:213888200065</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GB" sz="2000" dirty="0"/>
              <a:t>                 </a:t>
            </a:r>
            <a:r>
              <a:rPr lang="en-GB" sz="2400" dirty="0">
                <a:solidFill>
                  <a:srgbClr val="741B47"/>
                </a:solidFill>
              </a:rPr>
              <a:t> </a:t>
            </a:r>
            <a:r>
              <a:rPr lang="en-GB" sz="2800" dirty="0">
                <a:solidFill>
                  <a:srgbClr val="741B47"/>
                </a:solidFill>
              </a:rPr>
              <a:t> </a:t>
            </a:r>
            <a:r>
              <a:rPr lang="en-GB" sz="2800" dirty="0">
                <a:solidFill>
                  <a:srgbClr val="741B47"/>
                </a:solidFill>
                <a:latin typeface="Oswald"/>
                <a:ea typeface="Oswald"/>
                <a:cs typeface="Oswald"/>
                <a:sym typeface="Oswald"/>
              </a:rPr>
              <a:t>Sri Vasavi Degree college </a:t>
            </a:r>
            <a:r>
              <a:rPr lang="en-GB" sz="2800" dirty="0" err="1">
                <a:solidFill>
                  <a:srgbClr val="741B47"/>
                </a:solidFill>
                <a:latin typeface="Oswald"/>
                <a:ea typeface="Oswald"/>
                <a:cs typeface="Oswald"/>
                <a:sym typeface="Oswald"/>
              </a:rPr>
              <a:t>Tadepalligude</a:t>
            </a:r>
            <a:r>
              <a:rPr lang="en-GB" sz="2800" dirty="0" err="1">
                <a:latin typeface="Oswald"/>
                <a:ea typeface="Oswald"/>
                <a:cs typeface="Oswald"/>
                <a:sym typeface="Oswald"/>
              </a:rPr>
              <a:t>m</a:t>
            </a:r>
            <a:endParaRPr sz="2800" dirty="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0" y="0"/>
            <a:ext cx="8773500" cy="6342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bg2">
                    <a:lumMod val="10000"/>
                  </a:schemeClr>
                </a:solidFill>
                <a:latin typeface="Impact"/>
                <a:ea typeface="Impact"/>
                <a:cs typeface="Impact"/>
                <a:sym typeface="Impact"/>
              </a:rPr>
              <a:t>                     </a:t>
            </a:r>
            <a:r>
              <a:rPr lang="en-GB" dirty="0">
                <a:solidFill>
                  <a:schemeClr val="bg2">
                    <a:lumMod val="10000"/>
                  </a:schemeClr>
                </a:solidFill>
                <a:latin typeface="Oswald"/>
                <a:ea typeface="Oswald"/>
                <a:cs typeface="Oswald"/>
                <a:sym typeface="Oswald"/>
              </a:rPr>
              <a:t> COMPETITOR 1:   </a:t>
            </a:r>
            <a:r>
              <a:rPr lang="en-GB" sz="3200" dirty="0">
                <a:solidFill>
                  <a:schemeClr val="bg2">
                    <a:lumMod val="10000"/>
                  </a:schemeClr>
                </a:solidFill>
                <a:latin typeface="Oswald"/>
                <a:ea typeface="Oswald"/>
                <a:cs typeface="Oswald"/>
                <a:sym typeface="Oswald"/>
              </a:rPr>
              <a:t>STATE BANK OF INDIA</a:t>
            </a:r>
            <a:endParaRPr dirty="0">
              <a:solidFill>
                <a:schemeClr val="bg2">
                  <a:lumMod val="10000"/>
                </a:schemeClr>
              </a:solidFill>
              <a:latin typeface="Oswald"/>
              <a:ea typeface="Oswald"/>
              <a:cs typeface="Oswald"/>
              <a:sym typeface="Oswald"/>
            </a:endParaRPr>
          </a:p>
        </p:txBody>
      </p:sp>
      <p:sp>
        <p:nvSpPr>
          <p:cNvPr id="111" name="Google Shape;111;p22"/>
          <p:cNvSpPr txBox="1">
            <a:spLocks noGrp="1"/>
          </p:cNvSpPr>
          <p:nvPr>
            <p:ph type="body" idx="1"/>
          </p:nvPr>
        </p:nvSpPr>
        <p:spPr>
          <a:xfrm>
            <a:off x="0" y="689767"/>
            <a:ext cx="9144000" cy="4305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r>
              <a:rPr lang="en-GB" sz="3400" dirty="0">
                <a:solidFill>
                  <a:schemeClr val="accent4">
                    <a:lumMod val="50000"/>
                  </a:schemeClr>
                </a:solidFill>
                <a:latin typeface="Oswald"/>
                <a:ea typeface="Oswald"/>
                <a:cs typeface="Oswald"/>
                <a:sym typeface="Oswald"/>
              </a:rPr>
              <a:t>  </a:t>
            </a:r>
            <a:r>
              <a:rPr lang="en-GB" sz="8905" dirty="0">
                <a:solidFill>
                  <a:schemeClr val="accent4">
                    <a:lumMod val="50000"/>
                  </a:schemeClr>
                </a:solidFill>
                <a:latin typeface="Oswald"/>
                <a:ea typeface="Oswald"/>
                <a:cs typeface="Oswald"/>
                <a:sym typeface="Oswald"/>
              </a:rPr>
              <a:t> USP:</a:t>
            </a:r>
          </a:p>
          <a:p>
            <a:pPr marL="0" lvl="0" indent="0" algn="l" rtl="0">
              <a:spcBef>
                <a:spcPts val="1200"/>
              </a:spcBef>
              <a:spcAft>
                <a:spcPts val="0"/>
              </a:spcAft>
              <a:buNone/>
            </a:pPr>
            <a:r>
              <a:rPr lang="en-GB" sz="8905" dirty="0">
                <a:solidFill>
                  <a:schemeClr val="accent4">
                    <a:lumMod val="50000"/>
                  </a:schemeClr>
                </a:solidFill>
                <a:latin typeface="Oswald"/>
                <a:ea typeface="Oswald"/>
                <a:cs typeface="Oswald"/>
                <a:sym typeface="Oswald"/>
              </a:rPr>
              <a:t>    </a:t>
            </a:r>
            <a:r>
              <a:rPr lang="en-GB" sz="6400" dirty="0">
                <a:solidFill>
                  <a:schemeClr val="dk1"/>
                </a:solidFill>
                <a:highlight>
                  <a:schemeClr val="lt1"/>
                </a:highlight>
                <a:latin typeface="Arial" panose="020B0604020202020204" pitchFamily="34" charset="0"/>
                <a:cs typeface="Arial" panose="020B0604020202020204" pitchFamily="34" charset="0"/>
              </a:rPr>
              <a:t>T</a:t>
            </a:r>
            <a:r>
              <a:rPr lang="en-GB" sz="5600" dirty="0">
                <a:solidFill>
                  <a:schemeClr val="dk1"/>
                </a:solidFill>
                <a:highlight>
                  <a:schemeClr val="lt1"/>
                </a:highlight>
                <a:latin typeface="Arial" panose="020B0604020202020204" pitchFamily="34" charset="0"/>
                <a:cs typeface="Arial" panose="020B0604020202020204" pitchFamily="34" charset="0"/>
              </a:rPr>
              <a:t>h</a:t>
            </a:r>
            <a:r>
              <a:rPr lang="en-GB" sz="6400" dirty="0">
                <a:solidFill>
                  <a:schemeClr val="dk1"/>
                </a:solidFill>
                <a:highlight>
                  <a:schemeClr val="lt1"/>
                </a:highlight>
                <a:latin typeface="Arial" panose="020B0604020202020204" pitchFamily="34" charset="0"/>
                <a:cs typeface="Arial" panose="020B0604020202020204" pitchFamily="34" charset="0"/>
              </a:rPr>
              <a:t>e Unique Selling Proposition (USP) of State Bank of India (SBI) lies in its position as the biggest nationalized bank in India, with a 23% market share by assets and a 25% share of the total loan and deposits</a:t>
            </a:r>
            <a:r>
              <a:rPr lang="en-GB" sz="5600" dirty="0">
                <a:solidFill>
                  <a:schemeClr val="dk1"/>
                </a:solidFill>
                <a:highlight>
                  <a:schemeClr val="lt1"/>
                </a:highlight>
                <a:latin typeface="Arial" panose="020B0604020202020204" pitchFamily="34" charset="0"/>
                <a:cs typeface="Arial" panose="020B0604020202020204" pitchFamily="34" charset="0"/>
              </a:rPr>
              <a:t> market. SBI is also the largest domestic bank with international presence and strong government backing, offering a wide range of products and services through its extensive network of branches in India and overseas.</a:t>
            </a:r>
            <a:endParaRPr sz="5600" dirty="0">
              <a:solidFill>
                <a:schemeClr val="dk1"/>
              </a:solidFill>
              <a:highlight>
                <a:schemeClr val="lt1"/>
              </a:highlight>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dirty="0">
                <a:solidFill>
                  <a:srgbClr val="FF0000"/>
                </a:solidFill>
                <a:latin typeface="Oswald"/>
                <a:ea typeface="Oswald"/>
                <a:cs typeface="Oswald"/>
                <a:sym typeface="Oswald"/>
              </a:rPr>
              <a:t> </a:t>
            </a:r>
            <a:r>
              <a:rPr lang="en-GB" sz="8920" dirty="0">
                <a:solidFill>
                  <a:schemeClr val="accent4">
                    <a:lumMod val="50000"/>
                  </a:schemeClr>
                </a:solidFill>
                <a:latin typeface="Oswald"/>
                <a:ea typeface="Oswald"/>
                <a:cs typeface="Oswald"/>
                <a:sym typeface="Oswald"/>
              </a:rPr>
              <a:t>Online Communication:</a:t>
            </a:r>
          </a:p>
          <a:p>
            <a:pPr marL="0" lvl="0" indent="0" algn="l" rtl="0">
              <a:spcBef>
                <a:spcPts val="1200"/>
              </a:spcBef>
              <a:spcAft>
                <a:spcPts val="0"/>
              </a:spcAft>
              <a:buNone/>
            </a:pPr>
            <a:r>
              <a:rPr lang="en-GB" sz="8920" dirty="0">
                <a:solidFill>
                  <a:schemeClr val="accent4">
                    <a:lumMod val="50000"/>
                  </a:schemeClr>
                </a:solidFill>
                <a:latin typeface="Oswald"/>
                <a:sym typeface="Oswald"/>
              </a:rPr>
              <a:t>     </a:t>
            </a:r>
            <a:r>
              <a:rPr lang="en-GB" dirty="0">
                <a:solidFill>
                  <a:schemeClr val="accent4">
                    <a:lumMod val="50000"/>
                  </a:schemeClr>
                </a:solidFill>
              </a:rPr>
              <a:t> </a:t>
            </a:r>
            <a:r>
              <a:rPr lang="en-GB" sz="800" dirty="0">
                <a:solidFill>
                  <a:schemeClr val="accent4">
                    <a:lumMod val="50000"/>
                  </a:schemeClr>
                </a:solidFill>
                <a:latin typeface="Arial" panose="020B0604020202020204" pitchFamily="34" charset="0"/>
                <a:cs typeface="Arial" panose="020B0604020202020204" pitchFamily="34" charset="0"/>
              </a:rPr>
              <a:t>T</a:t>
            </a:r>
            <a:r>
              <a:rPr lang="en-GB" sz="4800" dirty="0">
                <a:solidFill>
                  <a:schemeClr val="accent4">
                    <a:lumMod val="50000"/>
                  </a:schemeClr>
                </a:solidFill>
                <a:latin typeface="Arial" panose="020B0604020202020204" pitchFamily="34" charset="0"/>
                <a:cs typeface="Arial" panose="020B0604020202020204" pitchFamily="34" charset="0"/>
              </a:rPr>
              <a:t> </a:t>
            </a:r>
            <a:r>
              <a:rPr lang="en-GB" sz="4800" dirty="0">
                <a:solidFill>
                  <a:schemeClr val="dk1"/>
                </a:solidFill>
                <a:latin typeface="Arial" panose="020B0604020202020204" pitchFamily="34" charset="0"/>
                <a:cs typeface="Arial" panose="020B0604020202020204" pitchFamily="34" charset="0"/>
              </a:rPr>
              <a:t>A</a:t>
            </a:r>
            <a:r>
              <a:rPr lang="en-GB" sz="6400" dirty="0">
                <a:solidFill>
                  <a:schemeClr val="dk1"/>
                </a:solidFill>
                <a:latin typeface="Arial" panose="020B0604020202020204" pitchFamily="34" charset="0"/>
                <a:cs typeface="Arial" panose="020B0604020202020204" pitchFamily="34" charset="0"/>
              </a:rPr>
              <a:t>ccess online communication for the State Bank of India, customers can use the State Bank Anywhere Personal mobile application, which offers various financial and non-financial transactions. The application is available on Google Play store, Apple App store, and Windows for Android, Apple, and Windows smartphones. Customers can transfer funds to accounts in SBI and other banks, manage debit cards, access and transaction limits, and more. The application is available to domestic Internet Banking customers and requires a one-time activation password sent to the registered mobile number. Customers can also use the m-Passbook feature to store and record transaction account activities</a:t>
            </a:r>
            <a:r>
              <a:rPr lang="en-GB" sz="4800" dirty="0">
                <a:solidFill>
                  <a:schemeClr val="dk1"/>
                </a:solidFill>
                <a:latin typeface="Arial" panose="020B0604020202020204" pitchFamily="34" charset="0"/>
                <a:cs typeface="Arial" panose="020B0604020202020204" pitchFamily="34" charset="0"/>
              </a:rPr>
              <a:t>.</a:t>
            </a:r>
            <a:endParaRPr sz="4800" dirty="0">
              <a:solidFill>
                <a:schemeClr val="dk1"/>
              </a:solidFill>
              <a:latin typeface="Arial" panose="020B0604020202020204" pitchFamily="34" charset="0"/>
              <a:cs typeface="Arial" panose="020B0604020202020204" pitchFamily="34" charset="0"/>
            </a:endParaRPr>
          </a:p>
          <a:p>
            <a:pPr marL="457200" lvl="0" indent="0" algn="l" rtl="0">
              <a:spcBef>
                <a:spcPts val="1200"/>
              </a:spcBef>
              <a:spcAft>
                <a:spcPts val="0"/>
              </a:spcAft>
              <a:buNone/>
            </a:pPr>
            <a:endParaRPr sz="4257"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p:nvPr/>
        </p:nvSpPr>
        <p:spPr>
          <a:xfrm>
            <a:off x="178375" y="157350"/>
            <a:ext cx="8756100" cy="7047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r>
              <a:rPr lang="en-GB">
                <a:latin typeface="Oswald"/>
                <a:ea typeface="Oswald"/>
                <a:cs typeface="Oswald"/>
                <a:sym typeface="Oswald"/>
              </a:rPr>
              <a:t> </a:t>
            </a:r>
            <a:r>
              <a:rPr lang="en-GB" sz="2500">
                <a:latin typeface="Oswald"/>
                <a:ea typeface="Oswald"/>
                <a:cs typeface="Oswald"/>
                <a:sym typeface="Oswald"/>
              </a:rPr>
              <a:t>SWOT Analysis of State Bank of India</a:t>
            </a:r>
            <a:endParaRPr sz="2500">
              <a:latin typeface="Oswald"/>
              <a:ea typeface="Oswald"/>
              <a:cs typeface="Oswald"/>
              <a:sym typeface="Oswald"/>
            </a:endParaRPr>
          </a:p>
        </p:txBody>
      </p:sp>
      <p:sp>
        <p:nvSpPr>
          <p:cNvPr id="117" name="Google Shape;117;p23"/>
          <p:cNvSpPr/>
          <p:nvPr/>
        </p:nvSpPr>
        <p:spPr>
          <a:xfrm>
            <a:off x="178500" y="1026350"/>
            <a:ext cx="8756100" cy="401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accent1"/>
                </a:solidFill>
                <a:latin typeface="Oswald"/>
                <a:ea typeface="Oswald"/>
                <a:cs typeface="Oswald"/>
                <a:sym typeface="Oswald"/>
              </a:rPr>
              <a:t>Strengths:</a:t>
            </a:r>
            <a:endParaRPr sz="2000" dirty="0">
              <a:solidFill>
                <a:schemeClr val="accent1"/>
              </a:solidFill>
              <a:latin typeface="Oswald"/>
              <a:ea typeface="Oswald"/>
              <a:cs typeface="Oswald"/>
              <a:sym typeface="Oswald"/>
            </a:endParaRPr>
          </a:p>
          <a:p>
            <a:pPr marL="425450" lvl="0" indent="-285750" algn="ctr" rtl="0">
              <a:spcBef>
                <a:spcPts val="0"/>
              </a:spcBef>
              <a:spcAft>
                <a:spcPts val="0"/>
              </a:spcAft>
              <a:buSzPts val="1400"/>
              <a:buFont typeface="Wingdings" panose="05000000000000000000" pitchFamily="2" charset="2"/>
              <a:buChar char="§"/>
            </a:pPr>
            <a:r>
              <a:rPr lang="en-GB" sz="1800" dirty="0">
                <a:solidFill>
                  <a:srgbClr val="FF0000"/>
                </a:solidFill>
                <a:latin typeface="Oswald"/>
                <a:ea typeface="Oswald"/>
                <a:cs typeface="Oswald"/>
                <a:sym typeface="Oswald"/>
              </a:rPr>
              <a:t>Strong Brand Portfolio</a:t>
            </a:r>
            <a:r>
              <a:rPr lang="en-GB" dirty="0">
                <a:latin typeface="Oswald"/>
                <a:ea typeface="Oswald"/>
                <a:cs typeface="Oswald"/>
                <a:sym typeface="Oswald"/>
              </a:rPr>
              <a:t>:</a:t>
            </a:r>
            <a:r>
              <a:rPr lang="en-GB" dirty="0"/>
              <a:t> </a:t>
            </a:r>
            <a:r>
              <a:rPr lang="en-GB" sz="1600" dirty="0"/>
              <a:t>State Bank of India has invested in building a strong brand portfolio, which is beneficial for expanding into new product categories.</a:t>
            </a:r>
          </a:p>
          <a:p>
            <a:pPr marL="425450" lvl="0" indent="-285750" algn="ctr" rtl="0">
              <a:spcBef>
                <a:spcPts val="0"/>
              </a:spcBef>
              <a:spcAft>
                <a:spcPts val="0"/>
              </a:spcAft>
              <a:buSzPts val="1400"/>
              <a:buFont typeface="Wingdings" panose="05000000000000000000" pitchFamily="2" charset="2"/>
              <a:buChar char="§"/>
            </a:pPr>
            <a:r>
              <a:rPr lang="en-GB" sz="1700" dirty="0">
                <a:solidFill>
                  <a:srgbClr val="FF0000"/>
                </a:solidFill>
                <a:latin typeface="Oswald"/>
                <a:ea typeface="Oswald"/>
                <a:cs typeface="Oswald"/>
                <a:sym typeface="Oswald"/>
              </a:rPr>
              <a:t>       High Customer Satisfaction:</a:t>
            </a:r>
            <a:r>
              <a:rPr lang="en-GB" dirty="0">
                <a:latin typeface="Oswald"/>
                <a:ea typeface="Oswald"/>
                <a:cs typeface="Oswald"/>
                <a:sym typeface="Oswald"/>
              </a:rPr>
              <a:t> </a:t>
            </a:r>
            <a:r>
              <a:rPr lang="en-GB" sz="1600" dirty="0"/>
              <a:t>The company has a high level of customer satisfaction due to its dedicated customer relationship management department.</a:t>
            </a:r>
            <a:endParaRPr sz="1600" dirty="0"/>
          </a:p>
          <a:p>
            <a:pPr marL="0" lvl="0" indent="0" algn="ctr" rtl="0">
              <a:spcBef>
                <a:spcPts val="0"/>
              </a:spcBef>
              <a:spcAft>
                <a:spcPts val="0"/>
              </a:spcAft>
              <a:buNone/>
            </a:pPr>
            <a:endParaRPr dirty="0"/>
          </a:p>
          <a:p>
            <a:pPr marL="0" lvl="0" indent="0" algn="l" rtl="0">
              <a:spcBef>
                <a:spcPts val="0"/>
              </a:spcBef>
              <a:spcAft>
                <a:spcPts val="0"/>
              </a:spcAft>
              <a:buNone/>
            </a:pPr>
            <a:r>
              <a:rPr lang="en-GB" sz="2000" dirty="0">
                <a:solidFill>
                  <a:schemeClr val="accent1"/>
                </a:solidFill>
                <a:latin typeface="Oswald"/>
                <a:ea typeface="Oswald"/>
                <a:cs typeface="Oswald"/>
                <a:sym typeface="Oswald"/>
              </a:rPr>
              <a:t>Weaknesses:</a:t>
            </a:r>
            <a:endParaRPr sz="2000" dirty="0">
              <a:solidFill>
                <a:schemeClr val="accent1"/>
              </a:solidFill>
              <a:latin typeface="Oswald"/>
              <a:ea typeface="Oswald"/>
              <a:cs typeface="Oswald"/>
              <a:sym typeface="Oswald"/>
            </a:endParaRPr>
          </a:p>
          <a:p>
            <a:pPr marL="0" lvl="0" indent="0" algn="ctr" rtl="0">
              <a:spcBef>
                <a:spcPts val="0"/>
              </a:spcBef>
              <a:spcAft>
                <a:spcPts val="0"/>
              </a:spcAft>
              <a:buNone/>
            </a:pPr>
            <a:endParaRPr dirty="0">
              <a:solidFill>
                <a:srgbClr val="FF0000"/>
              </a:solidFill>
            </a:endParaRPr>
          </a:p>
          <a:p>
            <a:pPr marL="457200" lvl="0" indent="-317500" algn="ctr" rtl="0">
              <a:spcBef>
                <a:spcPts val="0"/>
              </a:spcBef>
              <a:spcAft>
                <a:spcPts val="0"/>
              </a:spcAft>
              <a:buSzPts val="1400"/>
              <a:buChar char="●"/>
            </a:pPr>
            <a:r>
              <a:rPr lang="en-GB" sz="1800" dirty="0">
                <a:solidFill>
                  <a:srgbClr val="FF0000"/>
                </a:solidFill>
                <a:latin typeface="Oswald"/>
                <a:ea typeface="Oswald"/>
                <a:cs typeface="Oswald"/>
                <a:sym typeface="Oswald"/>
              </a:rPr>
              <a:t>Limited Market Share Growth: </a:t>
            </a:r>
            <a:r>
              <a:rPr lang="en-GB" dirty="0">
                <a:solidFill>
                  <a:srgbClr val="FF0000"/>
                </a:solidFill>
              </a:rPr>
              <a:t> </a:t>
            </a:r>
            <a:r>
              <a:rPr lang="en-GB" sz="1500" dirty="0"/>
              <a:t>Privatization of banking has led to a drop in market share for State Bank of India.</a:t>
            </a:r>
            <a:endParaRPr sz="1500" dirty="0"/>
          </a:p>
          <a:p>
            <a:pPr marL="457200" lvl="0" indent="-317500" algn="ctr" rtl="0">
              <a:spcBef>
                <a:spcPts val="0"/>
              </a:spcBef>
              <a:spcAft>
                <a:spcPts val="0"/>
              </a:spcAft>
              <a:buSzPts val="1400"/>
              <a:buChar char="●"/>
            </a:pPr>
            <a:r>
              <a:rPr lang="en-GB" sz="1900" dirty="0">
                <a:solidFill>
                  <a:srgbClr val="FF0000"/>
                </a:solidFill>
                <a:latin typeface="Oswald"/>
                <a:ea typeface="Oswald"/>
                <a:cs typeface="Oswald"/>
                <a:sym typeface="Oswald"/>
              </a:rPr>
              <a:t>Bad Debts</a:t>
            </a:r>
            <a:r>
              <a:rPr lang="en-GB" sz="1500" dirty="0">
                <a:solidFill>
                  <a:srgbClr val="FF0000"/>
                </a:solidFill>
              </a:rPr>
              <a:t>:</a:t>
            </a:r>
            <a:r>
              <a:rPr lang="en-GB" dirty="0"/>
              <a:t> </a:t>
            </a:r>
            <a:r>
              <a:rPr lang="en-GB" sz="1600" dirty="0"/>
              <a:t>The bank faces challenges in resolving bad debts, impacting its financial health.</a:t>
            </a:r>
            <a:endParaRPr sz="1600" dirty="0"/>
          </a:p>
          <a:p>
            <a:pPr marL="0" lvl="0" indent="0" algn="ctr" rtl="0">
              <a:spcBef>
                <a:spcPts val="0"/>
              </a:spcBef>
              <a:spcAft>
                <a:spcPts val="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74341" y="65774"/>
            <a:ext cx="9017620" cy="69052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sz="3022" dirty="0">
                <a:latin typeface="Oswald"/>
                <a:ea typeface="Oswald"/>
                <a:cs typeface="Oswald"/>
                <a:sym typeface="Oswald"/>
              </a:rPr>
              <a:t> </a:t>
            </a:r>
            <a:r>
              <a:rPr lang="en-GB" sz="2800" b="1" dirty="0">
                <a:latin typeface="Oswald"/>
                <a:ea typeface="Oswald"/>
                <a:cs typeface="Oswald"/>
                <a:sym typeface="Oswald"/>
              </a:rPr>
              <a:t>SWOT Analysis of State Bank of India</a:t>
            </a:r>
            <a:endParaRPr sz="3022" b="1" dirty="0">
              <a:latin typeface="Oswald"/>
              <a:ea typeface="Oswald"/>
              <a:cs typeface="Oswald"/>
              <a:sym typeface="Oswald"/>
            </a:endParaRPr>
          </a:p>
        </p:txBody>
      </p:sp>
      <p:sp>
        <p:nvSpPr>
          <p:cNvPr id="123" name="Google Shape;123;p24"/>
          <p:cNvSpPr txBox="1">
            <a:spLocks noGrp="1"/>
          </p:cNvSpPr>
          <p:nvPr>
            <p:ph type="body" idx="1"/>
          </p:nvPr>
        </p:nvSpPr>
        <p:spPr>
          <a:xfrm>
            <a:off x="178500" y="826725"/>
            <a:ext cx="8748600" cy="4251000"/>
          </a:xfrm>
          <a:prstGeom prst="rect">
            <a:avLst/>
          </a:prstGeom>
          <a:solidFill>
            <a:srgbClr val="D0E0E3"/>
          </a:solidFill>
          <a:ln w="9525" cap="flat" cmpd="sng">
            <a:solidFill>
              <a:srgbClr val="D9EAD3"/>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800" dirty="0">
                <a:solidFill>
                  <a:srgbClr val="FF0000"/>
                </a:solidFill>
                <a:latin typeface="Impact"/>
                <a:ea typeface="Impact"/>
                <a:cs typeface="Impact"/>
                <a:sym typeface="Impact"/>
              </a:rPr>
              <a:t>SWOT</a:t>
            </a:r>
            <a:endParaRPr sz="2800" dirty="0">
              <a:solidFill>
                <a:srgbClr val="FF0000"/>
              </a:solidFill>
              <a:latin typeface="Impact"/>
              <a:ea typeface="Impact"/>
              <a:cs typeface="Impact"/>
              <a:sym typeface="Impact"/>
            </a:endParaRPr>
          </a:p>
          <a:p>
            <a:pPr marL="0" lvl="0" indent="0" algn="l" rtl="0">
              <a:spcBef>
                <a:spcPts val="1200"/>
              </a:spcBef>
              <a:spcAft>
                <a:spcPts val="0"/>
              </a:spcAft>
              <a:buNone/>
            </a:pPr>
            <a:r>
              <a:rPr lang="en-GB" sz="2600" dirty="0">
                <a:solidFill>
                  <a:schemeClr val="dk1"/>
                </a:solidFill>
                <a:latin typeface="Arial" panose="020B0604020202020204" pitchFamily="34" charset="0"/>
                <a:ea typeface="Oswald"/>
                <a:cs typeface="Arial" panose="020B0604020202020204" pitchFamily="34" charset="0"/>
                <a:sym typeface="Oswald"/>
              </a:rPr>
              <a:t>Opportunities:</a:t>
            </a:r>
          </a:p>
          <a:p>
            <a:pPr marL="0" indent="0">
              <a:spcBef>
                <a:spcPts val="1200"/>
              </a:spcBef>
              <a:buNone/>
            </a:pPr>
            <a:r>
              <a:rPr lang="en-GB" sz="1900" dirty="0">
                <a:solidFill>
                  <a:schemeClr val="dk1"/>
                </a:solidFill>
                <a:latin typeface="Arial" panose="020B0604020202020204" pitchFamily="34" charset="0"/>
                <a:ea typeface="Oswald"/>
                <a:cs typeface="Arial" panose="020B0604020202020204" pitchFamily="34" charset="0"/>
                <a:sym typeface="Oswald"/>
              </a:rPr>
              <a:t>Expansion into Rural Areas:</a:t>
            </a:r>
            <a:r>
              <a:rPr lang="en-GB" sz="1900" dirty="0">
                <a:solidFill>
                  <a:schemeClr val="dk1"/>
                </a:solidFill>
                <a:latin typeface="Arial" panose="020B0604020202020204" pitchFamily="34" charset="0"/>
                <a:cs typeface="Arial" panose="020B0604020202020204" pitchFamily="34" charset="0"/>
              </a:rPr>
              <a:t> State Bank of India has the opportunity to expand its reach into rural areas.</a:t>
            </a:r>
            <a:endParaRPr sz="1900" dirty="0">
              <a:solidFill>
                <a:schemeClr val="dk1"/>
              </a:solidFill>
              <a:latin typeface="Arial" panose="020B0604020202020204" pitchFamily="34" charset="0"/>
              <a:cs typeface="Arial" panose="020B0604020202020204" pitchFamily="34" charset="0"/>
            </a:endParaRPr>
          </a:p>
          <a:p>
            <a:pPr marL="457200" lvl="0" indent="-274320" algn="l" rtl="0">
              <a:spcBef>
                <a:spcPts val="0"/>
              </a:spcBef>
              <a:spcAft>
                <a:spcPts val="0"/>
              </a:spcAft>
              <a:buClr>
                <a:schemeClr val="dk1"/>
              </a:buClr>
              <a:buSzPct val="40515"/>
              <a:buChar char="●"/>
            </a:pPr>
            <a:r>
              <a:rPr lang="en-GB" sz="1900" dirty="0">
                <a:solidFill>
                  <a:schemeClr val="dk1"/>
                </a:solidFill>
                <a:latin typeface="Arial" panose="020B0604020202020204" pitchFamily="34" charset="0"/>
                <a:ea typeface="Oswald"/>
                <a:cs typeface="Arial" panose="020B0604020202020204" pitchFamily="34" charset="0"/>
                <a:sym typeface="Oswald"/>
              </a:rPr>
              <a:t>Technological Advances:</a:t>
            </a:r>
            <a:r>
              <a:rPr lang="en-GB" sz="1900" dirty="0">
                <a:solidFill>
                  <a:schemeClr val="dk1"/>
                </a:solidFill>
                <a:latin typeface="Arial" panose="020B0604020202020204" pitchFamily="34" charset="0"/>
                <a:cs typeface="Arial" panose="020B0604020202020204" pitchFamily="34" charset="0"/>
              </a:rPr>
              <a:t> With increased technological advancements, the bank can enhance its services and customer experience</a:t>
            </a:r>
            <a:r>
              <a:rPr lang="en-GB" sz="2100" dirty="0">
                <a:solidFill>
                  <a:schemeClr val="dk1"/>
                </a:solidFill>
                <a:latin typeface="Arial" panose="020B0604020202020204" pitchFamily="34" charset="0"/>
                <a:cs typeface="Arial" panose="020B0604020202020204" pitchFamily="34" charset="0"/>
              </a:rPr>
              <a:t>.</a:t>
            </a:r>
            <a:endParaRPr sz="21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sz="2600" dirty="0">
                <a:solidFill>
                  <a:schemeClr val="dk1"/>
                </a:solidFill>
                <a:latin typeface="Arial" panose="020B0604020202020204" pitchFamily="34" charset="0"/>
                <a:ea typeface="Oswald"/>
                <a:cs typeface="Arial" panose="020B0604020202020204" pitchFamily="34" charset="0"/>
                <a:sym typeface="Oswald"/>
              </a:rPr>
              <a:t>Threats:</a:t>
            </a:r>
            <a:endParaRPr sz="2600" dirty="0">
              <a:solidFill>
                <a:schemeClr val="dk1"/>
              </a:solidFill>
              <a:latin typeface="Arial" panose="020B0604020202020204" pitchFamily="34" charset="0"/>
              <a:ea typeface="Oswald"/>
              <a:cs typeface="Arial" panose="020B0604020202020204" pitchFamily="34" charset="0"/>
              <a:sym typeface="Oswald"/>
            </a:endParaRPr>
          </a:p>
          <a:p>
            <a:pPr marL="457200" lvl="0" indent="-274320" algn="l" rtl="0">
              <a:spcBef>
                <a:spcPts val="1200"/>
              </a:spcBef>
              <a:spcAft>
                <a:spcPts val="0"/>
              </a:spcAft>
              <a:buClr>
                <a:schemeClr val="dk1"/>
              </a:buClr>
              <a:buSzPct val="44600"/>
              <a:buChar char="●"/>
            </a:pPr>
            <a:r>
              <a:rPr lang="en-GB" sz="1900" dirty="0">
                <a:solidFill>
                  <a:schemeClr val="dk1"/>
                </a:solidFill>
                <a:latin typeface="Arial" panose="020B0604020202020204" pitchFamily="34" charset="0"/>
                <a:ea typeface="Oswald"/>
                <a:cs typeface="Arial" panose="020B0604020202020204" pitchFamily="34" charset="0"/>
                <a:sym typeface="Oswald"/>
              </a:rPr>
              <a:t>Competition: </a:t>
            </a:r>
            <a:r>
              <a:rPr lang="en-GB" sz="1900" dirty="0">
                <a:solidFill>
                  <a:schemeClr val="dk1"/>
                </a:solidFill>
                <a:latin typeface="Arial" panose="020B0604020202020204" pitchFamily="34" charset="0"/>
                <a:cs typeface="Arial" panose="020B0604020202020204" pitchFamily="34" charset="0"/>
              </a:rPr>
              <a:t>Increased competition in the banking sector poses a threat to State Bank of India's market share.</a:t>
            </a:r>
            <a:endParaRPr sz="1900" dirty="0">
              <a:solidFill>
                <a:schemeClr val="dk1"/>
              </a:solidFill>
              <a:latin typeface="Arial" panose="020B0604020202020204" pitchFamily="34" charset="0"/>
              <a:cs typeface="Arial" panose="020B0604020202020204" pitchFamily="34" charset="0"/>
            </a:endParaRPr>
          </a:p>
          <a:p>
            <a:pPr marL="457200" lvl="0" indent="-274320" algn="l" rtl="0">
              <a:spcBef>
                <a:spcPts val="0"/>
              </a:spcBef>
              <a:spcAft>
                <a:spcPts val="0"/>
              </a:spcAft>
              <a:buClr>
                <a:schemeClr val="dk1"/>
              </a:buClr>
              <a:buSzPct val="43761"/>
              <a:buChar char="●"/>
            </a:pPr>
            <a:r>
              <a:rPr lang="en-GB" sz="1900" dirty="0">
                <a:solidFill>
                  <a:schemeClr val="dk1"/>
                </a:solidFill>
                <a:latin typeface="Arial" panose="020B0604020202020204" pitchFamily="34" charset="0"/>
                <a:ea typeface="Oswald"/>
                <a:cs typeface="Arial" panose="020B0604020202020204" pitchFamily="34" charset="0"/>
                <a:sym typeface="Oswald"/>
              </a:rPr>
              <a:t>Government Intervention: </a:t>
            </a:r>
            <a:r>
              <a:rPr lang="en-GB" sz="1900" dirty="0">
                <a:solidFill>
                  <a:schemeClr val="dk1"/>
                </a:solidFill>
                <a:latin typeface="Arial" panose="020B0604020202020204" pitchFamily="34" charset="0"/>
                <a:cs typeface="Arial" panose="020B0604020202020204" pitchFamily="34" charset="0"/>
              </a:rPr>
              <a:t>Government policies and interventions can impact the bank's operations.</a:t>
            </a:r>
            <a:endParaRPr sz="19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Clr>
                <a:schemeClr val="dk1"/>
              </a:buClr>
              <a:buSzPct val="32055"/>
              <a:buFont typeface="Arial"/>
              <a:buNone/>
            </a:pPr>
            <a:endParaRPr sz="26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sz="23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180850"/>
            <a:ext cx="8520600" cy="8370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sz="2000" dirty="0"/>
              <a:t>            </a:t>
            </a:r>
            <a:r>
              <a:rPr lang="en-GB" sz="2800" dirty="0">
                <a:latin typeface="Oswald"/>
                <a:ea typeface="Oswald"/>
                <a:cs typeface="Oswald"/>
                <a:sym typeface="Oswald"/>
              </a:rPr>
              <a:t>Competitor 2.   </a:t>
            </a:r>
            <a:r>
              <a:rPr lang="en-GB" sz="3600" dirty="0">
                <a:latin typeface="Oswald"/>
                <a:ea typeface="Oswald"/>
                <a:cs typeface="Oswald"/>
                <a:sym typeface="Oswald"/>
              </a:rPr>
              <a:t>ICICI Bank</a:t>
            </a:r>
            <a:endParaRPr sz="3600" dirty="0">
              <a:latin typeface="Oswald"/>
              <a:ea typeface="Oswald"/>
              <a:cs typeface="Oswald"/>
              <a:sym typeface="Oswald"/>
            </a:endParaRPr>
          </a:p>
        </p:txBody>
      </p:sp>
      <p:sp>
        <p:nvSpPr>
          <p:cNvPr id="129" name="Google Shape;129;p25"/>
          <p:cNvSpPr txBox="1">
            <a:spLocks noGrp="1"/>
          </p:cNvSpPr>
          <p:nvPr>
            <p:ph type="body" idx="1"/>
          </p:nvPr>
        </p:nvSpPr>
        <p:spPr>
          <a:xfrm>
            <a:off x="311700" y="1225975"/>
            <a:ext cx="8520600" cy="3412932"/>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0000"/>
              <a:buFont typeface="Arial"/>
              <a:buNone/>
            </a:pPr>
            <a:r>
              <a:rPr lang="en-GB" sz="2200" dirty="0">
                <a:solidFill>
                  <a:srgbClr val="7030A0"/>
                </a:solidFill>
              </a:rPr>
              <a:t>   </a:t>
            </a:r>
            <a:r>
              <a:rPr lang="en-GB" sz="2000" dirty="0">
                <a:solidFill>
                  <a:srgbClr val="7030A0"/>
                </a:solidFill>
                <a:latin typeface="Impact"/>
                <a:ea typeface="Impact"/>
                <a:cs typeface="Impact"/>
                <a:sym typeface="Impact"/>
              </a:rPr>
              <a:t>USP :</a:t>
            </a:r>
            <a:r>
              <a:rPr lang="en-GB" sz="1200" dirty="0">
                <a:solidFill>
                  <a:srgbClr val="7030A0"/>
                </a:solidFill>
                <a:latin typeface="Impact"/>
                <a:ea typeface="Impact"/>
                <a:cs typeface="Impact"/>
                <a:sym typeface="Impact"/>
              </a:rPr>
              <a:t> </a:t>
            </a:r>
            <a:r>
              <a:rPr lang="en-GB" sz="1200" dirty="0">
                <a:solidFill>
                  <a:srgbClr val="7030A0"/>
                </a:solidFill>
              </a:rPr>
              <a:t> </a:t>
            </a:r>
            <a:r>
              <a:rPr lang="en-GB" dirty="0"/>
              <a:t>I</a:t>
            </a:r>
            <a:r>
              <a:rPr lang="en-GB" dirty="0">
                <a:solidFill>
                  <a:schemeClr val="dk1"/>
                </a:solidFill>
              </a:rPr>
              <a:t>CICI Bank's unique selling proposition (USP) is its speedy disbursement of claims, which has been a key factor in its success in the insurance sector . This is particularly important in the health insurance segment, where ICICI Lombard has been rated the best in terms of customer satisfaction</a:t>
            </a:r>
            <a:endParaRPr dirty="0">
              <a:solidFill>
                <a:schemeClr val="dk1"/>
              </a:solidFill>
            </a:endParaRPr>
          </a:p>
          <a:p>
            <a:pPr marL="0" lvl="0" indent="0" algn="l" rtl="0">
              <a:spcBef>
                <a:spcPts val="1200"/>
              </a:spcBef>
              <a:spcAft>
                <a:spcPts val="0"/>
              </a:spcAft>
              <a:buClr>
                <a:schemeClr val="dk1"/>
              </a:buClr>
              <a:buSzPct val="61111"/>
              <a:buFont typeface="Arial"/>
              <a:buNone/>
            </a:pPr>
            <a:r>
              <a:rPr lang="en-GB" dirty="0">
                <a:solidFill>
                  <a:srgbClr val="9900FF"/>
                </a:solidFill>
              </a:rPr>
              <a:t> </a:t>
            </a:r>
            <a:r>
              <a:rPr lang="en-GB" sz="1600" dirty="0">
                <a:solidFill>
                  <a:srgbClr val="7030A0"/>
                </a:solidFill>
                <a:latin typeface="Impact"/>
                <a:ea typeface="Impact"/>
                <a:cs typeface="Impact"/>
                <a:sym typeface="Impact"/>
              </a:rPr>
              <a:t>Communication Line :  </a:t>
            </a:r>
            <a:r>
              <a:rPr lang="en-GB" dirty="0">
                <a:solidFill>
                  <a:schemeClr val="dk1"/>
                </a:solidFill>
              </a:rPr>
              <a:t>Online communication for ICICI Bank involves updating your communication address through platforms like I Mobile Pay or the ICICI Bank Insta BIZ App. The process typically includes steps such as logging in, selecting the account number, indicating your relation to the address proof, entering grid values of the Debit Card, selecting the address proof document type, filling in address details, uploading the address proof document, accepting declarations, and updating passport details. If the address proof is in someone else's name, a relationship declaration form may need to be downloaded, filled, and uploaded.</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0" y="51675"/>
            <a:ext cx="9144000" cy="610800"/>
          </a:xfrm>
          <a:prstGeom prst="rect">
            <a:avLst/>
          </a:prstGeom>
          <a:solidFill>
            <a:srgbClr val="F3F3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Oswald"/>
                <a:ea typeface="Oswald"/>
                <a:cs typeface="Oswald"/>
                <a:sym typeface="Oswald"/>
              </a:rPr>
              <a:t>SWOT Analysis of ICICI Bank</a:t>
            </a:r>
            <a:endParaRPr>
              <a:latin typeface="Oswald"/>
              <a:ea typeface="Oswald"/>
              <a:cs typeface="Oswald"/>
              <a:sym typeface="Oswald"/>
            </a:endParaRPr>
          </a:p>
        </p:txBody>
      </p:sp>
      <p:sp>
        <p:nvSpPr>
          <p:cNvPr id="135" name="Google Shape;135;p26"/>
          <p:cNvSpPr txBox="1">
            <a:spLocks noGrp="1"/>
          </p:cNvSpPr>
          <p:nvPr>
            <p:ph type="body" idx="1"/>
          </p:nvPr>
        </p:nvSpPr>
        <p:spPr>
          <a:xfrm>
            <a:off x="227550" y="662475"/>
            <a:ext cx="8688900" cy="43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dirty="0">
                <a:latin typeface="Impact"/>
                <a:ea typeface="Impact"/>
                <a:cs typeface="Impact"/>
                <a:sym typeface="Impact"/>
              </a:rPr>
              <a:t> SWOT</a:t>
            </a:r>
            <a:endParaRPr sz="1900" dirty="0">
              <a:latin typeface="Impact"/>
              <a:ea typeface="Impact"/>
              <a:cs typeface="Impact"/>
              <a:sym typeface="Impact"/>
            </a:endParaRPr>
          </a:p>
          <a:p>
            <a:pPr marL="0" lvl="0" indent="0" algn="l" rtl="0">
              <a:spcBef>
                <a:spcPts val="1200"/>
              </a:spcBef>
              <a:spcAft>
                <a:spcPts val="0"/>
              </a:spcAft>
              <a:buNone/>
            </a:pPr>
            <a:r>
              <a:rPr lang="en-GB" sz="2000" dirty="0">
                <a:solidFill>
                  <a:schemeClr val="accent5"/>
                </a:solidFill>
                <a:latin typeface="Oswald"/>
                <a:ea typeface="Oswald"/>
                <a:cs typeface="Oswald"/>
                <a:sym typeface="Oswald"/>
              </a:rPr>
              <a:t>Strength:</a:t>
            </a:r>
            <a:endParaRPr sz="2000" dirty="0">
              <a:solidFill>
                <a:schemeClr val="accent5"/>
              </a:solidFill>
              <a:latin typeface="Oswald"/>
              <a:ea typeface="Oswald"/>
              <a:cs typeface="Oswald"/>
              <a:sym typeface="Oswald"/>
            </a:endParaRPr>
          </a:p>
          <a:p>
            <a:pPr marL="419100" indent="-285750">
              <a:spcBef>
                <a:spcPts val="1200"/>
              </a:spcBef>
              <a:buClr>
                <a:schemeClr val="dk1"/>
              </a:buClr>
              <a:buSzPts val="1500"/>
              <a:buFont typeface="Wingdings" panose="05000000000000000000" pitchFamily="2" charset="2"/>
              <a:buChar char="§"/>
            </a:pPr>
            <a:r>
              <a:rPr lang="en-GB" sz="1300" dirty="0">
                <a:solidFill>
                  <a:schemeClr val="dk1"/>
                </a:solidFill>
              </a:rPr>
              <a:t>I</a:t>
            </a:r>
            <a:r>
              <a:rPr lang="en-GB" sz="1600" dirty="0">
                <a:solidFill>
                  <a:schemeClr val="dk1"/>
                </a:solidFill>
              </a:rPr>
              <a:t>CICI Bank is the second-largest bank in terms of total assets and market share, with a strong and transparent balance sheet.</a:t>
            </a:r>
          </a:p>
          <a:p>
            <a:pPr marL="419100" indent="-285750">
              <a:spcBef>
                <a:spcPts val="1200"/>
              </a:spcBef>
              <a:buClr>
                <a:schemeClr val="dk1"/>
              </a:buClr>
              <a:buSzPts val="1500"/>
              <a:buFont typeface="Wingdings" panose="05000000000000000000" pitchFamily="2" charset="2"/>
              <a:buChar char="§"/>
            </a:pPr>
            <a:r>
              <a:rPr lang="en-GB" sz="1600" dirty="0">
                <a:solidFill>
                  <a:schemeClr val="dk1"/>
                </a:solidFill>
              </a:rPr>
              <a:t>It has a PAN India presence with numerous branches and ATMs, offering lifestyle benefits and exclusive tie-ups</a:t>
            </a:r>
            <a:endParaRPr sz="1600" dirty="0">
              <a:solidFill>
                <a:schemeClr val="dk1"/>
              </a:solidFill>
            </a:endParaRPr>
          </a:p>
          <a:p>
            <a:pPr marL="0" lvl="0" indent="0" algn="l" rtl="0">
              <a:spcBef>
                <a:spcPts val="1200"/>
              </a:spcBef>
              <a:spcAft>
                <a:spcPts val="0"/>
              </a:spcAft>
              <a:buNone/>
            </a:pPr>
            <a:r>
              <a:rPr lang="en-GB" sz="2100" dirty="0">
                <a:solidFill>
                  <a:schemeClr val="accent5"/>
                </a:solidFill>
                <a:latin typeface="Oswald"/>
                <a:ea typeface="Oswald"/>
                <a:cs typeface="Oswald"/>
                <a:sym typeface="Oswald"/>
              </a:rPr>
              <a:t>Weakness:</a:t>
            </a:r>
            <a:endParaRPr sz="2100" dirty="0">
              <a:solidFill>
                <a:schemeClr val="accent5"/>
              </a:solidFill>
              <a:latin typeface="Oswald"/>
              <a:ea typeface="Oswald"/>
              <a:cs typeface="Oswald"/>
              <a:sym typeface="Oswald"/>
            </a:endParaRPr>
          </a:p>
          <a:p>
            <a:pPr marL="412750" lvl="0" indent="-285750" algn="l" rtl="0">
              <a:spcBef>
                <a:spcPts val="1200"/>
              </a:spcBef>
              <a:spcAft>
                <a:spcPts val="0"/>
              </a:spcAft>
              <a:buClr>
                <a:schemeClr val="dk1"/>
              </a:buClr>
              <a:buSzPts val="1600"/>
              <a:buFont typeface="Wingdings" panose="05000000000000000000" pitchFamily="2" charset="2"/>
              <a:buChar char="§"/>
            </a:pPr>
            <a:r>
              <a:rPr lang="en-GB" sz="1600" dirty="0">
                <a:solidFill>
                  <a:schemeClr val="dk1"/>
                </a:solidFill>
              </a:rPr>
              <a:t>Customer support and complaint resolution at ICICI Bank have faced challenges, with complaints about stringent debt recovery policies and high service</a:t>
            </a:r>
          </a:p>
          <a:p>
            <a:pPr marL="412750" lvl="0" indent="-285750" algn="l" rtl="0">
              <a:spcBef>
                <a:spcPts val="1200"/>
              </a:spcBef>
              <a:spcAft>
                <a:spcPts val="0"/>
              </a:spcAft>
              <a:buClr>
                <a:schemeClr val="dk1"/>
              </a:buClr>
              <a:buSzPts val="1600"/>
              <a:buFont typeface="Wingdings" panose="05000000000000000000" pitchFamily="2" charset="2"/>
              <a:buChar char="§"/>
            </a:pPr>
            <a:r>
              <a:rPr lang="en-GB" sz="1700" dirty="0">
                <a:solidFill>
                  <a:schemeClr val="dk1"/>
                </a:solidFill>
              </a:rPr>
              <a:t>There have been reports of customer assault and abuse during debt recovery processes, impacting customer satisfaction.</a:t>
            </a:r>
            <a:endParaRPr sz="1900" dirty="0">
              <a:solidFill>
                <a:schemeClr val="dk1"/>
              </a:solidFill>
            </a:endParaRPr>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r>
              <a:rPr lang="en-GB" dirty="0">
                <a:latin typeface="Impact"/>
                <a:ea typeface="Impact"/>
                <a:cs typeface="Impact"/>
                <a:sym typeface="Impact"/>
              </a:rPr>
              <a:t>   </a:t>
            </a:r>
            <a:endParaRPr dirty="0">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133875"/>
            <a:ext cx="8520600" cy="657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Impact"/>
                <a:ea typeface="Impact"/>
                <a:cs typeface="Impact"/>
                <a:sym typeface="Impact"/>
              </a:rPr>
              <a:t>SWOT Analysis of ICICI Bank</a:t>
            </a:r>
            <a:endParaRPr>
              <a:latin typeface="Impact"/>
              <a:ea typeface="Impact"/>
              <a:cs typeface="Impact"/>
              <a:sym typeface="Impact"/>
            </a:endParaRPr>
          </a:p>
        </p:txBody>
      </p:sp>
      <p:sp>
        <p:nvSpPr>
          <p:cNvPr id="141" name="Google Shape;141;p27"/>
          <p:cNvSpPr txBox="1">
            <a:spLocks noGrp="1"/>
          </p:cNvSpPr>
          <p:nvPr>
            <p:ph type="body" idx="1"/>
          </p:nvPr>
        </p:nvSpPr>
        <p:spPr>
          <a:xfrm>
            <a:off x="311700" y="932400"/>
            <a:ext cx="8520600" cy="3769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7200" dirty="0">
                <a:solidFill>
                  <a:srgbClr val="0000FF"/>
                </a:solidFill>
                <a:latin typeface="Impact"/>
                <a:ea typeface="Impact"/>
                <a:cs typeface="Impact"/>
                <a:sym typeface="Impact"/>
              </a:rPr>
              <a:t>Opportunities:</a:t>
            </a:r>
          </a:p>
          <a:p>
            <a:pPr marL="0" lvl="0" indent="0" algn="l" rtl="0">
              <a:spcBef>
                <a:spcPts val="0"/>
              </a:spcBef>
              <a:spcAft>
                <a:spcPts val="0"/>
              </a:spcAft>
              <a:buNone/>
            </a:pPr>
            <a:endParaRPr sz="7200" dirty="0">
              <a:solidFill>
                <a:srgbClr val="0000FF"/>
              </a:solidFill>
              <a:latin typeface="Impact"/>
              <a:ea typeface="Impact"/>
              <a:cs typeface="Impact"/>
              <a:sym typeface="Impact"/>
            </a:endParaRPr>
          </a:p>
          <a:p>
            <a:pPr lvl="0" algn="l" rtl="0">
              <a:spcBef>
                <a:spcPts val="0"/>
              </a:spcBef>
              <a:spcAft>
                <a:spcPts val="0"/>
              </a:spcAft>
              <a:buClr>
                <a:schemeClr val="dk1"/>
              </a:buClr>
              <a:buSzPct val="112500"/>
              <a:buFont typeface="Arial" panose="020B0604020202020204" pitchFamily="34" charset="0"/>
              <a:buChar char="•"/>
            </a:pPr>
            <a:r>
              <a:rPr lang="en-GB" sz="6400" dirty="0">
                <a:solidFill>
                  <a:schemeClr val="dk1"/>
                </a:solidFill>
              </a:rPr>
              <a:t>With plans to open new branches and potential acquisitions of smaller banks, ICICI Bank can capitalize on its financial strength for growth</a:t>
            </a:r>
            <a:r>
              <a:rPr lang="en-GB" sz="7200" dirty="0">
                <a:solidFill>
                  <a:schemeClr val="dk1"/>
                </a:solidFill>
              </a:rPr>
              <a:t>.</a:t>
            </a:r>
          </a:p>
          <a:p>
            <a:pPr lvl="0" algn="l" rtl="0">
              <a:spcBef>
                <a:spcPts val="0"/>
              </a:spcBef>
              <a:spcAft>
                <a:spcPts val="0"/>
              </a:spcAft>
              <a:buClr>
                <a:schemeClr val="dk1"/>
              </a:buClr>
              <a:buSzPct val="112500"/>
              <a:buFont typeface="Arial" panose="020B0604020202020204" pitchFamily="34" charset="0"/>
              <a:buChar char="•"/>
            </a:pPr>
            <a:r>
              <a:rPr lang="en-US" sz="7200" dirty="0">
                <a:solidFill>
                  <a:schemeClr val="dk1"/>
                </a:solidFill>
                <a:latin typeface="Oswald"/>
                <a:ea typeface="Oswald"/>
                <a:cs typeface="Oswald"/>
                <a:sym typeface="Oswald"/>
              </a:rPr>
              <a:t> T</a:t>
            </a:r>
            <a:r>
              <a:rPr lang="en-US" sz="7200" dirty="0">
                <a:solidFill>
                  <a:schemeClr val="dk1"/>
                </a:solidFill>
              </a:rPr>
              <a:t>he banking sector is expected to grow, presenting opportunities for ICICI                 Bank to expand its services and market share</a:t>
            </a:r>
          </a:p>
          <a:p>
            <a:pPr marL="0" indent="0">
              <a:spcBef>
                <a:spcPts val="1200"/>
              </a:spcBef>
              <a:buNone/>
            </a:pPr>
            <a:r>
              <a:rPr lang="en-GB" sz="7200" dirty="0">
                <a:solidFill>
                  <a:srgbClr val="0000FF"/>
                </a:solidFill>
                <a:latin typeface="Impact"/>
                <a:ea typeface="Impact"/>
                <a:cs typeface="Impact"/>
                <a:sym typeface="Impact"/>
              </a:rPr>
              <a:t>Threats:</a:t>
            </a:r>
            <a:endParaRPr sz="7200" dirty="0">
              <a:solidFill>
                <a:schemeClr val="dk1"/>
              </a:solidFill>
              <a:latin typeface="Impact"/>
              <a:ea typeface="Impact"/>
              <a:cs typeface="Impact"/>
              <a:sym typeface="Impact"/>
            </a:endParaRPr>
          </a:p>
          <a:p>
            <a:pPr marL="985838" indent="-857250">
              <a:spcBef>
                <a:spcPts val="1200"/>
              </a:spcBef>
              <a:buClr>
                <a:schemeClr val="dk1"/>
              </a:buClr>
              <a:buSzPct val="100000"/>
              <a:buFont typeface="Arial" panose="020B0604020202020204" pitchFamily="34" charset="0"/>
              <a:buChar char="•"/>
            </a:pPr>
            <a:r>
              <a:rPr lang="en-GB" sz="6300" dirty="0">
                <a:solidFill>
                  <a:schemeClr val="dk1"/>
                </a:solidFill>
              </a:rPr>
              <a:t>External threats include regulatory changes allowing foreign banks to invest more in Indian banking, competition from other major banks like HDFC, and the rise of micro-financing groups in rural areas</a:t>
            </a:r>
          </a:p>
          <a:p>
            <a:pPr marL="985838" indent="-857250">
              <a:spcBef>
                <a:spcPts val="1200"/>
              </a:spcBef>
              <a:buClr>
                <a:schemeClr val="dk1"/>
              </a:buClr>
              <a:buSzPct val="100000"/>
              <a:buFont typeface="Arial" panose="020B0604020202020204" pitchFamily="34" charset="0"/>
              <a:buChar char="•"/>
            </a:pPr>
            <a:r>
              <a:rPr lang="en-GB" sz="6400" dirty="0">
                <a:solidFill>
                  <a:schemeClr val="dk1"/>
                </a:solidFill>
              </a:rPr>
              <a:t>This SWOT analysis provides a comprehensive overview of ICICI Bank's current position in the market, its strengths to </a:t>
            </a:r>
            <a:r>
              <a:rPr lang="en-GB" sz="6400" dirty="0" err="1">
                <a:solidFill>
                  <a:schemeClr val="dk1"/>
                </a:solidFill>
              </a:rPr>
              <a:t>leverage</a:t>
            </a:r>
            <a:r>
              <a:rPr lang="en-GB" sz="6300" dirty="0" err="1">
                <a:solidFill>
                  <a:schemeClr val="dk1"/>
                </a:solidFill>
              </a:rPr>
              <a:t>weaknesses</a:t>
            </a:r>
            <a:r>
              <a:rPr lang="en-GB" sz="6300" dirty="0">
                <a:solidFill>
                  <a:schemeClr val="dk1"/>
                </a:solidFill>
              </a:rPr>
              <a:t> to address, opportunities to explore, and threats to mitigate.</a:t>
            </a:r>
            <a:endParaRPr sz="6300" dirty="0">
              <a:solidFill>
                <a:schemeClr val="dk1"/>
              </a:solidFill>
            </a:endParaRPr>
          </a:p>
          <a:p>
            <a:pPr marL="0" indent="0">
              <a:spcBef>
                <a:spcPts val="1200"/>
              </a:spcBef>
              <a:buNone/>
            </a:pPr>
            <a:r>
              <a:rPr lang="en-GB" dirty="0">
                <a:solidFill>
                  <a:schemeClr val="dk1"/>
                </a:solidFill>
                <a:latin typeface="Oswald"/>
                <a:ea typeface="Oswald"/>
                <a:cs typeface="Oswald"/>
                <a:sym typeface="Oswald"/>
              </a:rPr>
              <a:t>.</a:t>
            </a:r>
            <a:endParaRPr sz="3847" dirty="0">
              <a:solidFill>
                <a:schemeClr val="dk1"/>
              </a:solidFill>
              <a:latin typeface="Oswald"/>
              <a:ea typeface="Oswald"/>
              <a:cs typeface="Oswald"/>
              <a:sym typeface="Oswald"/>
            </a:endParaRPr>
          </a:p>
          <a:p>
            <a:pPr marL="571500" indent="-571500">
              <a:spcBef>
                <a:spcPts val="1200"/>
              </a:spcBef>
              <a:buClr>
                <a:schemeClr val="dk1"/>
              </a:buClr>
              <a:buSzPct val="25105"/>
              <a:buFont typeface="Arial" panose="020B0604020202020204" pitchFamily="34" charset="0"/>
              <a:buChar char="•"/>
            </a:pPr>
            <a:endParaRPr sz="4381" dirty="0">
              <a:latin typeface="Oswald"/>
              <a:ea typeface="Oswald"/>
              <a:cs typeface="Oswald"/>
              <a:sym typeface="Oswald"/>
            </a:endParaRPr>
          </a:p>
          <a:p>
            <a:pPr marL="342900">
              <a:spcBef>
                <a:spcPts val="1200"/>
              </a:spcBef>
            </a:pPr>
            <a:endParaRPr sz="2000" dirty="0">
              <a:latin typeface="Impact"/>
              <a:ea typeface="Impact"/>
              <a:cs typeface="Impact"/>
              <a:sym typeface="Impact"/>
            </a:endParaRPr>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75" y="-46975"/>
            <a:ext cx="9144000" cy="744600"/>
          </a:xfrm>
          <a:prstGeom prst="rect">
            <a:avLst/>
          </a:prstGeom>
          <a:solidFill>
            <a:srgbClr val="CFE2F3"/>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4377"/>
              <a:t> </a:t>
            </a:r>
            <a:r>
              <a:rPr lang="en-GB" sz="3311">
                <a:latin typeface="Oswald"/>
                <a:ea typeface="Oswald"/>
                <a:cs typeface="Oswald"/>
                <a:sym typeface="Oswald"/>
              </a:rPr>
              <a:t>Competitor 2.</a:t>
            </a:r>
            <a:r>
              <a:rPr lang="en-GB" sz="3422">
                <a:latin typeface="Oswald"/>
                <a:ea typeface="Oswald"/>
                <a:cs typeface="Oswald"/>
                <a:sym typeface="Oswald"/>
              </a:rPr>
              <a:t> </a:t>
            </a:r>
            <a:r>
              <a:rPr lang="en-GB" sz="4088">
                <a:latin typeface="Oswald"/>
                <a:ea typeface="Oswald"/>
                <a:cs typeface="Oswald"/>
                <a:sym typeface="Oswald"/>
              </a:rPr>
              <a:t> Axis Bank</a:t>
            </a:r>
            <a:r>
              <a:rPr lang="en-GB" sz="4377">
                <a:latin typeface="Oswald"/>
                <a:ea typeface="Oswald"/>
                <a:cs typeface="Oswald"/>
                <a:sym typeface="Oswald"/>
              </a:rPr>
              <a:t>  </a:t>
            </a:r>
            <a:r>
              <a:rPr lang="en-GB" sz="4377"/>
              <a:t>    </a:t>
            </a:r>
            <a:r>
              <a:rPr lang="en-GB"/>
              <a:t>   </a:t>
            </a:r>
            <a:endParaRPr/>
          </a:p>
        </p:txBody>
      </p:sp>
      <p:sp>
        <p:nvSpPr>
          <p:cNvPr id="147" name="Google Shape;147;p28"/>
          <p:cNvSpPr/>
          <p:nvPr/>
        </p:nvSpPr>
        <p:spPr>
          <a:xfrm>
            <a:off x="75" y="697550"/>
            <a:ext cx="9144000" cy="444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dirty="0">
              <a:solidFill>
                <a:srgbClr val="CC0000"/>
              </a:solidFill>
            </a:endParaRPr>
          </a:p>
          <a:p>
            <a:pPr marL="0" lvl="0" indent="0" algn="l" rtl="0">
              <a:spcBef>
                <a:spcPts val="0"/>
              </a:spcBef>
              <a:spcAft>
                <a:spcPts val="0"/>
              </a:spcAft>
              <a:buNone/>
            </a:pPr>
            <a:r>
              <a:rPr lang="en-GB" sz="2600" dirty="0">
                <a:solidFill>
                  <a:srgbClr val="CC0000"/>
                </a:solidFill>
              </a:rPr>
              <a:t>USP:</a:t>
            </a:r>
            <a:r>
              <a:rPr lang="en-GB" sz="2600" dirty="0">
                <a:solidFill>
                  <a:schemeClr val="dk1"/>
                </a:solidFill>
                <a:latin typeface="Oswald"/>
                <a:ea typeface="Oswald"/>
                <a:cs typeface="Oswald"/>
                <a:sym typeface="Oswald"/>
              </a:rPr>
              <a:t>  </a:t>
            </a:r>
            <a:r>
              <a:rPr lang="en-GB" sz="1600" dirty="0"/>
              <a:t>The Unique Selling Proposition (USP) of Axis Bank lies in its diverse range of banking products and services tailored to meet the specific needs of different customer segments. Axis Bank offers exclusive benefits like free NEFT transactions, a Priority Platinum Debit Card, Personal Accident Insurance cover, complimentary banking services, dedicated Relationship Managers, discounts on lockers, dining, movies, airport lounge access, reward points, and more with its Priority Salary Account.</a:t>
            </a:r>
            <a:endParaRPr sz="1600" dirty="0"/>
          </a:p>
          <a:p>
            <a:pPr marL="0" lvl="0" indent="0" algn="l" rtl="0">
              <a:spcBef>
                <a:spcPts val="0"/>
              </a:spcBef>
              <a:spcAft>
                <a:spcPts val="0"/>
              </a:spcAft>
              <a:buNone/>
            </a:pPr>
            <a:endParaRPr sz="1600" dirty="0">
              <a:latin typeface="Impact"/>
              <a:ea typeface="Impact"/>
              <a:cs typeface="Impact"/>
              <a:sym typeface="Impact"/>
            </a:endParaRPr>
          </a:p>
          <a:p>
            <a:pPr marL="0" lvl="0" indent="0" algn="l" rtl="0">
              <a:spcBef>
                <a:spcPts val="0"/>
              </a:spcBef>
              <a:spcAft>
                <a:spcPts val="0"/>
              </a:spcAft>
              <a:buNone/>
            </a:pPr>
            <a:r>
              <a:rPr lang="en-GB" sz="2600" dirty="0">
                <a:solidFill>
                  <a:srgbClr val="CC0000"/>
                </a:solidFill>
                <a:latin typeface="Oswald"/>
                <a:ea typeface="Oswald"/>
                <a:cs typeface="Oswald"/>
                <a:sym typeface="Oswald"/>
              </a:rPr>
              <a:t>Online Communication:</a:t>
            </a:r>
            <a:endParaRPr dirty="0"/>
          </a:p>
          <a:p>
            <a:pPr marL="457200" lvl="0" indent="-330200" algn="l" rtl="0">
              <a:spcBef>
                <a:spcPts val="0"/>
              </a:spcBef>
              <a:spcAft>
                <a:spcPts val="0"/>
              </a:spcAft>
              <a:buSzPts val="1600"/>
              <a:buFont typeface="Wingdings" panose="05000000000000000000" pitchFamily="2" charset="2"/>
              <a:buChar char="Ø"/>
            </a:pPr>
            <a:r>
              <a:rPr lang="en-GB" sz="1600" dirty="0"/>
              <a:t>Axis Bank offers a variety of online communication channels for their customers to manage their banking needs. Their Internet Banking service provides features such as viewing account details, account balance, downloading statements, transferring funds, requesting cheque books, demand drafts, and stop cheque payments, and viewing portfolio details.</a:t>
            </a:r>
            <a:endParaRPr sz="1600" dirty="0"/>
          </a:p>
          <a:p>
            <a:pPr marL="285750" lvl="0" indent="-285750" algn="l" rtl="0">
              <a:spcBef>
                <a:spcPts val="0"/>
              </a:spcBef>
              <a:spcAft>
                <a:spcPts val="0"/>
              </a:spcAft>
              <a:buClr>
                <a:schemeClr val="dk1"/>
              </a:buClr>
              <a:buSzPts val="1100"/>
              <a:buFont typeface="Wingdings" panose="05000000000000000000" pitchFamily="2" charset="2"/>
              <a:buChar char="Ø"/>
            </a:pPr>
            <a:endParaRPr sz="1600" dirty="0"/>
          </a:p>
          <a:p>
            <a:pPr marL="457200" lvl="0" indent="-330200" algn="l" rtl="0">
              <a:spcBef>
                <a:spcPts val="0"/>
              </a:spcBef>
              <a:spcAft>
                <a:spcPts val="0"/>
              </a:spcAft>
              <a:buSzPts val="1600"/>
              <a:buFont typeface="Wingdings" panose="05000000000000000000" pitchFamily="2" charset="2"/>
              <a:buChar char="Ø"/>
            </a:pPr>
            <a:r>
              <a:rPr lang="en-GB" sz="1600" dirty="0"/>
              <a:t> The Internet Banking service is accessible through various browsers and provides multiple layers of protection, including 128-bit encryption, secure login ID and password, and additional authentication in the form of </a:t>
            </a:r>
            <a:r>
              <a:rPr lang="en-GB" sz="1600" dirty="0" err="1"/>
              <a:t>Netsecure</a:t>
            </a:r>
            <a:r>
              <a:rPr lang="en-GB" sz="1600" dirty="0"/>
              <a:t> code for all transactions</a:t>
            </a:r>
            <a:endParaRPr sz="1600" dirty="0"/>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0" y="0"/>
            <a:ext cx="91440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Oswald"/>
                <a:ea typeface="Oswald"/>
                <a:cs typeface="Oswald"/>
                <a:sym typeface="Oswald"/>
              </a:rPr>
              <a:t>                         </a:t>
            </a:r>
            <a:r>
              <a:rPr lang="en-GB" sz="3000">
                <a:latin typeface="Oswald"/>
                <a:ea typeface="Oswald"/>
                <a:cs typeface="Oswald"/>
                <a:sym typeface="Oswald"/>
              </a:rPr>
              <a:t>SWOT ANALYSIS OF AXIS BANK</a:t>
            </a:r>
            <a:endParaRPr sz="3000">
              <a:latin typeface="Oswald"/>
              <a:ea typeface="Oswald"/>
              <a:cs typeface="Oswald"/>
              <a:sym typeface="Oswald"/>
            </a:endParaRPr>
          </a:p>
        </p:txBody>
      </p:sp>
      <p:sp>
        <p:nvSpPr>
          <p:cNvPr id="153" name="Google Shape;153;p29"/>
          <p:cNvSpPr txBox="1">
            <a:spLocks noGrp="1"/>
          </p:cNvSpPr>
          <p:nvPr>
            <p:ph type="body" idx="1"/>
          </p:nvPr>
        </p:nvSpPr>
        <p:spPr>
          <a:xfrm>
            <a:off x="0" y="955900"/>
            <a:ext cx="9144000" cy="4187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200" dirty="0">
                <a:solidFill>
                  <a:srgbClr val="980000"/>
                </a:solidFill>
                <a:latin typeface="Impact"/>
                <a:ea typeface="Impact"/>
                <a:cs typeface="Impact"/>
                <a:sym typeface="Impact"/>
              </a:rPr>
              <a:t>S</a:t>
            </a:r>
            <a:r>
              <a:rPr lang="en-GB" sz="2100" dirty="0">
                <a:solidFill>
                  <a:srgbClr val="980000"/>
                </a:solidFill>
                <a:latin typeface="Impact"/>
                <a:ea typeface="Impact"/>
                <a:cs typeface="Impact"/>
                <a:sym typeface="Impact"/>
              </a:rPr>
              <a:t>WOT</a:t>
            </a:r>
            <a:endParaRPr sz="2100" dirty="0">
              <a:solidFill>
                <a:srgbClr val="980000"/>
              </a:solidFill>
              <a:latin typeface="Impact"/>
              <a:ea typeface="Impact"/>
              <a:cs typeface="Impact"/>
              <a:sym typeface="Impact"/>
            </a:endParaRPr>
          </a:p>
          <a:p>
            <a:pPr marL="0" lvl="0" indent="0" algn="l" rtl="0">
              <a:spcBef>
                <a:spcPts val="1200"/>
              </a:spcBef>
              <a:spcAft>
                <a:spcPts val="0"/>
              </a:spcAft>
              <a:buNone/>
            </a:pPr>
            <a:r>
              <a:rPr lang="en-GB" sz="2100" u="sng" dirty="0">
                <a:solidFill>
                  <a:srgbClr val="FF00FF"/>
                </a:solidFill>
                <a:latin typeface="Impact"/>
                <a:ea typeface="Impact"/>
                <a:cs typeface="Impact"/>
                <a:sym typeface="Impact"/>
              </a:rPr>
              <a:t>Strength:</a:t>
            </a:r>
            <a:endParaRPr sz="2100" u="sng" dirty="0">
              <a:solidFill>
                <a:srgbClr val="FF00FF"/>
              </a:solidFill>
              <a:latin typeface="Impact"/>
              <a:ea typeface="Impact"/>
              <a:cs typeface="Impact"/>
              <a:sym typeface="Impact"/>
            </a:endParaRPr>
          </a:p>
          <a:p>
            <a:pPr lvl="0" algn="l" rtl="0">
              <a:spcBef>
                <a:spcPts val="120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Market Leadership</a:t>
            </a:r>
            <a:r>
              <a:rPr lang="en-GB" sz="1600" dirty="0">
                <a:solidFill>
                  <a:srgbClr val="FF0000"/>
                </a:solidFill>
                <a:latin typeface="Impact"/>
                <a:ea typeface="Impact"/>
                <a:cs typeface="Impact"/>
                <a:sym typeface="Impact"/>
              </a:rPr>
              <a:t>:</a:t>
            </a:r>
            <a:r>
              <a:rPr lang="en-GB" sz="1600" dirty="0">
                <a:latin typeface="Oswald"/>
                <a:ea typeface="Oswald"/>
                <a:cs typeface="Oswald"/>
                <a:sym typeface="Oswald"/>
              </a:rPr>
              <a:t> </a:t>
            </a:r>
            <a:r>
              <a:rPr lang="en-GB" sz="1600" dirty="0"/>
              <a:t>Axis Bank holds a strong market leadership position in the Regional Banks industry, enabling it to rapidly scale new products and maintain high margins.</a:t>
            </a:r>
            <a:endParaRPr sz="1600" dirty="0"/>
          </a:p>
          <a:p>
            <a:pPr lvl="0" algn="l" rtl="0">
              <a:spcBef>
                <a:spcPts val="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Brand Recognition:</a:t>
            </a:r>
            <a:r>
              <a:rPr lang="en-GB" sz="1600" dirty="0">
                <a:latin typeface="Oswald"/>
                <a:ea typeface="Oswald"/>
                <a:cs typeface="Oswald"/>
                <a:sym typeface="Oswald"/>
              </a:rPr>
              <a:t> T</a:t>
            </a:r>
            <a:r>
              <a:rPr lang="en-GB" sz="1600" dirty="0"/>
              <a:t>he bank enjoys strong brand recognition in the industry, allowing it to charge a premium compared to competitors.</a:t>
            </a:r>
            <a:endParaRPr sz="1600" dirty="0"/>
          </a:p>
          <a:p>
            <a:pPr lvl="0" algn="l" rtl="0">
              <a:spcBef>
                <a:spcPts val="0"/>
              </a:spcBef>
              <a:spcAft>
                <a:spcPts val="0"/>
              </a:spcAft>
              <a:buSzPts val="1800"/>
              <a:buFont typeface="Wingdings" panose="05000000000000000000" pitchFamily="2" charset="2"/>
              <a:buChar char="§"/>
            </a:pPr>
            <a:r>
              <a:rPr lang="en-GB" sz="1700" dirty="0">
                <a:solidFill>
                  <a:srgbClr val="FF0000"/>
                </a:solidFill>
                <a:latin typeface="Impact"/>
                <a:ea typeface="Impact"/>
                <a:cs typeface="Impact"/>
                <a:sym typeface="Impact"/>
              </a:rPr>
              <a:t>     Talent Management</a:t>
            </a:r>
            <a:r>
              <a:rPr lang="en-GB" sz="1900" dirty="0">
                <a:solidFill>
                  <a:srgbClr val="FF0000"/>
                </a:solidFill>
                <a:latin typeface="Oswald"/>
                <a:ea typeface="Oswald"/>
                <a:cs typeface="Oswald"/>
                <a:sym typeface="Oswald"/>
              </a:rPr>
              <a:t>:</a:t>
            </a:r>
            <a:r>
              <a:rPr lang="en-GB" sz="1600" dirty="0">
                <a:latin typeface="Oswald"/>
                <a:ea typeface="Oswald"/>
                <a:cs typeface="Oswald"/>
                <a:sym typeface="Oswald"/>
              </a:rPr>
              <a:t> </a:t>
            </a:r>
            <a:r>
              <a:rPr lang="en-GB" sz="1600" dirty="0"/>
              <a:t>Axis Bank focuses on talent management and skill development, essential for success in the banking sector.</a:t>
            </a:r>
            <a:endParaRPr sz="1600" dirty="0"/>
          </a:p>
          <a:p>
            <a:pPr marL="0" lvl="0" indent="0" algn="l" rtl="0">
              <a:spcBef>
                <a:spcPts val="1200"/>
              </a:spcBef>
              <a:spcAft>
                <a:spcPts val="1200"/>
              </a:spcAft>
              <a:buNone/>
            </a:pPr>
            <a:endParaRPr sz="1400" dirty="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0" y="0"/>
            <a:ext cx="9091500" cy="5143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100" u="sng" dirty="0">
                <a:solidFill>
                  <a:srgbClr val="FF00FF"/>
                </a:solidFill>
                <a:latin typeface="Impact"/>
                <a:ea typeface="Impact"/>
                <a:cs typeface="Impact"/>
                <a:sym typeface="Impact"/>
              </a:rPr>
              <a:t>Weakness</a:t>
            </a:r>
            <a:r>
              <a:rPr lang="en-GB" sz="2100" dirty="0">
                <a:latin typeface="Impact"/>
                <a:ea typeface="Impact"/>
                <a:cs typeface="Impact"/>
                <a:sym typeface="Impact"/>
              </a:rPr>
              <a:t>:</a:t>
            </a:r>
            <a:endParaRPr sz="2100" dirty="0">
              <a:latin typeface="Impact"/>
              <a:ea typeface="Impact"/>
              <a:cs typeface="Impact"/>
              <a:sym typeface="Impact"/>
            </a:endParaRPr>
          </a:p>
          <a:p>
            <a:pPr lvl="0" algn="l" rtl="0">
              <a:spcBef>
                <a:spcPts val="1200"/>
              </a:spcBef>
              <a:spcAft>
                <a:spcPts val="0"/>
              </a:spcAft>
              <a:buSzPts val="1800"/>
              <a:buFont typeface="Wingdings" panose="05000000000000000000" pitchFamily="2" charset="2"/>
              <a:buChar char="§"/>
            </a:pPr>
            <a:r>
              <a:rPr lang="en-GB" sz="1600" b="1" dirty="0">
                <a:solidFill>
                  <a:srgbClr val="0000FF"/>
                </a:solidFill>
                <a:latin typeface="Oswald"/>
                <a:ea typeface="Oswald"/>
                <a:cs typeface="Oswald"/>
                <a:sym typeface="Oswald"/>
              </a:rPr>
              <a:t>Volatile Profits</a:t>
            </a:r>
            <a:r>
              <a:rPr lang="en-GB" sz="1800" b="1" dirty="0">
                <a:solidFill>
                  <a:srgbClr val="0000FF"/>
                </a:solidFill>
                <a:latin typeface="Oswald"/>
                <a:ea typeface="Oswald"/>
                <a:cs typeface="Oswald"/>
                <a:sym typeface="Oswald"/>
              </a:rPr>
              <a:t>:</a:t>
            </a:r>
            <a:r>
              <a:rPr lang="en-GB" sz="1600" dirty="0"/>
              <a:t> </a:t>
            </a:r>
            <a:r>
              <a:rPr lang="en-GB" sz="2016" dirty="0"/>
              <a:t>Axis Bank has experienced highly volatile net profits over the years, indicating a need for stability in financial performance</a:t>
            </a:r>
            <a:r>
              <a:rPr lang="en-GB" sz="2016" dirty="0">
                <a:latin typeface="Oswald"/>
                <a:ea typeface="Oswald"/>
                <a:cs typeface="Oswald"/>
                <a:sym typeface="Oswald"/>
              </a:rPr>
              <a:t>.</a:t>
            </a:r>
            <a:endParaRPr sz="2016" dirty="0">
              <a:latin typeface="Oswald"/>
              <a:ea typeface="Oswald"/>
              <a:cs typeface="Oswald"/>
              <a:sym typeface="Oswald"/>
            </a:endParaRPr>
          </a:p>
          <a:p>
            <a:pPr marL="457200" lvl="0" indent="-356629" algn="l" rtl="0">
              <a:spcBef>
                <a:spcPts val="0"/>
              </a:spcBef>
              <a:spcAft>
                <a:spcPts val="0"/>
              </a:spcAft>
              <a:buSzPts val="2016"/>
              <a:buFont typeface="Wingdings" panose="05000000000000000000" pitchFamily="2" charset="2"/>
              <a:buChar char="§"/>
            </a:pPr>
            <a:r>
              <a:rPr lang="en-GB" sz="1600" b="1" dirty="0">
                <a:solidFill>
                  <a:srgbClr val="0000FF"/>
                </a:solidFill>
                <a:latin typeface="Oswald"/>
                <a:ea typeface="Oswald"/>
                <a:cs typeface="Oswald"/>
                <a:sym typeface="Oswald"/>
              </a:rPr>
              <a:t>Absence of Strengths</a:t>
            </a:r>
            <a:r>
              <a:rPr lang="en-GB" sz="2000" b="1" dirty="0">
                <a:solidFill>
                  <a:srgbClr val="0070C0"/>
                </a:solidFill>
                <a:latin typeface="Impact"/>
                <a:ea typeface="Impact"/>
                <a:cs typeface="Impact"/>
                <a:sym typeface="Impact"/>
              </a:rPr>
              <a:t>:</a:t>
            </a:r>
            <a:r>
              <a:rPr lang="en-GB" sz="1600" dirty="0">
                <a:latin typeface="Oswald"/>
                <a:ea typeface="Oswald"/>
                <a:cs typeface="Oswald"/>
                <a:sym typeface="Oswald"/>
              </a:rPr>
              <a:t> </a:t>
            </a:r>
            <a:r>
              <a:rPr lang="en-GB" sz="1800" dirty="0"/>
              <a:t>Axis Bank </a:t>
            </a:r>
            <a:r>
              <a:rPr lang="en-GB" sz="2016" dirty="0"/>
              <a:t>e bank may lack certain strengths or resources required for sustained competitive advantage</a:t>
            </a:r>
            <a:endParaRPr sz="2016" dirty="0"/>
          </a:p>
          <a:p>
            <a:pPr marL="457200" lvl="0" indent="-356629" algn="l" rtl="0">
              <a:spcBef>
                <a:spcPts val="0"/>
              </a:spcBef>
              <a:spcAft>
                <a:spcPts val="0"/>
              </a:spcAft>
              <a:buSzPts val="2016"/>
              <a:buFont typeface="Wingdings" panose="05000000000000000000" pitchFamily="2" charset="2"/>
              <a:buChar char="§"/>
            </a:pPr>
            <a:r>
              <a:rPr lang="en-GB" dirty="0">
                <a:solidFill>
                  <a:srgbClr val="0000FF"/>
                </a:solidFill>
                <a:latin typeface="Oswald"/>
                <a:ea typeface="Oswald"/>
                <a:cs typeface="Oswald"/>
                <a:sym typeface="Oswald"/>
              </a:rPr>
              <a:t> </a:t>
            </a:r>
            <a:r>
              <a:rPr lang="en-GB" sz="1600" b="1" dirty="0">
                <a:solidFill>
                  <a:srgbClr val="0000FF"/>
                </a:solidFill>
                <a:latin typeface="Oswald"/>
                <a:ea typeface="Oswald"/>
                <a:cs typeface="Oswald"/>
                <a:sym typeface="Oswald"/>
              </a:rPr>
              <a:t>Concentration in specific Areas:</a:t>
            </a:r>
            <a:r>
              <a:rPr lang="en-GB" sz="1600" b="1" dirty="0"/>
              <a:t> </a:t>
            </a:r>
            <a:r>
              <a:rPr lang="en-GB" sz="1800" dirty="0"/>
              <a:t>Axis Bank  has gaps in corporate wholesale banking, treasury services, </a:t>
            </a:r>
            <a:r>
              <a:rPr lang="en-GB" sz="1908" dirty="0"/>
              <a:t>and retail banking, suggesting a need for diversification</a:t>
            </a:r>
            <a:r>
              <a:rPr lang="en-GB" sz="1908" dirty="0">
                <a:latin typeface="Oswald"/>
                <a:ea typeface="Oswald"/>
                <a:cs typeface="Oswald"/>
                <a:sym typeface="Oswald"/>
              </a:rPr>
              <a:t>.</a:t>
            </a:r>
            <a:endParaRPr sz="1908" dirty="0">
              <a:latin typeface="Oswald"/>
              <a:ea typeface="Oswald"/>
              <a:cs typeface="Oswald"/>
              <a:sym typeface="Oswald"/>
            </a:endParaRPr>
          </a:p>
          <a:p>
            <a:pPr lvl="0" algn="l" rtl="0">
              <a:spcBef>
                <a:spcPts val="0"/>
              </a:spcBef>
              <a:spcAft>
                <a:spcPts val="0"/>
              </a:spcAft>
              <a:buSzPts val="1800"/>
              <a:buFont typeface="Wingdings" panose="05000000000000000000" pitchFamily="2" charset="2"/>
              <a:buChar char="§"/>
            </a:pPr>
            <a:r>
              <a:rPr lang="en-GB" sz="1600" b="1" dirty="0">
                <a:solidFill>
                  <a:srgbClr val="0000FF"/>
                </a:solidFill>
                <a:latin typeface="Oswald"/>
                <a:ea typeface="Oswald"/>
                <a:cs typeface="Oswald"/>
                <a:sym typeface="Oswald"/>
              </a:rPr>
              <a:t>Foreign Branches:</a:t>
            </a:r>
            <a:r>
              <a:rPr lang="en-GB" sz="2000" b="1" dirty="0">
                <a:solidFill>
                  <a:srgbClr val="0000FF"/>
                </a:solidFill>
              </a:rPr>
              <a:t> </a:t>
            </a:r>
            <a:r>
              <a:rPr lang="en-GB" sz="1908" dirty="0"/>
              <a:t>Only 8% of the bank's total assets are from foreign branches, indicating potential for further international expansion.</a:t>
            </a:r>
            <a:endParaRPr sz="1908" dirty="0"/>
          </a:p>
          <a:p>
            <a:pPr marL="0" lvl="0" indent="0" algn="l" rtl="0">
              <a:spcBef>
                <a:spcPts val="1200"/>
              </a:spcBef>
              <a:spcAft>
                <a:spcPts val="1200"/>
              </a:spcAft>
              <a:buNone/>
            </a:pPr>
            <a:endParaRPr dirty="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2252" dirty="0">
                <a:solidFill>
                  <a:schemeClr val="dk1"/>
                </a:solidFill>
                <a:latin typeface="Impact"/>
                <a:ea typeface="Impact"/>
                <a:cs typeface="Impact"/>
                <a:sym typeface="Impact"/>
              </a:rPr>
              <a:t>SWOT</a:t>
            </a:r>
            <a:endParaRPr sz="2252" dirty="0">
              <a:solidFill>
                <a:schemeClr val="dk1"/>
              </a:solidFill>
              <a:latin typeface="Impact"/>
              <a:ea typeface="Impact"/>
              <a:cs typeface="Impact"/>
              <a:sym typeface="Impact"/>
            </a:endParaRPr>
          </a:p>
          <a:p>
            <a:pPr marL="0" lvl="0" indent="0" algn="l" rtl="0">
              <a:spcBef>
                <a:spcPts val="1200"/>
              </a:spcBef>
              <a:spcAft>
                <a:spcPts val="0"/>
              </a:spcAft>
              <a:buNone/>
            </a:pPr>
            <a:r>
              <a:rPr lang="en-GB" sz="2261" u="sng" dirty="0">
                <a:solidFill>
                  <a:srgbClr val="FF00FF"/>
                </a:solidFill>
                <a:latin typeface="Oswald"/>
                <a:ea typeface="Oswald"/>
                <a:cs typeface="Oswald"/>
                <a:sym typeface="Oswald"/>
              </a:rPr>
              <a:t>Opportunities:</a:t>
            </a:r>
            <a:endParaRPr sz="2777" u="sng" dirty="0">
              <a:solidFill>
                <a:srgbClr val="FF00FF"/>
              </a:solidFill>
              <a:latin typeface="Oswald"/>
              <a:ea typeface="Oswald"/>
              <a:cs typeface="Oswald"/>
              <a:sym typeface="Oswald"/>
            </a:endParaRPr>
          </a:p>
          <a:p>
            <a:pPr marL="342900" lvl="0" algn="l" rtl="0">
              <a:spcBef>
                <a:spcPts val="1200"/>
              </a:spcBef>
              <a:spcAft>
                <a:spcPts val="0"/>
              </a:spcAft>
              <a:buFont typeface="Arial" panose="020B0604020202020204" pitchFamily="34" charset="0"/>
              <a:buChar char="•"/>
            </a:pPr>
            <a:r>
              <a:rPr lang="en-GB" sz="2016" dirty="0">
                <a:solidFill>
                  <a:srgbClr val="FF0000"/>
                </a:solidFill>
                <a:latin typeface="Oswald"/>
                <a:ea typeface="Oswald"/>
                <a:cs typeface="Oswald"/>
                <a:sym typeface="Oswald"/>
              </a:rPr>
              <a:t>Expansion in Insurance Sector</a:t>
            </a:r>
            <a:r>
              <a:rPr lang="en-GB" sz="2316" dirty="0">
                <a:solidFill>
                  <a:srgbClr val="FF0000"/>
                </a:solidFill>
                <a:latin typeface="Oswald"/>
                <a:ea typeface="Oswald"/>
                <a:cs typeface="Oswald"/>
                <a:sym typeface="Oswald"/>
              </a:rPr>
              <a:t>: </a:t>
            </a:r>
            <a:r>
              <a:rPr lang="en-GB" sz="2035" dirty="0">
                <a:solidFill>
                  <a:schemeClr val="dk1"/>
                </a:solidFill>
              </a:rPr>
              <a:t>A</a:t>
            </a:r>
            <a:r>
              <a:rPr lang="en-GB" sz="1735" dirty="0">
                <a:solidFill>
                  <a:schemeClr val="dk1"/>
                </a:solidFill>
              </a:rPr>
              <a:t>xis Bank can strengthen its foothold in the insurance sector by increasing its stake in Max Life.</a:t>
            </a:r>
            <a:endParaRPr sz="1735" dirty="0">
              <a:solidFill>
                <a:schemeClr val="dk1"/>
              </a:solidFill>
            </a:endParaRPr>
          </a:p>
          <a:p>
            <a:pPr marL="285750" lvl="0" indent="-285750" algn="l" rtl="0">
              <a:spcBef>
                <a:spcPts val="1200"/>
              </a:spcBef>
              <a:spcAft>
                <a:spcPts val="0"/>
              </a:spcAft>
              <a:buFont typeface="Arial" panose="020B0604020202020204" pitchFamily="34" charset="0"/>
              <a:buChar char="•"/>
            </a:pPr>
            <a:r>
              <a:rPr lang="en-GB" sz="2045" dirty="0">
                <a:solidFill>
                  <a:srgbClr val="FF0000"/>
                </a:solidFill>
                <a:latin typeface="Oswald"/>
                <a:ea typeface="Oswald"/>
                <a:cs typeface="Oswald"/>
                <a:sym typeface="Oswald"/>
              </a:rPr>
              <a:t>Growth in Cards Market</a:t>
            </a:r>
            <a:r>
              <a:rPr lang="en-GB" sz="1400" dirty="0">
                <a:solidFill>
                  <a:schemeClr val="dk1"/>
                </a:solidFill>
                <a:latin typeface="Oswald"/>
                <a:ea typeface="Oswald"/>
                <a:cs typeface="Oswald"/>
                <a:sym typeface="Oswald"/>
              </a:rPr>
              <a:t>.</a:t>
            </a:r>
            <a:r>
              <a:rPr lang="en-GB" sz="2245" dirty="0">
                <a:solidFill>
                  <a:srgbClr val="FF0000"/>
                </a:solidFill>
                <a:latin typeface="Impact"/>
                <a:ea typeface="Impact"/>
                <a:cs typeface="Impact"/>
                <a:sym typeface="Impact"/>
              </a:rPr>
              <a:t>:</a:t>
            </a:r>
            <a:r>
              <a:rPr lang="en-GB" dirty="0">
                <a:solidFill>
                  <a:schemeClr val="dk1"/>
                </a:solidFill>
                <a:latin typeface="Impact"/>
                <a:ea typeface="Impact"/>
                <a:cs typeface="Impact"/>
                <a:sym typeface="Impact"/>
              </a:rPr>
              <a:t> </a:t>
            </a:r>
            <a:r>
              <a:rPr lang="en-GB" sz="2035" dirty="0">
                <a:solidFill>
                  <a:schemeClr val="dk1"/>
                </a:solidFill>
              </a:rPr>
              <a:t>I</a:t>
            </a:r>
            <a:r>
              <a:rPr lang="en-GB" sz="1735" dirty="0">
                <a:solidFill>
                  <a:schemeClr val="dk1"/>
                </a:solidFill>
              </a:rPr>
              <a:t>ntegrating healthcare and wellness into the cards market can drive accelerated growth</a:t>
            </a:r>
            <a:r>
              <a:rPr lang="en-GB" sz="1500" dirty="0">
                <a:solidFill>
                  <a:schemeClr val="dk1"/>
                </a:solidFill>
              </a:rPr>
              <a:t>.</a:t>
            </a:r>
            <a:endParaRPr sz="1500" dirty="0">
              <a:solidFill>
                <a:schemeClr val="dk1"/>
              </a:solidFill>
            </a:endParaRPr>
          </a:p>
          <a:p>
            <a:pPr marL="342900" lvl="0" algn="l" rtl="0">
              <a:spcBef>
                <a:spcPts val="1200"/>
              </a:spcBef>
              <a:spcAft>
                <a:spcPts val="0"/>
              </a:spcAft>
              <a:buFont typeface="Arial" panose="020B0604020202020204" pitchFamily="34" charset="0"/>
              <a:buChar char="•"/>
            </a:pPr>
            <a:r>
              <a:rPr lang="en-GB" sz="2500" u="sng" dirty="0">
                <a:solidFill>
                  <a:srgbClr val="FF00FF"/>
                </a:solidFill>
                <a:latin typeface="Oswald"/>
                <a:ea typeface="Oswald"/>
                <a:cs typeface="Oswald"/>
                <a:sym typeface="Oswald"/>
              </a:rPr>
              <a:t>Threats:</a:t>
            </a:r>
            <a:endParaRPr sz="2500" u="sng" dirty="0">
              <a:solidFill>
                <a:srgbClr val="FF00FF"/>
              </a:solidFill>
              <a:latin typeface="Oswald"/>
              <a:ea typeface="Oswald"/>
              <a:cs typeface="Oswald"/>
              <a:sym typeface="Oswald"/>
            </a:endParaRPr>
          </a:p>
          <a:p>
            <a:pPr lvl="0" algn="l" rtl="0">
              <a:spcBef>
                <a:spcPts val="1200"/>
              </a:spcBef>
              <a:spcAft>
                <a:spcPts val="0"/>
              </a:spcAft>
              <a:buSzPts val="1800"/>
              <a:buFont typeface="Arial" panose="020B0604020202020204" pitchFamily="34" charset="0"/>
              <a:buChar char="•"/>
            </a:pPr>
            <a:r>
              <a:rPr lang="en-GB" sz="1900" dirty="0">
                <a:solidFill>
                  <a:srgbClr val="FF0000"/>
                </a:solidFill>
                <a:latin typeface="Oswald"/>
                <a:ea typeface="Oswald"/>
                <a:cs typeface="Oswald"/>
                <a:sym typeface="Oswald"/>
              </a:rPr>
              <a:t>Strong market presence:</a:t>
            </a:r>
            <a:r>
              <a:rPr lang="en-GB" dirty="0">
                <a:solidFill>
                  <a:schemeClr val="dk1"/>
                </a:solidFill>
              </a:rPr>
              <a:t> HDFC Bank is one of the largest private sector banks in India, with a wide network of branches and ATMs.</a:t>
            </a:r>
            <a:endParaRPr dirty="0">
              <a:solidFill>
                <a:schemeClr val="dk1"/>
              </a:solidFill>
            </a:endParaRPr>
          </a:p>
          <a:p>
            <a:pPr marL="285750" lvl="0" indent="-285750" algn="l" rtl="0">
              <a:spcBef>
                <a:spcPts val="1200"/>
              </a:spcBef>
              <a:spcAft>
                <a:spcPts val="0"/>
              </a:spcAft>
              <a:buFont typeface="Arial" panose="020B0604020202020204" pitchFamily="34" charset="0"/>
              <a:buChar char="•"/>
            </a:pPr>
            <a:r>
              <a:rPr lang="en-GB" sz="1800" dirty="0">
                <a:solidFill>
                  <a:srgbClr val="FF0000"/>
                </a:solidFill>
                <a:latin typeface="Oswald"/>
                <a:ea typeface="Oswald"/>
                <a:cs typeface="Oswald"/>
                <a:sym typeface="Oswald"/>
              </a:rPr>
              <a:t>   Robust financial performance</a:t>
            </a:r>
            <a:r>
              <a:rPr lang="en-GB" sz="1800" dirty="0">
                <a:solidFill>
                  <a:srgbClr val="FF0000"/>
                </a:solidFill>
              </a:rPr>
              <a:t>:</a:t>
            </a:r>
            <a:r>
              <a:rPr lang="en-GB" dirty="0">
                <a:solidFill>
                  <a:srgbClr val="FF0000"/>
                </a:solidFill>
              </a:rPr>
              <a:t> </a:t>
            </a:r>
            <a:r>
              <a:rPr lang="en-GB" dirty="0">
                <a:solidFill>
                  <a:schemeClr val="dk1"/>
                </a:solidFill>
              </a:rPr>
              <a:t>The bank consistently delivers strong financial results, with steady revenue growth and healthy profitability.</a:t>
            </a:r>
            <a:endParaRPr dirty="0">
              <a:solidFill>
                <a:schemeClr val="dk1"/>
              </a:solidFill>
            </a:endParaRPr>
          </a:p>
          <a:p>
            <a:pPr marL="0" lvl="0" indent="0" algn="l" rtl="0">
              <a:spcBef>
                <a:spcPts val="1200"/>
              </a:spcBef>
              <a:spcAft>
                <a:spcPts val="1200"/>
              </a:spcAft>
              <a:buNone/>
            </a:pPr>
            <a:endParaRPr dirty="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82525" y="63425"/>
            <a:ext cx="8520600" cy="885300"/>
          </a:xfrm>
          <a:prstGeom prst="rect">
            <a:avLst/>
          </a:prstGeom>
          <a:solidFill>
            <a:srgbClr val="D9D9D9"/>
          </a:solidFill>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              </a:t>
            </a:r>
            <a:r>
              <a:rPr lang="en-GB" sz="5533"/>
              <a:t>HDFC BANK</a:t>
            </a:r>
            <a:endParaRPr sz="5533"/>
          </a:p>
        </p:txBody>
      </p:sp>
      <p:sp>
        <p:nvSpPr>
          <p:cNvPr id="60" name="Google Shape;60;p14"/>
          <p:cNvSpPr txBox="1">
            <a:spLocks noGrp="1"/>
          </p:cNvSpPr>
          <p:nvPr>
            <p:ph type="subTitle" idx="1"/>
          </p:nvPr>
        </p:nvSpPr>
        <p:spPr>
          <a:xfrm>
            <a:off x="182525" y="894825"/>
            <a:ext cx="8520600" cy="409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chemeClr val="tx1">
                    <a:lumMod val="95000"/>
                    <a:lumOff val="5000"/>
                  </a:schemeClr>
                </a:solidFill>
                <a:latin typeface="Oswald"/>
                <a:ea typeface="Oswald"/>
                <a:cs typeface="Oswald"/>
                <a:sym typeface="Oswald"/>
              </a:rPr>
              <a:t>                          SMART BRIDGE ORGANISATION</a:t>
            </a:r>
            <a:endParaRPr sz="2800" dirty="0">
              <a:solidFill>
                <a:schemeClr val="tx1">
                  <a:lumMod val="95000"/>
                  <a:lumOff val="5000"/>
                </a:schemeClr>
              </a:solidFill>
              <a:latin typeface="Impact"/>
              <a:ea typeface="Impact"/>
              <a:cs typeface="Impact"/>
              <a:sym typeface="Impact"/>
            </a:endParaRPr>
          </a:p>
        </p:txBody>
      </p:sp>
      <p:sp>
        <p:nvSpPr>
          <p:cNvPr id="61" name="Google Shape;61;p14"/>
          <p:cNvSpPr txBox="1"/>
          <p:nvPr/>
        </p:nvSpPr>
        <p:spPr>
          <a:xfrm>
            <a:off x="473700" y="1767000"/>
            <a:ext cx="8229300" cy="617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                              </a:t>
            </a:r>
            <a:r>
              <a:rPr lang="en-GB" sz="1800">
                <a:solidFill>
                  <a:srgbClr val="FF0000"/>
                </a:solidFill>
                <a:latin typeface="Impact"/>
                <a:ea typeface="Impact"/>
                <a:cs typeface="Impact"/>
                <a:sym typeface="Impact"/>
              </a:rPr>
              <a:t>       </a:t>
            </a:r>
            <a:r>
              <a:rPr lang="en-GB" sz="2900">
                <a:solidFill>
                  <a:srgbClr val="FF0000"/>
                </a:solidFill>
                <a:latin typeface="Impact"/>
                <a:ea typeface="Impact"/>
                <a:cs typeface="Impact"/>
                <a:sym typeface="Impact"/>
              </a:rPr>
              <a:t> </a:t>
            </a:r>
            <a:r>
              <a:rPr lang="en-GB" sz="2900">
                <a:solidFill>
                  <a:srgbClr val="1155CC"/>
                </a:solidFill>
                <a:latin typeface="Impact"/>
                <a:ea typeface="Impact"/>
                <a:cs typeface="Impact"/>
                <a:sym typeface="Impact"/>
              </a:rPr>
              <a:t>GROUP MEMBERS</a:t>
            </a:r>
            <a:endParaRPr sz="2900">
              <a:solidFill>
                <a:srgbClr val="1155CC"/>
              </a:solidFill>
              <a:latin typeface="Impact"/>
              <a:ea typeface="Impact"/>
              <a:cs typeface="Impact"/>
              <a:sym typeface="Impact"/>
            </a:endParaRPr>
          </a:p>
          <a:p>
            <a:pPr marL="0" lvl="0" indent="0" algn="l" rtl="0">
              <a:spcBef>
                <a:spcPts val="0"/>
              </a:spcBef>
              <a:spcAft>
                <a:spcPts val="0"/>
              </a:spcAft>
              <a:buNone/>
            </a:pPr>
            <a:endParaRPr sz="1800">
              <a:solidFill>
                <a:srgbClr val="1155CC"/>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1. Team Leader    :  </a:t>
            </a:r>
            <a:r>
              <a:rPr lang="en-GB" sz="1800">
                <a:solidFill>
                  <a:srgbClr val="FF0000"/>
                </a:solidFill>
                <a:latin typeface="Oswald"/>
                <a:ea typeface="Oswald"/>
                <a:cs typeface="Oswald"/>
                <a:sym typeface="Oswald"/>
              </a:rPr>
              <a:t>Pasupuleti Jyothsna</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990000"/>
              </a:solidFill>
              <a:latin typeface="Oswald"/>
              <a:ea typeface="Oswald"/>
              <a:cs typeface="Oswald"/>
              <a:sym typeface="Oswald"/>
            </a:endParaRPr>
          </a:p>
          <a:p>
            <a:pPr marL="0" lvl="0" indent="0" algn="l" rtl="0">
              <a:spcBef>
                <a:spcPts val="0"/>
              </a:spcBef>
              <a:spcAft>
                <a:spcPts val="0"/>
              </a:spcAft>
              <a:buNone/>
            </a:pPr>
            <a:r>
              <a:rPr lang="en-GB" sz="1800">
                <a:solidFill>
                  <a:srgbClr val="990000"/>
                </a:solidFill>
                <a:latin typeface="Oswald"/>
                <a:ea typeface="Oswald"/>
                <a:cs typeface="Oswald"/>
                <a:sym typeface="Oswald"/>
              </a:rPr>
              <a:t>     </a:t>
            </a:r>
            <a:r>
              <a:rPr lang="en-GB" sz="1800">
                <a:solidFill>
                  <a:schemeClr val="dk1"/>
                </a:solidFill>
                <a:latin typeface="Impact"/>
                <a:ea typeface="Impact"/>
                <a:cs typeface="Impact"/>
                <a:sym typeface="Impact"/>
              </a:rPr>
              <a:t>2.Team Member : </a:t>
            </a:r>
            <a:r>
              <a:rPr lang="en-GB" sz="1800">
                <a:solidFill>
                  <a:srgbClr val="FF0000"/>
                </a:solidFill>
                <a:latin typeface="Oswald"/>
                <a:ea typeface="Oswald"/>
                <a:cs typeface="Oswald"/>
                <a:sym typeface="Oswald"/>
              </a:rPr>
              <a:t>Chalamcharla Padmavathi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FF0000"/>
              </a:solidFill>
              <a:latin typeface="Oswald"/>
              <a:ea typeface="Oswald"/>
              <a:cs typeface="Oswald"/>
              <a:sym typeface="Oswald"/>
            </a:endParaRPr>
          </a:p>
          <a:p>
            <a:pPr marL="0" lvl="0" indent="0" algn="l" rtl="0">
              <a:spcBef>
                <a:spcPts val="0"/>
              </a:spcBef>
              <a:spcAft>
                <a:spcPts val="0"/>
              </a:spcAft>
              <a:buNone/>
            </a:pPr>
            <a:r>
              <a:rPr lang="en-GB" sz="1800">
                <a:solidFill>
                  <a:srgbClr val="FF0000"/>
                </a:solidFill>
                <a:latin typeface="Oswald"/>
                <a:ea typeface="Oswald"/>
                <a:cs typeface="Oswald"/>
                <a:sym typeface="Oswald"/>
              </a:rPr>
              <a:t>     </a:t>
            </a:r>
            <a:r>
              <a:rPr lang="en-GB" sz="1800">
                <a:solidFill>
                  <a:schemeClr val="dk1"/>
                </a:solidFill>
                <a:latin typeface="Impact"/>
                <a:ea typeface="Impact"/>
                <a:cs typeface="Impact"/>
                <a:sym typeface="Impact"/>
              </a:rPr>
              <a:t>3.Team Member :</a:t>
            </a:r>
            <a:r>
              <a:rPr lang="en-GB" sz="1800">
                <a:solidFill>
                  <a:srgbClr val="FF0000"/>
                </a:solidFill>
                <a:latin typeface="Oswald"/>
                <a:ea typeface="Oswald"/>
                <a:cs typeface="Oswald"/>
                <a:sym typeface="Oswald"/>
              </a:rPr>
              <a:t> Patsa Jyothirmai Durga Bhavani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4.Team Member : </a:t>
            </a:r>
            <a:r>
              <a:rPr lang="en-GB" sz="1800">
                <a:solidFill>
                  <a:srgbClr val="FF0000"/>
                </a:solidFill>
                <a:latin typeface="Oswald"/>
                <a:ea typeface="Oswald"/>
                <a:cs typeface="Oswald"/>
                <a:sym typeface="Oswald"/>
              </a:rPr>
              <a:t>Peetala Vidya Prasanthi</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chemeClr val="dk1"/>
              </a:solidFill>
              <a:latin typeface="Impact"/>
              <a:ea typeface="Impact"/>
              <a:cs typeface="Impact"/>
              <a:sym typeface="Impact"/>
            </a:endParaRPr>
          </a:p>
          <a:p>
            <a:pPr marL="0" lvl="0" indent="0" algn="l" rtl="0">
              <a:spcBef>
                <a:spcPts val="0"/>
              </a:spcBef>
              <a:spcAft>
                <a:spcPts val="0"/>
              </a:spcAft>
              <a:buNone/>
            </a:pPr>
            <a:r>
              <a:rPr lang="en-GB" sz="1800">
                <a:solidFill>
                  <a:schemeClr val="dk1"/>
                </a:solidFill>
                <a:latin typeface="Impact"/>
                <a:ea typeface="Impact"/>
                <a:cs typeface="Impact"/>
                <a:sym typeface="Impact"/>
              </a:rPr>
              <a:t>      5.Team Member :</a:t>
            </a:r>
            <a:r>
              <a:rPr lang="en-GB" sz="1800">
                <a:solidFill>
                  <a:srgbClr val="FF0000"/>
                </a:solidFill>
                <a:latin typeface="Impact"/>
                <a:ea typeface="Impact"/>
                <a:cs typeface="Impact"/>
                <a:sym typeface="Impact"/>
              </a:rPr>
              <a:t> </a:t>
            </a:r>
            <a:r>
              <a:rPr lang="en-GB" sz="1800">
                <a:solidFill>
                  <a:srgbClr val="FF0000"/>
                </a:solidFill>
                <a:latin typeface="Oswald"/>
                <a:ea typeface="Oswald"/>
                <a:cs typeface="Oswald"/>
                <a:sym typeface="Oswald"/>
              </a:rPr>
              <a:t>Katakam Lakshmi Sravya</a:t>
            </a:r>
            <a:endParaRPr sz="1800">
              <a:solidFill>
                <a:srgbClr val="FF0000"/>
              </a:solidFill>
              <a:latin typeface="Oswald"/>
              <a:ea typeface="Oswald"/>
              <a:cs typeface="Oswald"/>
              <a:sym typeface="Oswald"/>
            </a:endParaRPr>
          </a:p>
          <a:p>
            <a:pPr marL="0" lvl="0" indent="0" algn="l" rtl="0">
              <a:spcBef>
                <a:spcPts val="0"/>
              </a:spcBef>
              <a:spcAft>
                <a:spcPts val="0"/>
              </a:spcAft>
              <a:buNone/>
            </a:pPr>
            <a:endParaRPr sz="1800">
              <a:solidFill>
                <a:srgbClr val="FF0000"/>
              </a:solidFill>
              <a:latin typeface="Oswald"/>
              <a:ea typeface="Oswald"/>
              <a:cs typeface="Oswald"/>
              <a:sym typeface="Oswald"/>
            </a:endParaRPr>
          </a:p>
          <a:p>
            <a:pPr marL="0" lvl="0" indent="0" algn="l" rtl="0">
              <a:spcBef>
                <a:spcPts val="0"/>
              </a:spcBef>
              <a:spcAft>
                <a:spcPts val="0"/>
              </a:spcAft>
              <a:buNone/>
            </a:pPr>
            <a:r>
              <a:rPr lang="en-GB" sz="1800">
                <a:solidFill>
                  <a:srgbClr val="FF0000"/>
                </a:solidFill>
                <a:latin typeface="Oswald"/>
                <a:ea typeface="Oswald"/>
                <a:cs typeface="Oswald"/>
                <a:sym typeface="Oswald"/>
              </a:rPr>
              <a:t>     </a:t>
            </a:r>
            <a:endParaRPr sz="1800">
              <a:solidFill>
                <a:schemeClr val="dk1"/>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a:p>
            <a:pPr marL="0" lvl="0" indent="0" algn="l" rtl="0">
              <a:spcBef>
                <a:spcPts val="0"/>
              </a:spcBef>
              <a:spcAft>
                <a:spcPts val="0"/>
              </a:spcAft>
              <a:buNone/>
            </a:pPr>
            <a:endParaRPr sz="2400">
              <a:solidFill>
                <a:srgbClr val="FF0000"/>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0" y="0"/>
            <a:ext cx="9144000" cy="7125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3244">
                <a:latin typeface="Oswald"/>
                <a:ea typeface="Oswald"/>
                <a:cs typeface="Oswald"/>
                <a:sym typeface="Oswald"/>
              </a:rPr>
              <a:t> </a:t>
            </a:r>
            <a:r>
              <a:rPr lang="en-GB" sz="3466">
                <a:latin typeface="Oswald"/>
                <a:ea typeface="Oswald"/>
                <a:cs typeface="Oswald"/>
                <a:sym typeface="Oswald"/>
              </a:rPr>
              <a:t>1.3</a:t>
            </a:r>
            <a:r>
              <a:rPr lang="en-GB" sz="3911">
                <a:latin typeface="Oswald"/>
                <a:ea typeface="Oswald"/>
                <a:cs typeface="Oswald"/>
                <a:sym typeface="Oswald"/>
              </a:rPr>
              <a:t>  </a:t>
            </a:r>
            <a:r>
              <a:rPr lang="en-GB" sz="3577" b="1">
                <a:latin typeface="Oswald"/>
                <a:ea typeface="Oswald"/>
                <a:cs typeface="Oswald"/>
                <a:sym typeface="Oswald"/>
              </a:rPr>
              <a:t>Buyer’s Audience Persona</a:t>
            </a:r>
            <a:endParaRPr sz="3577" b="1">
              <a:latin typeface="Oswald"/>
              <a:ea typeface="Oswald"/>
              <a:cs typeface="Oswald"/>
              <a:sym typeface="Oswald"/>
            </a:endParaRPr>
          </a:p>
        </p:txBody>
      </p:sp>
      <p:sp>
        <p:nvSpPr>
          <p:cNvPr id="169" name="Google Shape;169;p32"/>
          <p:cNvSpPr txBox="1">
            <a:spLocks noGrp="1"/>
          </p:cNvSpPr>
          <p:nvPr>
            <p:ph type="body" idx="1"/>
          </p:nvPr>
        </p:nvSpPr>
        <p:spPr>
          <a:xfrm>
            <a:off x="0" y="873700"/>
            <a:ext cx="9144000" cy="4269900"/>
          </a:xfrm>
          <a:prstGeom prst="rect">
            <a:avLst/>
          </a:prstGeom>
          <a:noFill/>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Name:</a:t>
            </a:r>
            <a:r>
              <a:rPr lang="en-GB" sz="1800" dirty="0">
                <a:solidFill>
                  <a:schemeClr val="tx1">
                    <a:lumMod val="95000"/>
                    <a:lumOff val="5000"/>
                  </a:schemeClr>
                </a:solidFill>
              </a:rPr>
              <a:t> Priya Sharma</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Age  :</a:t>
            </a:r>
            <a:r>
              <a:rPr lang="en-GB" sz="1800" dirty="0">
                <a:solidFill>
                  <a:schemeClr val="tx1">
                    <a:lumMod val="95000"/>
                    <a:lumOff val="5000"/>
                  </a:schemeClr>
                </a:solidFill>
              </a:rPr>
              <a:t>   32</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Occupation:</a:t>
            </a:r>
            <a:r>
              <a:rPr lang="en-GB" sz="1800" dirty="0">
                <a:solidFill>
                  <a:schemeClr val="tx1">
                    <a:lumMod val="95000"/>
                    <a:lumOff val="5000"/>
                  </a:schemeClr>
                </a:solidFill>
              </a:rPr>
              <a:t> Marketing Manager</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dirty="0">
                <a:solidFill>
                  <a:schemeClr val="tx1">
                    <a:lumMod val="95000"/>
                    <a:lumOff val="5000"/>
                  </a:schemeClr>
                </a:solidFill>
              </a:rPr>
              <a:t> </a:t>
            </a:r>
            <a:r>
              <a:rPr lang="en-GB" sz="1800" b="1" dirty="0">
                <a:solidFill>
                  <a:schemeClr val="tx1">
                    <a:lumMod val="95000"/>
                    <a:lumOff val="5000"/>
                  </a:schemeClr>
                </a:solidFill>
              </a:rPr>
              <a:t>Income    : </a:t>
            </a:r>
            <a:r>
              <a:rPr lang="en-GB" sz="1800" dirty="0">
                <a:solidFill>
                  <a:schemeClr val="tx1">
                    <a:lumMod val="95000"/>
                    <a:lumOff val="5000"/>
                  </a:schemeClr>
                </a:solidFill>
              </a:rPr>
              <a:t>Rs.12 lakhs per annum</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rPr>
              <a:t> Location  :  </a:t>
            </a:r>
            <a:r>
              <a:rPr lang="en-GB" sz="1800" dirty="0">
                <a:solidFill>
                  <a:schemeClr val="tx1">
                    <a:lumMod val="95000"/>
                    <a:lumOff val="5000"/>
                  </a:schemeClr>
                </a:solidFill>
              </a:rPr>
              <a:t>Mumbai, Maharashtra, India</a:t>
            </a:r>
            <a:endParaRPr sz="1800" dirty="0">
              <a:solidFill>
                <a:schemeClr val="tx1">
                  <a:lumMod val="95000"/>
                  <a:lumOff val="5000"/>
                </a:schemeClr>
              </a:solidFill>
            </a:endParaRPr>
          </a:p>
          <a:p>
            <a:pPr lvl="0" algn="l" rtl="0">
              <a:spcBef>
                <a:spcPts val="0"/>
              </a:spcBef>
              <a:spcAft>
                <a:spcPts val="0"/>
              </a:spcAft>
              <a:buSzPts val="1800"/>
              <a:buFont typeface="Wingdings" panose="05000000000000000000" pitchFamily="2" charset="2"/>
              <a:buChar char="§"/>
            </a:pPr>
            <a:r>
              <a:rPr lang="en-GB" sz="1800" b="1" dirty="0">
                <a:solidFill>
                  <a:schemeClr val="tx1">
                    <a:lumMod val="95000"/>
                    <a:lumOff val="5000"/>
                  </a:schemeClr>
                </a:solidFill>
                <a:latin typeface="Oswald"/>
                <a:ea typeface="Oswald"/>
                <a:cs typeface="Oswald"/>
                <a:sym typeface="Oswald"/>
              </a:rPr>
              <a:t> Background</a:t>
            </a:r>
            <a:r>
              <a:rPr lang="en-GB" sz="1800" b="1" dirty="0">
                <a:solidFill>
                  <a:schemeClr val="tx1">
                    <a:lumMod val="95000"/>
                    <a:lumOff val="5000"/>
                  </a:schemeClr>
                </a:solidFill>
              </a:rPr>
              <a:t>:</a:t>
            </a:r>
            <a:r>
              <a:rPr lang="en-GB" sz="1800" dirty="0">
                <a:solidFill>
                  <a:schemeClr val="tx1">
                    <a:lumMod val="95000"/>
                    <a:lumOff val="5000"/>
                  </a:schemeClr>
                </a:solidFill>
              </a:rPr>
              <a:t> Priya Sharma is a marketing manager at a mid-sized advertising agency in Mumbai. She is highly educated, holding a master's degree in marketing from a reputable university. Priya is tech-savvy and values convenience and </a:t>
            </a:r>
            <a:r>
              <a:rPr lang="en-GB" sz="1800" dirty="0"/>
              <a:t>efficiency in all aspects of her life, including banking.</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73"/>
        <p:cNvGrpSpPr/>
        <p:nvPr/>
      </p:nvGrpSpPr>
      <p:grpSpPr>
        <a:xfrm>
          <a:off x="0" y="0"/>
          <a:ext cx="0" cy="0"/>
          <a:chOff x="0" y="0"/>
          <a:chExt cx="0" cy="0"/>
        </a:xfrm>
      </p:grpSpPr>
      <p:sp>
        <p:nvSpPr>
          <p:cNvPr id="174" name="Google Shape;174;p33"/>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a:bodyPr>
          <a:lstStyle/>
          <a:p>
            <a:pPr marL="457200" lvl="0" indent="-362979" algn="l" rtl="0">
              <a:spcBef>
                <a:spcPts val="0"/>
              </a:spcBef>
              <a:spcAft>
                <a:spcPts val="0"/>
              </a:spcAft>
              <a:buClr>
                <a:srgbClr val="FF0000"/>
              </a:buClr>
              <a:buSzPts val="2116"/>
              <a:buFont typeface="Oswald"/>
              <a:buAutoNum type="arabicPeriod"/>
            </a:pPr>
            <a:r>
              <a:rPr lang="en-GB" sz="2116" u="sng" dirty="0">
                <a:solidFill>
                  <a:srgbClr val="FF0000"/>
                </a:solidFill>
                <a:latin typeface="Oswald"/>
                <a:ea typeface="Oswald"/>
                <a:cs typeface="Oswald"/>
                <a:sym typeface="Oswald"/>
              </a:rPr>
              <a:t>Goals and Challenges:</a:t>
            </a:r>
            <a:endParaRPr sz="2116" u="sng" dirty="0">
              <a:solidFill>
                <a:srgbClr val="FF0000"/>
              </a:solidFill>
              <a:latin typeface="Oswald"/>
              <a:ea typeface="Oswald"/>
              <a:cs typeface="Oswald"/>
              <a:sym typeface="Oswald"/>
            </a:endParaRPr>
          </a:p>
          <a:p>
            <a:pPr marL="450850" lvl="0" algn="l" rtl="0">
              <a:spcBef>
                <a:spcPts val="0"/>
              </a:spcBef>
              <a:spcAft>
                <a:spcPts val="0"/>
              </a:spcAft>
              <a:buSzPts val="1900"/>
              <a:buFont typeface="Wingdings" panose="05000000000000000000" pitchFamily="2" charset="2"/>
              <a:buChar char="§"/>
            </a:pPr>
            <a:r>
              <a:rPr lang="en-GB" sz="1900" b="1" dirty="0"/>
              <a:t>Financial Stability</a:t>
            </a:r>
            <a:r>
              <a:rPr lang="en-GB" sz="1900" dirty="0"/>
              <a:t>:</a:t>
            </a:r>
            <a:endParaRPr sz="1900" dirty="0"/>
          </a:p>
          <a:p>
            <a:pPr marL="0" lvl="0" indent="0" algn="l" rtl="0">
              <a:spcBef>
                <a:spcPts val="1200"/>
              </a:spcBef>
              <a:spcAft>
                <a:spcPts val="0"/>
              </a:spcAft>
              <a:buNone/>
            </a:pPr>
            <a:r>
              <a:rPr lang="en-GB" dirty="0"/>
              <a:t> Priya aims to manage her finances effectively to achieve long-term financial stability and </a:t>
            </a:r>
            <a:r>
              <a:rPr lang="en-GB" dirty="0" err="1"/>
              <a:t>security.Convenience</a:t>
            </a:r>
            <a:r>
              <a:rPr lang="en-GB" dirty="0"/>
              <a:t>: As a busy professional, Priya values banking solutions that are convenient and easily accessible, allowing her to manage her finances on the go.</a:t>
            </a:r>
            <a:endParaRPr dirty="0"/>
          </a:p>
          <a:p>
            <a:pPr marL="450850">
              <a:spcBef>
                <a:spcPts val="1200"/>
              </a:spcBef>
              <a:buSzPts val="1900"/>
              <a:buFont typeface="Wingdings" panose="05000000000000000000" pitchFamily="2" charset="2"/>
              <a:buChar char="§"/>
            </a:pPr>
            <a:r>
              <a:rPr lang="en-GB" sz="1900" b="1" dirty="0"/>
              <a:t>Investment Opportunities:</a:t>
            </a:r>
            <a:endParaRPr sz="1900" b="1" dirty="0"/>
          </a:p>
          <a:p>
            <a:pPr marL="0" lvl="0" indent="0" algn="l" rtl="0">
              <a:spcBef>
                <a:spcPts val="1200"/>
              </a:spcBef>
              <a:spcAft>
                <a:spcPts val="0"/>
              </a:spcAft>
              <a:buNone/>
            </a:pPr>
            <a:r>
              <a:rPr lang="en-GB" dirty="0"/>
              <a:t> Priya is interested in exploring investment opportunities to grow her wealth and achieve her financial goals.</a:t>
            </a:r>
            <a:endParaRPr dirty="0"/>
          </a:p>
          <a:p>
            <a:pPr marL="450850" lvl="0" algn="l" rtl="0">
              <a:spcBef>
                <a:spcPts val="1200"/>
              </a:spcBef>
              <a:spcAft>
                <a:spcPts val="0"/>
              </a:spcAft>
              <a:buSzPts val="1900"/>
              <a:buFont typeface="Wingdings" panose="05000000000000000000" pitchFamily="2" charset="2"/>
              <a:buChar char="§"/>
            </a:pPr>
            <a:r>
              <a:rPr lang="en-GB" sz="1900" b="1" dirty="0"/>
              <a:t>Homeownership:</a:t>
            </a:r>
            <a:endParaRPr sz="1900" b="1" dirty="0"/>
          </a:p>
          <a:p>
            <a:pPr marL="0" lvl="0" indent="0" algn="l" rtl="0">
              <a:spcBef>
                <a:spcPts val="1200"/>
              </a:spcBef>
              <a:spcAft>
                <a:spcPts val="0"/>
              </a:spcAft>
              <a:buNone/>
            </a:pPr>
            <a:r>
              <a:rPr lang="en-GB" dirty="0"/>
              <a:t> Priya dreams of owning her own home in Mumbai and is looking for mortgage options and financial assistance to make this dream a reality.</a:t>
            </a:r>
            <a:endParaRPr dirty="0"/>
          </a:p>
          <a:p>
            <a:pPr marL="450850" lvl="0" algn="l" rtl="0">
              <a:spcBef>
                <a:spcPts val="1200"/>
              </a:spcBef>
              <a:spcAft>
                <a:spcPts val="0"/>
              </a:spcAft>
              <a:buSzPts val="1900"/>
              <a:buFont typeface="Wingdings" panose="05000000000000000000" pitchFamily="2" charset="2"/>
              <a:buChar char="§"/>
            </a:pPr>
            <a:r>
              <a:rPr lang="en-GB" sz="1900" b="1" dirty="0"/>
              <a:t>Retirement Planning:</a:t>
            </a:r>
            <a:endParaRPr sz="1900" b="1" dirty="0"/>
          </a:p>
          <a:p>
            <a:pPr marL="0" lvl="0" indent="0" algn="l" rtl="0">
              <a:spcBef>
                <a:spcPts val="1200"/>
              </a:spcBef>
              <a:spcAft>
                <a:spcPts val="1200"/>
              </a:spcAft>
              <a:buNone/>
            </a:pPr>
            <a:r>
              <a:rPr lang="en-GB" dirty="0"/>
              <a:t> Priya wants to start planning for her retirement and is seeking advice on retirement savings and investment options.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8"/>
        <p:cNvGrpSpPr/>
        <p:nvPr/>
      </p:nvGrpSpPr>
      <p:grpSpPr>
        <a:xfrm>
          <a:off x="0" y="0"/>
          <a:ext cx="0" cy="0"/>
          <a:chOff x="0" y="0"/>
          <a:chExt cx="0" cy="0"/>
        </a:xfrm>
      </p:grpSpPr>
      <p:sp>
        <p:nvSpPr>
          <p:cNvPr id="179" name="Google Shape;179;p34"/>
          <p:cNvSpPr txBox="1">
            <a:spLocks noGrp="1"/>
          </p:cNvSpPr>
          <p:nvPr>
            <p:ph type="body" idx="1"/>
          </p:nvPr>
        </p:nvSpPr>
        <p:spPr>
          <a:xfrm>
            <a:off x="0" y="0"/>
            <a:ext cx="9144000" cy="5143500"/>
          </a:xfrm>
          <a:prstGeom prst="rect">
            <a:avLst/>
          </a:prstGeom>
          <a:noFill/>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8202" b="1" dirty="0">
                <a:solidFill>
                  <a:srgbClr val="FF0000"/>
                </a:solidFill>
                <a:latin typeface="Oswald"/>
                <a:ea typeface="Oswald"/>
                <a:cs typeface="Oswald"/>
                <a:sym typeface="Oswald"/>
              </a:rPr>
              <a:t>Preferences:</a:t>
            </a:r>
            <a:endParaRPr sz="8202" b="1" dirty="0">
              <a:solidFill>
                <a:srgbClr val="FF0000"/>
              </a:solidFill>
              <a:latin typeface="Oswald"/>
              <a:ea typeface="Oswald"/>
              <a:cs typeface="Oswald"/>
              <a:sym typeface="Oswald"/>
            </a:endParaRPr>
          </a:p>
          <a:p>
            <a:pPr marL="984250" lvl="0" indent="-857250" algn="l" rtl="0">
              <a:spcBef>
                <a:spcPts val="1200"/>
              </a:spcBef>
              <a:spcAft>
                <a:spcPts val="0"/>
              </a:spcAft>
              <a:buSzPct val="94117"/>
              <a:buFont typeface="Wingdings" panose="05000000000000000000" pitchFamily="2" charset="2"/>
              <a:buChar char="§"/>
            </a:pPr>
            <a:r>
              <a:rPr lang="en-GB" sz="6800" b="1" dirty="0"/>
              <a:t>Digital Banking:</a:t>
            </a:r>
            <a:r>
              <a:rPr lang="en-GB" sz="6400" dirty="0"/>
              <a:t> Priya prefers banking solutions that offer seamless online and mobile banking experiences, allowing her to manage her accounts, pay bills, and transfer funds conveniently from her smartphone or laptop.</a:t>
            </a:r>
          </a:p>
          <a:p>
            <a:pPr marL="984250" lvl="0" indent="-857250" algn="l" rtl="0">
              <a:spcBef>
                <a:spcPts val="1200"/>
              </a:spcBef>
              <a:spcAft>
                <a:spcPts val="0"/>
              </a:spcAft>
              <a:buSzPct val="94117"/>
              <a:buFont typeface="Wingdings" panose="05000000000000000000" pitchFamily="2" charset="2"/>
              <a:buChar char="§"/>
            </a:pPr>
            <a:r>
              <a:rPr lang="en-GB" sz="6800" b="1" dirty="0"/>
              <a:t>personalized </a:t>
            </a:r>
            <a:r>
              <a:rPr lang="en-GB" sz="6800" b="1" dirty="0" err="1"/>
              <a:t>Service:</a:t>
            </a:r>
            <a:r>
              <a:rPr lang="en-GB" sz="6400" dirty="0" err="1"/>
              <a:t>Pe</a:t>
            </a:r>
            <a:r>
              <a:rPr lang="en-GB" sz="6400" dirty="0"/>
              <a:t> While Priya values the convenience of digital banking, she also appreciates personalized assistance and advice from banking professionals when needed.</a:t>
            </a:r>
          </a:p>
          <a:p>
            <a:pPr marL="984250" lvl="0" indent="-857250" algn="l" rtl="0">
              <a:spcBef>
                <a:spcPts val="1200"/>
              </a:spcBef>
              <a:spcAft>
                <a:spcPts val="0"/>
              </a:spcAft>
              <a:buSzPct val="94117"/>
              <a:buFont typeface="Wingdings" panose="05000000000000000000" pitchFamily="2" charset="2"/>
              <a:buChar char="§"/>
            </a:pPr>
            <a:r>
              <a:rPr lang="en-GB" sz="6800" b="1" dirty="0"/>
              <a:t>Transparent and Competitive Rates:</a:t>
            </a:r>
            <a:r>
              <a:rPr lang="en-GB" sz="6400" dirty="0"/>
              <a:t> Priya is looking for banking products and services with transparent fees and competitive interest rates that offer value for money.</a:t>
            </a:r>
          </a:p>
          <a:p>
            <a:pPr marL="984250" lvl="0" indent="-857250" algn="l" rtl="0">
              <a:spcBef>
                <a:spcPts val="1200"/>
              </a:spcBef>
              <a:spcAft>
                <a:spcPts val="0"/>
              </a:spcAft>
              <a:buSzPct val="94117"/>
              <a:buFont typeface="Wingdings" panose="05000000000000000000" pitchFamily="2" charset="2"/>
              <a:buChar char="§"/>
            </a:pPr>
            <a:r>
              <a:rPr lang="en-GB" sz="6800" b="1" dirty="0"/>
              <a:t>Innovative Solutions: </a:t>
            </a:r>
            <a:r>
              <a:rPr lang="en-GB" sz="6400" dirty="0"/>
              <a:t>Priya is interested in innovative banking solutions and technologies that simplify banking processes and enhance her overall banking experience.</a:t>
            </a:r>
          </a:p>
          <a:p>
            <a:pPr marL="984250" lvl="0" indent="-857250" algn="l" rtl="0">
              <a:spcBef>
                <a:spcPts val="1200"/>
              </a:spcBef>
              <a:spcAft>
                <a:spcPts val="0"/>
              </a:spcAft>
              <a:buSzPct val="94117"/>
              <a:buFont typeface="Wingdings" panose="05000000000000000000" pitchFamily="2" charset="2"/>
              <a:buChar char="§"/>
            </a:pPr>
            <a:r>
              <a:rPr lang="en-GB" sz="6800" b="1" dirty="0"/>
              <a:t>Trust and Reliability</a:t>
            </a:r>
            <a:r>
              <a:rPr lang="en-GB" sz="6400" dirty="0"/>
              <a:t>: Trustworthiness and reliability are essential factors for Priya when choosing a bank, and she prefers banks with a strong reputation for customer service and financial stability, such as HDFC </a:t>
            </a:r>
            <a:r>
              <a:rPr lang="en-GB" sz="6400" dirty="0" err="1"/>
              <a:t>Bank.By</a:t>
            </a:r>
            <a:r>
              <a:rPr lang="en-GB" sz="6400" dirty="0"/>
              <a:t> understanding Priya Sharma's goals, challenges, preferences, and demographics etc.</a:t>
            </a:r>
            <a:endParaRPr sz="6400" dirty="0"/>
          </a:p>
          <a:p>
            <a:pPr marL="0" lvl="0" indent="0" algn="l" rtl="0">
              <a:spcBef>
                <a:spcPts val="1200"/>
              </a:spcBef>
              <a:spcAft>
                <a:spcPts val="0"/>
              </a:spcAft>
              <a:buNone/>
            </a:pPr>
            <a:endParaRPr sz="1942" dirty="0"/>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0" y="0"/>
            <a:ext cx="9144000" cy="622500"/>
          </a:xfrm>
          <a:prstGeom prst="rect">
            <a:avLst/>
          </a:prstGeom>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Impact"/>
                <a:ea typeface="Impact"/>
                <a:cs typeface="Impact"/>
                <a:sym typeface="Impact"/>
              </a:rPr>
              <a:t>                                   </a:t>
            </a:r>
            <a:r>
              <a:rPr lang="en-GB" dirty="0">
                <a:latin typeface="Oswald"/>
                <a:ea typeface="Oswald"/>
                <a:cs typeface="Oswald"/>
                <a:sym typeface="Oswald"/>
              </a:rPr>
              <a:t> </a:t>
            </a:r>
            <a:r>
              <a:rPr lang="en-GB" sz="3455" dirty="0">
                <a:latin typeface="Oswald"/>
                <a:ea typeface="Oswald"/>
                <a:cs typeface="Oswald"/>
                <a:sym typeface="Oswald"/>
              </a:rPr>
              <a:t> 2. SEO &amp; Keyword Research</a:t>
            </a:r>
            <a:endParaRPr sz="3455" dirty="0">
              <a:latin typeface="Oswald"/>
              <a:ea typeface="Oswald"/>
              <a:cs typeface="Oswald"/>
              <a:sym typeface="Oswald"/>
            </a:endParaRPr>
          </a:p>
        </p:txBody>
      </p:sp>
      <p:sp>
        <p:nvSpPr>
          <p:cNvPr id="185" name="Google Shape;185;p35"/>
          <p:cNvSpPr txBox="1">
            <a:spLocks noGrp="1"/>
          </p:cNvSpPr>
          <p:nvPr>
            <p:ph type="body" idx="1"/>
          </p:nvPr>
        </p:nvSpPr>
        <p:spPr>
          <a:xfrm>
            <a:off x="0" y="768000"/>
            <a:ext cx="9144000" cy="4375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t>                                         </a:t>
            </a:r>
            <a:r>
              <a:rPr lang="en-GB" sz="2800" dirty="0"/>
              <a:t> </a:t>
            </a:r>
            <a:r>
              <a:rPr lang="en-GB" sz="2800" b="1" dirty="0"/>
              <a:t> </a:t>
            </a:r>
            <a:r>
              <a:rPr lang="en-GB" sz="2800" b="1" dirty="0">
                <a:solidFill>
                  <a:srgbClr val="9900FF"/>
                </a:solidFill>
              </a:rPr>
              <a:t>2.1  </a:t>
            </a:r>
            <a:r>
              <a:rPr lang="en-GB" sz="2600" b="1" dirty="0">
                <a:solidFill>
                  <a:srgbClr val="9900FF"/>
                </a:solidFill>
              </a:rPr>
              <a:t>SEO AUDIT</a:t>
            </a:r>
            <a:endParaRPr sz="2600" b="1" dirty="0">
              <a:solidFill>
                <a:srgbClr val="9900FF"/>
              </a:solidFill>
            </a:endParaRPr>
          </a:p>
          <a:p>
            <a:pPr marL="0" lvl="0" indent="0" algn="l" rtl="0">
              <a:spcBef>
                <a:spcPts val="1200"/>
              </a:spcBef>
              <a:spcAft>
                <a:spcPts val="0"/>
              </a:spcAft>
              <a:buNone/>
            </a:pPr>
            <a:r>
              <a:rPr lang="en-GB" sz="1700" dirty="0"/>
              <a:t>Performing a comprehensive SEO audit for HDFC Bank would involve </a:t>
            </a:r>
            <a:r>
              <a:rPr lang="en-GB" sz="1700" dirty="0" err="1"/>
              <a:t>analyzing</a:t>
            </a:r>
            <a:r>
              <a:rPr lang="en-GB" sz="1700" dirty="0"/>
              <a:t> various aspects such as website structure, on-page optimization, backlink profile, content quality, mobile optimization, and technical SEO factors. Due to the complexity and depth.</a:t>
            </a:r>
            <a:endParaRPr sz="1700" dirty="0"/>
          </a:p>
          <a:p>
            <a:pPr lvl="0" algn="l" rtl="0">
              <a:spcBef>
                <a:spcPts val="1200"/>
              </a:spcBef>
              <a:spcAft>
                <a:spcPts val="0"/>
              </a:spcAft>
              <a:buSzPts val="1800"/>
              <a:buFont typeface="Wingdings" panose="05000000000000000000" pitchFamily="2" charset="2"/>
              <a:buChar char="v"/>
            </a:pPr>
            <a:r>
              <a:rPr lang="en-GB" sz="1700" b="1" dirty="0">
                <a:latin typeface="Oswald"/>
                <a:ea typeface="Oswald"/>
                <a:cs typeface="Oswald"/>
                <a:sym typeface="Oswald"/>
              </a:rPr>
              <a:t>Website Structure and Navigation </a:t>
            </a:r>
            <a:r>
              <a:rPr lang="en-GB" sz="1600" b="1" dirty="0">
                <a:latin typeface="Impact"/>
                <a:ea typeface="Impact"/>
                <a:cs typeface="Impact"/>
                <a:sym typeface="Impact"/>
              </a:rPr>
              <a:t>: </a:t>
            </a:r>
            <a:r>
              <a:rPr lang="en-GB" sz="1700" dirty="0"/>
              <a:t>Assess the organization and hierarchy of the website's pages . Check for clear and user-friendly navigation menus  .Ensure proper internal linking for easy navigation and SEO benefits..</a:t>
            </a:r>
            <a:endParaRPr sz="1700" dirty="0"/>
          </a:p>
          <a:p>
            <a:pPr marL="457200" lvl="0" indent="-330200" algn="l" rtl="0">
              <a:spcBef>
                <a:spcPts val="0"/>
              </a:spcBef>
              <a:spcAft>
                <a:spcPts val="0"/>
              </a:spcAft>
              <a:buSzPts val="1600"/>
              <a:buFont typeface="Wingdings" panose="05000000000000000000" pitchFamily="2" charset="2"/>
              <a:buChar char="v"/>
            </a:pPr>
            <a:r>
              <a:rPr lang="en-GB" sz="1600" b="1" dirty="0">
                <a:latin typeface="Oswald"/>
                <a:ea typeface="Oswald"/>
                <a:cs typeface="Oswald"/>
                <a:sym typeface="Oswald"/>
              </a:rPr>
              <a:t>On-Page Optimization </a:t>
            </a:r>
            <a:r>
              <a:rPr lang="en-GB" sz="1600" b="1" dirty="0">
                <a:latin typeface="Impact"/>
                <a:ea typeface="Impact"/>
                <a:cs typeface="Impact"/>
                <a:sym typeface="Impact"/>
              </a:rPr>
              <a:t>: </a:t>
            </a:r>
            <a:r>
              <a:rPr lang="en-GB" dirty="0"/>
              <a:t>Evaluate the optimization of key landing pages for relevant keywords . Check title tags, meta descriptions, and headings for optimization . Ensure proper keyword usage in content while maintaining natural readability</a:t>
            </a:r>
            <a:r>
              <a:rPr lang="en-GB" sz="1600" dirty="0"/>
              <a:t>.</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0" y="0"/>
            <a:ext cx="9144000" cy="6906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a:solidFill>
                  <a:srgbClr val="FF0000"/>
                </a:solidFill>
                <a:latin typeface="Impact"/>
                <a:ea typeface="Impact"/>
                <a:cs typeface="Impact"/>
                <a:sym typeface="Impact"/>
              </a:rPr>
              <a:t>                         </a:t>
            </a:r>
            <a:r>
              <a:rPr lang="en-GB" sz="3911">
                <a:solidFill>
                  <a:srgbClr val="FF0000"/>
                </a:solidFill>
                <a:latin typeface="Impact"/>
                <a:ea typeface="Impact"/>
                <a:cs typeface="Impact"/>
                <a:sym typeface="Impact"/>
              </a:rPr>
              <a:t>  SEO Audit</a:t>
            </a:r>
            <a:endParaRPr sz="3911">
              <a:solidFill>
                <a:srgbClr val="FF0000"/>
              </a:solidFill>
              <a:latin typeface="Impact"/>
              <a:ea typeface="Impact"/>
              <a:cs typeface="Impact"/>
              <a:sym typeface="Impact"/>
            </a:endParaRPr>
          </a:p>
        </p:txBody>
      </p:sp>
      <p:sp>
        <p:nvSpPr>
          <p:cNvPr id="191" name="Google Shape;191;p36"/>
          <p:cNvSpPr txBox="1">
            <a:spLocks noGrp="1"/>
          </p:cNvSpPr>
          <p:nvPr>
            <p:ph type="body" idx="1"/>
          </p:nvPr>
        </p:nvSpPr>
        <p:spPr>
          <a:xfrm>
            <a:off x="147300" y="801750"/>
            <a:ext cx="4211700" cy="4041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An SEO audit for HDFC Bank would involve assessing the bank's website to ensure it's optimized for search engines like Google. This includes reviewing factors such as website structure, keyword optimization, content quality, backlink profile, mobile-friendliness, and user experience. The goal is to identify opportunities to improve the bank's online visibility and rankings in search engine results pages (SERPs).</a:t>
            </a:r>
            <a:endParaRPr>
              <a:solidFill>
                <a:schemeClr val="dk1"/>
              </a:solidFill>
            </a:endParaRPr>
          </a:p>
        </p:txBody>
      </p:sp>
      <p:pic>
        <p:nvPicPr>
          <p:cNvPr id="192" name="Google Shape;192;p36"/>
          <p:cNvPicPr preferRelativeResize="0"/>
          <p:nvPr/>
        </p:nvPicPr>
        <p:blipFill>
          <a:blip r:embed="rId3">
            <a:alphaModFix/>
          </a:blip>
          <a:stretch>
            <a:fillRect/>
          </a:stretch>
        </p:blipFill>
        <p:spPr>
          <a:xfrm>
            <a:off x="4605350" y="450925"/>
            <a:ext cx="4133900" cy="454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0" y="0"/>
            <a:ext cx="9144000" cy="6270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00FF00"/>
                </a:solidFill>
                <a:latin typeface="Impact"/>
                <a:ea typeface="Impact"/>
                <a:cs typeface="Impact"/>
                <a:sym typeface="Impact"/>
              </a:rPr>
              <a:t>                                                  </a:t>
            </a:r>
            <a:r>
              <a:rPr lang="en-GB" sz="4022" dirty="0">
                <a:solidFill>
                  <a:srgbClr val="00FF00"/>
                </a:solidFill>
                <a:latin typeface="Impact"/>
                <a:ea typeface="Impact"/>
                <a:cs typeface="Impact"/>
                <a:sym typeface="Impact"/>
              </a:rPr>
              <a:t>  </a:t>
            </a:r>
            <a:r>
              <a:rPr lang="en-GB" sz="4022" dirty="0">
                <a:solidFill>
                  <a:srgbClr val="4C1130"/>
                </a:solidFill>
                <a:latin typeface="Impact"/>
                <a:ea typeface="Impact"/>
                <a:cs typeface="Impact"/>
                <a:sym typeface="Impact"/>
              </a:rPr>
              <a:t>SEO Audit</a:t>
            </a:r>
            <a:endParaRPr sz="4022" dirty="0">
              <a:solidFill>
                <a:srgbClr val="4C1130"/>
              </a:solidFill>
              <a:latin typeface="Impact"/>
              <a:ea typeface="Impact"/>
              <a:cs typeface="Impact"/>
              <a:sym typeface="Impact"/>
            </a:endParaRPr>
          </a:p>
        </p:txBody>
      </p:sp>
      <p:sp>
        <p:nvSpPr>
          <p:cNvPr id="198" name="Google Shape;198;p37"/>
          <p:cNvSpPr txBox="1">
            <a:spLocks noGrp="1"/>
          </p:cNvSpPr>
          <p:nvPr>
            <p:ph type="body" idx="1"/>
          </p:nvPr>
        </p:nvSpPr>
        <p:spPr>
          <a:xfrm>
            <a:off x="311700" y="916000"/>
            <a:ext cx="8520600" cy="40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37"/>
          <p:cNvPicPr preferRelativeResize="0"/>
          <p:nvPr/>
        </p:nvPicPr>
        <p:blipFill>
          <a:blip r:embed="rId3">
            <a:alphaModFix/>
          </a:blip>
          <a:stretch>
            <a:fillRect/>
          </a:stretch>
        </p:blipFill>
        <p:spPr>
          <a:xfrm>
            <a:off x="0" y="627000"/>
            <a:ext cx="9143999" cy="469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793275" y="116800"/>
            <a:ext cx="8520600" cy="5634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3133"/>
              <a:t> </a:t>
            </a:r>
            <a:endParaRPr sz="3133">
              <a:latin typeface="Impact"/>
              <a:ea typeface="Impact"/>
              <a:cs typeface="Impact"/>
              <a:sym typeface="Impact"/>
            </a:endParaRPr>
          </a:p>
        </p:txBody>
      </p:sp>
      <p:sp>
        <p:nvSpPr>
          <p:cNvPr id="205" name="Google Shape;205;p38"/>
          <p:cNvSpPr txBox="1">
            <a:spLocks noGrp="1"/>
          </p:cNvSpPr>
          <p:nvPr>
            <p:ph type="body" idx="1"/>
          </p:nvPr>
        </p:nvSpPr>
        <p:spPr>
          <a:xfrm>
            <a:off x="4241850" y="680200"/>
            <a:ext cx="4902300" cy="4313700"/>
          </a:xfrm>
          <a:prstGeom prst="rect">
            <a:avLst/>
          </a:prstGeom>
          <a:solidFill>
            <a:srgbClr val="EFEFEF"/>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635" dirty="0">
                <a:latin typeface="Oswald"/>
                <a:ea typeface="Oswald"/>
                <a:cs typeface="Oswald"/>
                <a:sym typeface="Oswald"/>
              </a:rPr>
              <a:t>                  Keyword research for HDFC Bank would involve identifying relevant keywords that potential customers might use when searching for services offered by HDFC Ban</a:t>
            </a:r>
            <a:r>
              <a:rPr lang="en-GB" sz="1635" dirty="0"/>
              <a:t>k</a:t>
            </a:r>
            <a:endParaRPr sz="1635" dirty="0"/>
          </a:p>
          <a:p>
            <a:pPr marL="0" lvl="0" indent="0" algn="l" rtl="0">
              <a:spcBef>
                <a:spcPts val="1200"/>
              </a:spcBef>
              <a:spcAft>
                <a:spcPts val="0"/>
              </a:spcAft>
              <a:buNone/>
            </a:pPr>
            <a:r>
              <a:rPr lang="en-GB" sz="1658" b="1" dirty="0">
                <a:latin typeface="Impact"/>
                <a:ea typeface="Impact"/>
                <a:cs typeface="Impact"/>
                <a:sym typeface="Impact"/>
              </a:rPr>
              <a:t>  </a:t>
            </a:r>
            <a:r>
              <a:rPr lang="en-GB" sz="1658" b="1" dirty="0">
                <a:latin typeface="Oswald"/>
                <a:ea typeface="Oswald"/>
                <a:cs typeface="Oswald"/>
                <a:sym typeface="Oswald"/>
              </a:rPr>
              <a:t> 1. </a:t>
            </a:r>
            <a:r>
              <a:rPr lang="en-GB" sz="1766" b="1" dirty="0">
                <a:latin typeface="Oswald"/>
                <a:ea typeface="Oswald"/>
                <a:cs typeface="Oswald"/>
                <a:sym typeface="Oswald"/>
              </a:rPr>
              <a:t>Types of accounts:</a:t>
            </a:r>
            <a:r>
              <a:rPr lang="en-GB" sz="1966" b="1" dirty="0">
                <a:latin typeface="Oswald"/>
                <a:ea typeface="Oswald"/>
                <a:cs typeface="Oswald"/>
                <a:sym typeface="Oswald"/>
              </a:rPr>
              <a:t> </a:t>
            </a:r>
            <a:r>
              <a:rPr lang="en-GB" sz="1635" b="1" dirty="0">
                <a:latin typeface="Oswald"/>
                <a:ea typeface="Oswald"/>
                <a:cs typeface="Oswald"/>
                <a:sym typeface="Oswald"/>
              </a:rPr>
              <a:t>"</a:t>
            </a:r>
            <a:r>
              <a:rPr lang="en-GB" sz="1635" dirty="0">
                <a:latin typeface="Oswald"/>
                <a:ea typeface="Oswald"/>
                <a:cs typeface="Oswald"/>
                <a:sym typeface="Oswald"/>
              </a:rPr>
              <a:t>HDFC Bank savings account types", "HDFC Bank current account options", "HDFC Bank fixed deposit account features"</a:t>
            </a:r>
            <a:endParaRPr sz="1635" dirty="0">
              <a:latin typeface="Oswald"/>
              <a:ea typeface="Oswald"/>
              <a:cs typeface="Oswald"/>
              <a:sym typeface="Oswald"/>
            </a:endParaRPr>
          </a:p>
          <a:p>
            <a:pPr marL="0" lvl="0" indent="0" algn="l" rtl="0">
              <a:spcBef>
                <a:spcPts val="1200"/>
              </a:spcBef>
              <a:spcAft>
                <a:spcPts val="0"/>
              </a:spcAft>
              <a:buNone/>
            </a:pPr>
            <a:r>
              <a:rPr lang="en-GB" sz="1835" b="1" dirty="0">
                <a:latin typeface="Oswald"/>
                <a:ea typeface="Oswald"/>
                <a:cs typeface="Oswald"/>
                <a:sym typeface="Oswald"/>
              </a:rPr>
              <a:t>  2.</a:t>
            </a:r>
            <a:r>
              <a:rPr lang="en-GB" sz="1835" b="1" dirty="0">
                <a:latin typeface="Impact"/>
                <a:ea typeface="Impact"/>
                <a:cs typeface="Impact"/>
                <a:sym typeface="Impact"/>
              </a:rPr>
              <a:t>  </a:t>
            </a:r>
            <a:r>
              <a:rPr lang="en-GB" sz="1743" b="1" dirty="0">
                <a:latin typeface="Oswald"/>
                <a:ea typeface="Oswald"/>
                <a:cs typeface="Oswald"/>
                <a:sym typeface="Oswald"/>
              </a:rPr>
              <a:t> Credit cards offered</a:t>
            </a:r>
            <a:r>
              <a:rPr lang="en-GB" sz="1743" dirty="0">
                <a:latin typeface="Oswald"/>
                <a:ea typeface="Oswald"/>
                <a:cs typeface="Oswald"/>
                <a:sym typeface="Oswald"/>
              </a:rPr>
              <a:t>:</a:t>
            </a:r>
            <a:r>
              <a:rPr lang="en-GB" sz="1835" dirty="0">
                <a:latin typeface="Oswald"/>
                <a:ea typeface="Oswald"/>
                <a:cs typeface="Oswald"/>
                <a:sym typeface="Oswald"/>
              </a:rPr>
              <a:t> </a:t>
            </a:r>
            <a:r>
              <a:rPr lang="en-GB" sz="1846" dirty="0">
                <a:latin typeface="Oswald"/>
                <a:ea typeface="Oswald"/>
                <a:cs typeface="Oswald"/>
                <a:sym typeface="Oswald"/>
              </a:rPr>
              <a:t>"</a:t>
            </a:r>
            <a:r>
              <a:rPr lang="en-GB" sz="1646" dirty="0">
                <a:latin typeface="Oswald"/>
                <a:ea typeface="Oswald"/>
                <a:cs typeface="Oswald"/>
                <a:sym typeface="Oswald"/>
              </a:rPr>
              <a:t>HDFC Bank credit card types", "HDFC Bank credit card rewards", "HDFC Bank credit card eligibility"</a:t>
            </a:r>
            <a:endParaRPr sz="1646" dirty="0">
              <a:latin typeface="Oswald"/>
              <a:ea typeface="Oswald"/>
              <a:cs typeface="Oswald"/>
              <a:sym typeface="Oswald"/>
            </a:endParaRPr>
          </a:p>
          <a:p>
            <a:pPr marL="0" lvl="0" indent="0" algn="l" rtl="0">
              <a:spcBef>
                <a:spcPts val="1200"/>
              </a:spcBef>
              <a:spcAft>
                <a:spcPts val="0"/>
              </a:spcAft>
              <a:buNone/>
            </a:pPr>
            <a:r>
              <a:rPr lang="en-GB" sz="1858" b="1" dirty="0">
                <a:latin typeface="Oswald"/>
                <a:ea typeface="Oswald"/>
                <a:cs typeface="Oswald"/>
                <a:sym typeface="Oswald"/>
              </a:rPr>
              <a:t>  </a:t>
            </a:r>
            <a:r>
              <a:rPr lang="en-GB" sz="1658" b="1" dirty="0">
                <a:latin typeface="Oswald"/>
                <a:ea typeface="Oswald"/>
                <a:cs typeface="Oswald"/>
                <a:sym typeface="Oswald"/>
              </a:rPr>
              <a:t>3. Mobile banking app features</a:t>
            </a:r>
            <a:r>
              <a:rPr lang="en-GB" sz="1400" dirty="0">
                <a:latin typeface="Oswald"/>
                <a:ea typeface="Oswald"/>
                <a:cs typeface="Oswald"/>
                <a:sym typeface="Oswald"/>
              </a:rPr>
              <a:t>:</a:t>
            </a:r>
            <a:r>
              <a:rPr lang="en-GB" sz="1600" dirty="0">
                <a:latin typeface="Oswald"/>
                <a:ea typeface="Oswald"/>
                <a:cs typeface="Oswald"/>
                <a:sym typeface="Oswald"/>
              </a:rPr>
              <a:t> </a:t>
            </a:r>
            <a:r>
              <a:rPr lang="en-GB" sz="1658" dirty="0">
                <a:latin typeface="Oswald"/>
                <a:ea typeface="Oswald"/>
                <a:cs typeface="Oswald"/>
                <a:sym typeface="Oswald"/>
              </a:rPr>
              <a:t>"HDFC Bank mobile app download", "HDFC Bank app transaction limits", "HDFC Bank app security measures"</a:t>
            </a:r>
            <a:endParaRPr sz="1558" dirty="0">
              <a:latin typeface="Oswald"/>
              <a:ea typeface="Oswald"/>
              <a:cs typeface="Oswald"/>
              <a:sym typeface="Oswald"/>
            </a:endParaRPr>
          </a:p>
          <a:p>
            <a:pPr marL="0" lvl="0" indent="0" algn="l" rtl="0">
              <a:spcBef>
                <a:spcPts val="1200"/>
              </a:spcBef>
              <a:spcAft>
                <a:spcPts val="1200"/>
              </a:spcAft>
              <a:buNone/>
            </a:pPr>
            <a:r>
              <a:rPr lang="en-GB" sz="2116" dirty="0">
                <a:latin typeface="Oswald"/>
                <a:ea typeface="Oswald"/>
                <a:cs typeface="Oswald"/>
                <a:sym typeface="Oswald"/>
              </a:rPr>
              <a:t>  </a:t>
            </a:r>
            <a:r>
              <a:rPr lang="en-GB" sz="2116" b="1" dirty="0">
                <a:latin typeface="Oswald"/>
                <a:ea typeface="Oswald"/>
                <a:cs typeface="Oswald"/>
                <a:sym typeface="Oswald"/>
              </a:rPr>
              <a:t>4.</a:t>
            </a:r>
            <a:r>
              <a:rPr lang="en-GB" sz="2224" b="1" dirty="0">
                <a:latin typeface="Oswald"/>
                <a:ea typeface="Oswald"/>
                <a:cs typeface="Oswald"/>
                <a:sym typeface="Oswald"/>
              </a:rPr>
              <a:t> </a:t>
            </a:r>
            <a:r>
              <a:rPr lang="en-GB" sz="1766" b="1" dirty="0">
                <a:latin typeface="Oswald"/>
                <a:ea typeface="Oswald"/>
                <a:cs typeface="Oswald"/>
                <a:sym typeface="Oswald"/>
              </a:rPr>
              <a:t>Online banking services</a:t>
            </a:r>
            <a:r>
              <a:rPr lang="en-GB" sz="1766" dirty="0">
                <a:latin typeface="Oswald"/>
                <a:ea typeface="Oswald"/>
                <a:cs typeface="Oswald"/>
                <a:sym typeface="Oswald"/>
              </a:rPr>
              <a:t>:</a:t>
            </a:r>
            <a:r>
              <a:rPr lang="en-GB" sz="2224" dirty="0">
                <a:latin typeface="Oswald"/>
                <a:ea typeface="Oswald"/>
                <a:cs typeface="Oswald"/>
                <a:sym typeface="Oswald"/>
              </a:rPr>
              <a:t> </a:t>
            </a:r>
            <a:r>
              <a:rPr lang="en-GB" sz="1658" dirty="0">
                <a:latin typeface="Oswald"/>
                <a:ea typeface="Oswald"/>
                <a:cs typeface="Oswald"/>
                <a:sym typeface="Oswald"/>
              </a:rPr>
              <a:t>"HDFC Bank net banking features", "HDFC Bank online account opening", "HDFC Bank mobile banking registration"</a:t>
            </a:r>
            <a:endParaRPr sz="1658" dirty="0">
              <a:latin typeface="Oswald"/>
              <a:ea typeface="Oswald"/>
              <a:cs typeface="Oswald"/>
              <a:sym typeface="Oswald"/>
            </a:endParaRPr>
          </a:p>
        </p:txBody>
      </p:sp>
      <p:pic>
        <p:nvPicPr>
          <p:cNvPr id="206" name="Google Shape;206;p38"/>
          <p:cNvPicPr preferRelativeResize="0"/>
          <p:nvPr/>
        </p:nvPicPr>
        <p:blipFill>
          <a:blip r:embed="rId3">
            <a:alphaModFix/>
          </a:blip>
          <a:stretch>
            <a:fillRect/>
          </a:stretch>
        </p:blipFill>
        <p:spPr>
          <a:xfrm>
            <a:off x="0" y="680200"/>
            <a:ext cx="4028724" cy="4313701"/>
          </a:xfrm>
          <a:prstGeom prst="rect">
            <a:avLst/>
          </a:prstGeom>
          <a:noFill/>
          <a:ln>
            <a:noFill/>
          </a:ln>
        </p:spPr>
      </p:pic>
      <p:sp>
        <p:nvSpPr>
          <p:cNvPr id="207" name="Google Shape;207;p38"/>
          <p:cNvSpPr/>
          <p:nvPr/>
        </p:nvSpPr>
        <p:spPr>
          <a:xfrm>
            <a:off x="1989775" y="0"/>
            <a:ext cx="3709200" cy="768300"/>
          </a:xfrm>
          <a:prstGeom prst="rightArrow">
            <a:avLst>
              <a:gd name="adj1" fmla="val 50000"/>
              <a:gd name="adj2" fmla="val 50000"/>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0FF00"/>
                </a:solidFill>
                <a:latin typeface="Impact"/>
                <a:ea typeface="Impact"/>
                <a:cs typeface="Impact"/>
                <a:sym typeface="Impact"/>
              </a:rPr>
              <a:t>                   </a:t>
            </a:r>
            <a:r>
              <a:rPr lang="en-GB" dirty="0">
                <a:solidFill>
                  <a:srgbClr val="0000FF"/>
                </a:solidFill>
                <a:latin typeface="Impact"/>
                <a:ea typeface="Impact"/>
                <a:cs typeface="Impact"/>
                <a:sym typeface="Impact"/>
              </a:rPr>
              <a:t> </a:t>
            </a:r>
            <a:r>
              <a:rPr lang="en-GB" sz="2400" dirty="0">
                <a:solidFill>
                  <a:srgbClr val="0000FF"/>
                </a:solidFill>
                <a:latin typeface="Impact"/>
                <a:ea typeface="Impact"/>
                <a:cs typeface="Impact"/>
                <a:sym typeface="Impact"/>
              </a:rPr>
              <a:t>  Keyword Research</a:t>
            </a:r>
            <a:endParaRPr sz="2400" dirty="0">
              <a:solidFill>
                <a:srgbClr val="0000FF"/>
              </a:solidFill>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188725" y="117150"/>
            <a:ext cx="8520600" cy="686100"/>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solidFill>
                  <a:srgbClr val="0000FF"/>
                </a:solidFill>
              </a:rPr>
              <a:t> </a:t>
            </a:r>
            <a:r>
              <a:rPr lang="en-GB" sz="3300" dirty="0">
                <a:solidFill>
                  <a:schemeClr val="tx1">
                    <a:lumMod val="95000"/>
                    <a:lumOff val="5000"/>
                  </a:schemeClr>
                </a:solidFill>
                <a:latin typeface="Impact"/>
                <a:ea typeface="Impact"/>
                <a:cs typeface="Impact"/>
                <a:sym typeface="Impact"/>
              </a:rPr>
              <a:t>On Page Optimization</a:t>
            </a:r>
            <a:endParaRPr sz="3300" dirty="0">
              <a:solidFill>
                <a:schemeClr val="tx1">
                  <a:lumMod val="95000"/>
                  <a:lumOff val="5000"/>
                </a:schemeClr>
              </a:solidFill>
              <a:latin typeface="Impact"/>
              <a:ea typeface="Impact"/>
              <a:cs typeface="Impact"/>
              <a:sym typeface="Impact"/>
            </a:endParaRPr>
          </a:p>
        </p:txBody>
      </p:sp>
      <p:sp>
        <p:nvSpPr>
          <p:cNvPr id="213" name="Google Shape;213;p39"/>
          <p:cNvSpPr txBox="1">
            <a:spLocks noGrp="1"/>
          </p:cNvSpPr>
          <p:nvPr>
            <p:ph type="body" idx="1"/>
          </p:nvPr>
        </p:nvSpPr>
        <p:spPr>
          <a:xfrm>
            <a:off x="660075" y="885250"/>
            <a:ext cx="7938300" cy="31659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endParaRPr sz="1700" dirty="0">
              <a:latin typeface="Oswald"/>
              <a:ea typeface="Oswald"/>
              <a:cs typeface="Oswald"/>
              <a:sym typeface="Oswald"/>
            </a:endParaRPr>
          </a:p>
          <a:p>
            <a:pPr marL="0" lvl="0" indent="0" algn="l" rtl="0">
              <a:spcBef>
                <a:spcPts val="1200"/>
              </a:spcBef>
              <a:spcAft>
                <a:spcPts val="0"/>
              </a:spcAft>
              <a:buNone/>
            </a:pPr>
            <a:r>
              <a:rPr lang="en-GB" sz="1700" dirty="0">
                <a:solidFill>
                  <a:srgbClr val="002060"/>
                </a:solidFill>
                <a:latin typeface="Oswald"/>
                <a:ea typeface="Oswald"/>
                <a:cs typeface="Oswald"/>
                <a:sym typeface="Oswald"/>
              </a:rPr>
              <a:t> </a:t>
            </a:r>
            <a:r>
              <a:rPr lang="en-GB" sz="2000" dirty="0">
                <a:solidFill>
                  <a:schemeClr val="accent5">
                    <a:lumMod val="50000"/>
                  </a:schemeClr>
                </a:solidFill>
                <a:latin typeface="Impact"/>
                <a:ea typeface="Impact"/>
                <a:cs typeface="Impact"/>
                <a:sym typeface="Impact"/>
              </a:rPr>
              <a:t>Focus Keyword :  </a:t>
            </a:r>
            <a:r>
              <a:rPr lang="en-GB" sz="2000" dirty="0"/>
              <a:t> HDFC Net Banking, HDFC login, HDFC bank credit card</a:t>
            </a:r>
            <a:endParaRPr sz="2000" dirty="0"/>
          </a:p>
          <a:p>
            <a:pPr marL="0" lvl="0" indent="0" algn="l" rtl="0">
              <a:spcBef>
                <a:spcPts val="1200"/>
              </a:spcBef>
              <a:spcAft>
                <a:spcPts val="0"/>
              </a:spcAft>
              <a:buNone/>
            </a:pPr>
            <a:r>
              <a:rPr lang="en-GB" sz="2000" dirty="0">
                <a:solidFill>
                  <a:schemeClr val="accent5">
                    <a:lumMod val="50000"/>
                  </a:schemeClr>
                </a:solidFill>
                <a:latin typeface="Impact"/>
                <a:ea typeface="Impact"/>
                <a:cs typeface="Impact"/>
                <a:sym typeface="Impact"/>
              </a:rPr>
              <a:t>  Meta Title            : </a:t>
            </a:r>
            <a:r>
              <a:rPr lang="en-GB" sz="2000" dirty="0"/>
              <a:t>HDFC login, HDFC bank credit card </a:t>
            </a:r>
            <a:endParaRPr sz="2000" dirty="0"/>
          </a:p>
          <a:p>
            <a:pPr marL="0" lvl="0" indent="0" algn="l" rtl="0">
              <a:spcBef>
                <a:spcPts val="1200"/>
              </a:spcBef>
              <a:spcAft>
                <a:spcPts val="0"/>
              </a:spcAft>
              <a:buNone/>
            </a:pPr>
            <a:r>
              <a:rPr lang="en-GB" sz="2000" dirty="0">
                <a:solidFill>
                  <a:srgbClr val="002060"/>
                </a:solidFill>
                <a:latin typeface="Oswald"/>
                <a:ea typeface="Oswald"/>
                <a:cs typeface="Oswald"/>
                <a:sym typeface="Oswald"/>
              </a:rPr>
              <a:t> </a:t>
            </a:r>
            <a:r>
              <a:rPr lang="en-GB" sz="2000" dirty="0">
                <a:solidFill>
                  <a:schemeClr val="accent5">
                    <a:lumMod val="50000"/>
                  </a:schemeClr>
                </a:solidFill>
                <a:latin typeface="Impact"/>
                <a:ea typeface="Impact"/>
                <a:cs typeface="Impact"/>
                <a:sym typeface="Impact"/>
              </a:rPr>
              <a:t>Meta Description:</a:t>
            </a:r>
            <a:r>
              <a:rPr lang="en-GB" sz="2000" dirty="0">
                <a:solidFill>
                  <a:schemeClr val="accent5">
                    <a:lumMod val="50000"/>
                  </a:schemeClr>
                </a:solidFill>
                <a:latin typeface="Oswald"/>
                <a:ea typeface="Oswald"/>
                <a:cs typeface="Oswald"/>
                <a:sym typeface="Oswald"/>
              </a:rPr>
              <a:t> </a:t>
            </a:r>
            <a:r>
              <a:rPr lang="en-GB" sz="2000" dirty="0"/>
              <a:t>HDFC Bank regalia credit card: This card offers exclusive benefits like complimentary airport lounge access, rewards on spending, travel privileges, and insurance coverage.</a:t>
            </a:r>
            <a:endParaRPr sz="2000" dirty="0"/>
          </a:p>
          <a:p>
            <a:pPr marL="0" lvl="0" indent="0" algn="l" rtl="0">
              <a:spcBef>
                <a:spcPts val="1200"/>
              </a:spcBef>
              <a:spcAft>
                <a:spcPts val="0"/>
              </a:spcAft>
              <a:buNone/>
            </a:pPr>
            <a:endParaRPr sz="1700" dirty="0">
              <a:latin typeface="Oswald"/>
              <a:ea typeface="Oswald"/>
              <a:cs typeface="Oswald"/>
              <a:sym typeface="Oswald"/>
            </a:endParaRPr>
          </a:p>
          <a:p>
            <a:pPr marL="0" lvl="0" indent="0" algn="l" rtl="0">
              <a:spcBef>
                <a:spcPts val="1200"/>
              </a:spcBef>
              <a:spcAft>
                <a:spcPts val="1200"/>
              </a:spcAft>
              <a:buNone/>
            </a:pPr>
            <a:endParaRPr sz="1700" dirty="0">
              <a:latin typeface="Impact"/>
              <a:ea typeface="Impact"/>
              <a:cs typeface="Impact"/>
              <a:sym typeface="Impac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0" y="0"/>
            <a:ext cx="9144000" cy="803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On page optimization (content optimization</a:t>
            </a:r>
            <a:r>
              <a:rPr lang="en-GB" dirty="0"/>
              <a:t>)</a:t>
            </a:r>
            <a:endParaRPr dirty="0">
              <a:latin typeface="Impact"/>
              <a:ea typeface="Impact"/>
              <a:cs typeface="Impact"/>
              <a:sym typeface="Impact"/>
            </a:endParaRPr>
          </a:p>
        </p:txBody>
      </p:sp>
      <p:sp>
        <p:nvSpPr>
          <p:cNvPr id="219" name="Google Shape;219;p40"/>
          <p:cNvSpPr txBox="1">
            <a:spLocks noGrp="1"/>
          </p:cNvSpPr>
          <p:nvPr>
            <p:ph type="body" idx="1"/>
          </p:nvPr>
        </p:nvSpPr>
        <p:spPr>
          <a:xfrm>
            <a:off x="0" y="803225"/>
            <a:ext cx="9144000" cy="4340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latin typeface="Impact"/>
                <a:ea typeface="Impact"/>
                <a:cs typeface="Impact"/>
                <a:sym typeface="Impact"/>
              </a:rPr>
              <a:t> </a:t>
            </a:r>
            <a:r>
              <a:rPr lang="en-GB" sz="2100" b="1" dirty="0"/>
              <a:t>Introduction:</a:t>
            </a:r>
            <a:endParaRPr sz="2100" b="1" dirty="0"/>
          </a:p>
          <a:p>
            <a:pPr marL="0" lvl="0" indent="0" algn="l" rtl="0">
              <a:spcBef>
                <a:spcPts val="1200"/>
              </a:spcBef>
              <a:spcAft>
                <a:spcPts val="0"/>
              </a:spcAft>
              <a:buNone/>
            </a:pPr>
            <a:r>
              <a:rPr lang="en-GB" sz="1700" dirty="0"/>
              <a:t>HDFC Bank is committed to empowering its customers with valuable financial knowledge and resources. Through a diverse range of content initiatives, the bank aims to foster financial literacy, support customer success stories, and provide insights into digital banking services.</a:t>
            </a:r>
            <a:endParaRPr sz="1500" dirty="0"/>
          </a:p>
          <a:p>
            <a:pPr marL="469900" lvl="0" algn="l" rtl="0">
              <a:spcBef>
                <a:spcPts val="120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Financial Education Series: </a:t>
            </a:r>
            <a:r>
              <a:rPr lang="en-GB" sz="1600" dirty="0">
                <a:solidFill>
                  <a:schemeClr val="accent5">
                    <a:lumMod val="50000"/>
                  </a:schemeClr>
                </a:solidFill>
              </a:rPr>
              <a:t>Create articles, videos, and infographics explaining financial concepts like budgeting, saving, investing, and credit </a:t>
            </a:r>
            <a:r>
              <a:rPr lang="en-GB" sz="1600" dirty="0" err="1">
                <a:solidFill>
                  <a:schemeClr val="accent5">
                    <a:lumMod val="50000"/>
                  </a:schemeClr>
                </a:solidFill>
              </a:rPr>
              <a:t>management.Customer</a:t>
            </a:r>
            <a:r>
              <a:rPr lang="en-GB" sz="1600" dirty="0">
                <a:solidFill>
                  <a:schemeClr val="accent5">
                    <a:lumMod val="50000"/>
                  </a:schemeClr>
                </a:solidFill>
              </a:rPr>
              <a:t> Success Stories: Share stories of how HDFC Bank has helped customers achieve their financial goals or overcome challenges.</a:t>
            </a:r>
            <a:endParaRPr sz="1600" dirty="0">
              <a:solidFill>
                <a:schemeClr val="accent5">
                  <a:lumMod val="50000"/>
                </a:schemeClr>
              </a:solidFill>
            </a:endParaRPr>
          </a:p>
          <a:p>
            <a:pPr marL="469900" lvl="0" algn="l" rtl="0">
              <a:spcBef>
                <a:spcPts val="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Product Spotlights:</a:t>
            </a:r>
            <a:r>
              <a:rPr lang="en-GB" sz="1700" b="1" dirty="0">
                <a:solidFill>
                  <a:schemeClr val="accent5">
                    <a:lumMod val="50000"/>
                  </a:schemeClr>
                </a:solidFill>
                <a:latin typeface="Oswald"/>
                <a:ea typeface="Oswald"/>
                <a:cs typeface="Oswald"/>
                <a:sym typeface="Oswald"/>
              </a:rPr>
              <a:t> </a:t>
            </a:r>
            <a:r>
              <a:rPr lang="en-GB" sz="1600" dirty="0"/>
              <a:t>Highlight different banking products and services offered by HDFC Bank, explaining their features and benefits. </a:t>
            </a:r>
            <a:endParaRPr sz="1600" dirty="0"/>
          </a:p>
          <a:p>
            <a:pPr marL="469900" lvl="0" algn="l" rtl="0">
              <a:spcBef>
                <a:spcPts val="0"/>
              </a:spcBef>
              <a:spcAft>
                <a:spcPts val="0"/>
              </a:spcAft>
              <a:buSzPts val="1600"/>
              <a:buFont typeface="Wingdings" panose="05000000000000000000" pitchFamily="2" charset="2"/>
              <a:buChar char="§"/>
            </a:pPr>
            <a:r>
              <a:rPr lang="en-GB" sz="1900" b="1" dirty="0">
                <a:solidFill>
                  <a:schemeClr val="accent5">
                    <a:lumMod val="50000"/>
                  </a:schemeClr>
                </a:solidFill>
                <a:latin typeface="Oswald"/>
                <a:ea typeface="Oswald"/>
                <a:cs typeface="Oswald"/>
                <a:sym typeface="Oswald"/>
              </a:rPr>
              <a:t>Industry Insights:</a:t>
            </a:r>
            <a:r>
              <a:rPr lang="en-GB" sz="1700" b="1" dirty="0">
                <a:solidFill>
                  <a:schemeClr val="accent5">
                    <a:lumMod val="50000"/>
                  </a:schemeClr>
                </a:solidFill>
                <a:latin typeface="Oswald"/>
                <a:ea typeface="Oswald"/>
                <a:cs typeface="Oswald"/>
                <a:sym typeface="Oswald"/>
              </a:rPr>
              <a:t> </a:t>
            </a:r>
            <a:r>
              <a:rPr lang="en-GB" sz="1600" dirty="0"/>
              <a:t>Write articles or produce videos discussing trends and developments in the banking and finance industry.</a:t>
            </a:r>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0" y="0"/>
            <a:ext cx="9144000" cy="979500"/>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FF00FF"/>
                </a:solidFill>
                <a:latin typeface="Impact"/>
                <a:ea typeface="Impact"/>
                <a:cs typeface="Impact"/>
                <a:sym typeface="Impact"/>
              </a:rPr>
              <a:t> </a:t>
            </a:r>
            <a:r>
              <a:rPr lang="en-GB" b="1">
                <a:solidFill>
                  <a:srgbClr val="FF00FF"/>
                </a:solidFill>
                <a:latin typeface="Impact"/>
                <a:ea typeface="Impact"/>
                <a:cs typeface="Impact"/>
                <a:sym typeface="Impact"/>
              </a:rPr>
              <a:t> </a:t>
            </a:r>
            <a:r>
              <a:rPr lang="en-GB" sz="2133" b="1">
                <a:latin typeface="Oswald"/>
                <a:ea typeface="Oswald"/>
                <a:cs typeface="Oswald"/>
                <a:sym typeface="Oswald"/>
              </a:rPr>
              <a:t>Document the challenges fac</a:t>
            </a:r>
            <a:r>
              <a:rPr lang="en-GB" sz="2033" b="1">
                <a:latin typeface="Oswald"/>
                <a:ea typeface="Oswald"/>
                <a:cs typeface="Oswald"/>
                <a:sym typeface="Oswald"/>
              </a:rPr>
              <a:t>ed during the research and analysis phrases as well as the key insights gained from the keyword research process</a:t>
            </a:r>
            <a:endParaRPr sz="2033" b="1">
              <a:latin typeface="Oswald"/>
              <a:ea typeface="Oswald"/>
              <a:cs typeface="Oswald"/>
              <a:sym typeface="Oswald"/>
            </a:endParaRPr>
          </a:p>
        </p:txBody>
      </p:sp>
      <p:sp>
        <p:nvSpPr>
          <p:cNvPr id="225" name="Google Shape;225;p41"/>
          <p:cNvSpPr txBox="1">
            <a:spLocks noGrp="1"/>
          </p:cNvSpPr>
          <p:nvPr>
            <p:ph type="body" idx="1"/>
          </p:nvPr>
        </p:nvSpPr>
        <p:spPr>
          <a:xfrm>
            <a:off x="0" y="1039800"/>
            <a:ext cx="9144000" cy="4103700"/>
          </a:xfrm>
          <a:prstGeom prst="rect">
            <a:avLst/>
          </a:prstGeom>
          <a:noFill/>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endParaRPr lang="en-GB" sz="1700" dirty="0"/>
          </a:p>
          <a:p>
            <a:pPr marL="457200" lvl="0" indent="-336550" algn="l" rtl="0">
              <a:spcBef>
                <a:spcPts val="0"/>
              </a:spcBef>
              <a:spcAft>
                <a:spcPts val="0"/>
              </a:spcAft>
              <a:buSzPts val="1700"/>
              <a:buFont typeface="Wingdings" panose="05000000000000000000" pitchFamily="2" charset="2"/>
              <a:buChar char="§"/>
            </a:pPr>
            <a:r>
              <a:rPr lang="en-GB" sz="1700" dirty="0"/>
              <a:t> </a:t>
            </a:r>
            <a:r>
              <a:rPr lang="en-GB" sz="2400" dirty="0"/>
              <a:t>We understand how the users search &amp; gained insights into the kind of keywords People search for.</a:t>
            </a:r>
            <a:endParaRPr sz="2400" dirty="0"/>
          </a:p>
          <a:p>
            <a:pPr marL="457200" lvl="0" indent="-381000" algn="l" rtl="0">
              <a:spcBef>
                <a:spcPts val="0"/>
              </a:spcBef>
              <a:spcAft>
                <a:spcPts val="0"/>
              </a:spcAft>
              <a:buSzPts val="2400"/>
              <a:buFont typeface="Wingdings" panose="05000000000000000000" pitchFamily="2" charset="2"/>
              <a:buChar char="§"/>
            </a:pPr>
            <a:r>
              <a:rPr lang="en-GB" sz="2400" dirty="0"/>
              <a:t>Getting a free tool to do keyword research is a task since most tools are paid</a:t>
            </a:r>
            <a:endParaRPr sz="2400" dirty="0"/>
          </a:p>
          <a:p>
            <a:pPr marL="457200" lvl="0" indent="-381000" algn="l" rtl="0">
              <a:spcBef>
                <a:spcPts val="0"/>
              </a:spcBef>
              <a:spcAft>
                <a:spcPts val="0"/>
              </a:spcAft>
              <a:buSzPts val="2400"/>
              <a:buFont typeface="Wingdings" panose="05000000000000000000" pitchFamily="2" charset="2"/>
              <a:buChar char="§"/>
            </a:pPr>
            <a:r>
              <a:rPr lang="en-GB" sz="2400" dirty="0"/>
              <a:t>Relevant choosing the right keywords an issue since there  were a lot of relevant Keywords in the list.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subTitle" idx="1"/>
          </p:nvPr>
        </p:nvSpPr>
        <p:spPr>
          <a:xfrm>
            <a:off x="49325" y="86900"/>
            <a:ext cx="9094800" cy="5002800"/>
          </a:xfrm>
          <a:prstGeom prst="rect">
            <a:avLst/>
          </a:prstGeom>
          <a:solidFill>
            <a:srgbClr val="EFEFEF"/>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                                                </a:t>
            </a:r>
            <a:r>
              <a:rPr lang="en-GB" sz="2000" dirty="0">
                <a:solidFill>
                  <a:schemeClr val="tx1">
                    <a:lumMod val="95000"/>
                    <a:lumOff val="5000"/>
                  </a:schemeClr>
                </a:solidFill>
              </a:rPr>
              <a:t>Team Leader</a:t>
            </a:r>
            <a:endParaRPr sz="2000" dirty="0">
              <a:solidFill>
                <a:schemeClr val="tx1">
                  <a:lumMod val="95000"/>
                  <a:lumOff val="5000"/>
                </a:schemeClr>
              </a:solidFill>
            </a:endParaRPr>
          </a:p>
          <a:p>
            <a:pPr marL="0" lvl="0" indent="0" algn="l" rtl="0">
              <a:spcBef>
                <a:spcPts val="0"/>
              </a:spcBef>
              <a:spcAft>
                <a:spcPts val="0"/>
              </a:spcAft>
              <a:buNone/>
            </a:pPr>
            <a:r>
              <a:rPr lang="en-GB" sz="2000" dirty="0"/>
              <a:t>                                                                   </a:t>
            </a:r>
            <a:r>
              <a:rPr lang="en-GB" sz="1700" dirty="0"/>
              <a:t>Name: </a:t>
            </a:r>
            <a:r>
              <a:rPr lang="en-GB" sz="1700" dirty="0" err="1"/>
              <a:t>Pasupuleti</a:t>
            </a:r>
            <a:r>
              <a:rPr lang="en-GB" sz="1700" dirty="0"/>
              <a:t> </a:t>
            </a:r>
            <a:r>
              <a:rPr lang="en-GB" sz="1700" dirty="0" err="1"/>
              <a:t>Jyothsna</a:t>
            </a:r>
            <a:endParaRPr sz="1700" dirty="0"/>
          </a:p>
          <a:p>
            <a:pPr marL="0" lvl="0" indent="0" algn="l" rtl="0">
              <a:spcBef>
                <a:spcPts val="0"/>
              </a:spcBef>
              <a:spcAft>
                <a:spcPts val="0"/>
              </a:spcAft>
              <a:buNone/>
            </a:pPr>
            <a:r>
              <a:rPr lang="en-GB" sz="1700" dirty="0"/>
              <a:t>                                                                              Email:</a:t>
            </a:r>
            <a:r>
              <a:rPr lang="en-GB" sz="1700" u="sng" dirty="0">
                <a:solidFill>
                  <a:srgbClr val="00B0F0"/>
                </a:solidFill>
                <a:hlinkClick r:id="rId3">
                  <a:extLst>
                    <a:ext uri="{A12FA001-AC4F-418D-AE19-62706E023703}">
                      <ahyp:hlinkClr xmlns:ahyp="http://schemas.microsoft.com/office/drawing/2018/hyperlinkcolor" val="tx"/>
                    </a:ext>
                  </a:extLst>
                </a:hlinkClick>
              </a:rPr>
              <a:t>venkataramya244@gmail.com</a:t>
            </a:r>
            <a:endParaRPr sz="1700" dirty="0">
              <a:solidFill>
                <a:srgbClr val="00B0F0"/>
              </a:solidFill>
            </a:endParaRPr>
          </a:p>
          <a:p>
            <a:pPr marL="0" lvl="0" indent="0" algn="l" rtl="0">
              <a:spcBef>
                <a:spcPts val="0"/>
              </a:spcBef>
              <a:spcAft>
                <a:spcPts val="0"/>
              </a:spcAft>
              <a:buNone/>
            </a:pPr>
            <a:r>
              <a:rPr lang="en-GB" sz="1700" dirty="0"/>
              <a:t>                                                                              Reg no:213888200065 </a:t>
            </a:r>
            <a:endParaRPr sz="1700" dirty="0"/>
          </a:p>
          <a:p>
            <a:pPr marL="0" lvl="0" indent="0" algn="l" rtl="0">
              <a:spcBef>
                <a:spcPts val="0"/>
              </a:spcBef>
              <a:spcAft>
                <a:spcPts val="0"/>
              </a:spcAft>
              <a:buNone/>
            </a:pPr>
            <a:r>
              <a:rPr lang="en-GB" sz="1700" dirty="0"/>
              <a:t>                                                                              </a:t>
            </a:r>
            <a:r>
              <a:rPr lang="en-GB" sz="1700" dirty="0" err="1"/>
              <a:t>Phn</a:t>
            </a:r>
            <a:r>
              <a:rPr lang="en-GB" sz="1700" dirty="0"/>
              <a:t> no: 9392811207</a:t>
            </a:r>
            <a:endParaRPr sz="1700" dirty="0"/>
          </a:p>
          <a:p>
            <a:pPr marL="0" lvl="0" indent="0" algn="l" rtl="0">
              <a:spcBef>
                <a:spcPts val="0"/>
              </a:spcBef>
              <a:spcAft>
                <a:spcPts val="0"/>
              </a:spcAft>
              <a:buNone/>
            </a:pPr>
            <a:r>
              <a:rPr lang="en-GB" sz="1700" dirty="0"/>
              <a:t>  </a:t>
            </a:r>
            <a:endParaRPr sz="1700" dirty="0"/>
          </a:p>
          <a:p>
            <a:pPr marL="0" lvl="0" indent="0" algn="l" rtl="0">
              <a:spcBef>
                <a:spcPts val="0"/>
              </a:spcBef>
              <a:spcAft>
                <a:spcPts val="0"/>
              </a:spcAft>
              <a:buNone/>
            </a:pPr>
            <a:endParaRPr sz="1700" dirty="0"/>
          </a:p>
          <a:p>
            <a:pPr lvl="0" algn="l">
              <a:spcBef>
                <a:spcPts val="0"/>
              </a:spcBef>
            </a:pPr>
            <a:r>
              <a:rPr lang="en-GB" sz="1700" dirty="0"/>
              <a:t>   </a:t>
            </a:r>
            <a:r>
              <a:rPr lang="en-GB" sz="1700" dirty="0">
                <a:solidFill>
                  <a:schemeClr val="tx1">
                    <a:lumMod val="95000"/>
                    <a:lumOff val="5000"/>
                  </a:schemeClr>
                </a:solidFill>
              </a:rPr>
              <a:t>Team Member 1        Team Member </a:t>
            </a:r>
            <a:r>
              <a:rPr lang="en-GB" sz="1700" dirty="0"/>
              <a:t>2          </a:t>
            </a:r>
            <a:r>
              <a:rPr lang="en-GB" sz="1700" dirty="0">
                <a:solidFill>
                  <a:schemeClr val="tx1">
                    <a:lumMod val="95000"/>
                    <a:lumOff val="5000"/>
                  </a:schemeClr>
                </a:solidFill>
              </a:rPr>
              <a:t>Team Member </a:t>
            </a:r>
            <a:r>
              <a:rPr lang="en-GB" sz="1700" dirty="0"/>
              <a:t>3           </a:t>
            </a:r>
            <a:r>
              <a:rPr lang="en-GB" sz="1700" dirty="0">
                <a:solidFill>
                  <a:schemeClr val="tx1">
                    <a:lumMod val="95000"/>
                    <a:lumOff val="5000"/>
                  </a:schemeClr>
                </a:solidFill>
              </a:rPr>
              <a:t>Team Member 4 </a:t>
            </a:r>
            <a:r>
              <a:rPr lang="en-GB" sz="1700" dirty="0"/>
              <a:t>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000" dirty="0"/>
              <a:t>Name  : </a:t>
            </a:r>
            <a:r>
              <a:rPr lang="en-GB" sz="1000" dirty="0" err="1"/>
              <a:t>Katakam</a:t>
            </a:r>
            <a:r>
              <a:rPr lang="en-GB" sz="1000" dirty="0"/>
              <a:t> Lakshmi </a:t>
            </a:r>
            <a:r>
              <a:rPr lang="en-GB" sz="1000" dirty="0" err="1"/>
              <a:t>Sravya</a:t>
            </a:r>
            <a:r>
              <a:rPr lang="en-GB" sz="1000" dirty="0"/>
              <a:t>       Name :</a:t>
            </a:r>
            <a:r>
              <a:rPr lang="en-GB" sz="1000" dirty="0" err="1"/>
              <a:t>Patsa</a:t>
            </a:r>
            <a:r>
              <a:rPr lang="en-GB" sz="1000" dirty="0"/>
              <a:t> </a:t>
            </a:r>
            <a:r>
              <a:rPr lang="en-GB" sz="1000" dirty="0" err="1"/>
              <a:t>Jyothirmai</a:t>
            </a:r>
            <a:r>
              <a:rPr lang="en-GB" sz="1000" dirty="0"/>
              <a:t>                  Name :</a:t>
            </a:r>
            <a:r>
              <a:rPr lang="en-GB" sz="1000" dirty="0" err="1"/>
              <a:t>Peetala</a:t>
            </a:r>
            <a:r>
              <a:rPr lang="en-GB" sz="1000" dirty="0"/>
              <a:t> Vidya </a:t>
            </a:r>
            <a:r>
              <a:rPr lang="en-GB" sz="1000" dirty="0" err="1"/>
              <a:t>Prasanthi</a:t>
            </a:r>
            <a:r>
              <a:rPr lang="en-GB" sz="1000" dirty="0"/>
              <a:t>             </a:t>
            </a:r>
            <a:r>
              <a:rPr lang="en-GB" sz="1000" dirty="0" err="1"/>
              <a:t>Name:Chalamcharla</a:t>
            </a:r>
            <a:r>
              <a:rPr lang="en-GB" sz="1000" dirty="0"/>
              <a:t> Padmavathi</a:t>
            </a:r>
            <a:endParaRPr sz="1000" dirty="0"/>
          </a:p>
          <a:p>
            <a:pPr marL="0" lvl="0" indent="0" algn="l" rtl="0">
              <a:spcBef>
                <a:spcPts val="0"/>
              </a:spcBef>
              <a:spcAft>
                <a:spcPts val="0"/>
              </a:spcAft>
              <a:buNone/>
            </a:pPr>
            <a:r>
              <a:rPr lang="en-GB" sz="1000" dirty="0"/>
              <a:t>Ma : </a:t>
            </a:r>
            <a:r>
              <a:rPr lang="en-GB" sz="1000" u="sng" dirty="0">
                <a:solidFill>
                  <a:srgbClr val="00B0F0"/>
                </a:solidFill>
                <a:hlinkClick r:id="rId4">
                  <a:extLst>
                    <a:ext uri="{A12FA001-AC4F-418D-AE19-62706E023703}">
                      <ahyp:hlinkClr xmlns:ahyp="http://schemas.microsoft.com/office/drawing/2018/hyperlinkcolor" val="tx"/>
                    </a:ext>
                  </a:extLst>
                </a:hlinkClick>
              </a:rPr>
              <a:t>sravskatakam501@gmail.com</a:t>
            </a:r>
            <a:r>
              <a:rPr lang="en-GB" sz="1000" dirty="0">
                <a:solidFill>
                  <a:srgbClr val="00B0F0"/>
                </a:solidFill>
              </a:rPr>
              <a:t>     </a:t>
            </a:r>
            <a:r>
              <a:rPr lang="en-GB" sz="1000" dirty="0"/>
              <a:t>Email :</a:t>
            </a:r>
            <a:r>
              <a:rPr lang="en-GB" sz="1000" u="sng" dirty="0">
                <a:solidFill>
                  <a:srgbClr val="00B0F0"/>
                </a:solidFill>
                <a:hlinkClick r:id="rId5">
                  <a:extLst>
                    <a:ext uri="{A12FA001-AC4F-418D-AE19-62706E023703}">
                      <ahyp:hlinkClr xmlns:ahyp="http://schemas.microsoft.com/office/drawing/2018/hyperlinkcolor" val="tx"/>
                    </a:ext>
                  </a:extLst>
                </a:hlinkClick>
              </a:rPr>
              <a:t>sivanadiu516@gmail.com</a:t>
            </a:r>
            <a:r>
              <a:rPr lang="en-GB" sz="1000" dirty="0">
                <a:solidFill>
                  <a:srgbClr val="00B0F0"/>
                </a:solidFill>
              </a:rPr>
              <a:t>    </a:t>
            </a:r>
            <a:r>
              <a:rPr lang="en-GB" sz="1000" dirty="0"/>
              <a:t>Email:</a:t>
            </a:r>
            <a:r>
              <a:rPr lang="en-GB" sz="1000" u="sng" dirty="0">
                <a:solidFill>
                  <a:srgbClr val="00B0F0"/>
                </a:solidFill>
                <a:hlinkClick r:id="rId6">
                  <a:extLst>
                    <a:ext uri="{A12FA001-AC4F-418D-AE19-62706E023703}">
                      <ahyp:hlinkClr xmlns:ahyp="http://schemas.microsoft.com/office/drawing/2018/hyperlinkcolor" val="tx"/>
                    </a:ext>
                  </a:extLst>
                </a:hlinkClick>
              </a:rPr>
              <a:t>princessvidya9581@gmail.com</a:t>
            </a:r>
            <a:r>
              <a:rPr lang="en-GB" sz="1000" dirty="0">
                <a:solidFill>
                  <a:srgbClr val="00B0F0"/>
                </a:solidFill>
              </a:rPr>
              <a:t>   </a:t>
            </a:r>
            <a:r>
              <a:rPr lang="en-GB" sz="1000" dirty="0"/>
              <a:t>Email:</a:t>
            </a:r>
            <a:r>
              <a:rPr lang="en-GB" sz="1000" u="sng" dirty="0">
                <a:solidFill>
                  <a:srgbClr val="00B0F0"/>
                </a:solidFill>
                <a:hlinkClick r:id="rId7">
                  <a:extLst>
                    <a:ext uri="{A12FA001-AC4F-418D-AE19-62706E023703}">
                      <ahyp:hlinkClr xmlns:ahyp="http://schemas.microsoft.com/office/drawing/2018/hyperlinkcolor" val="tx"/>
                    </a:ext>
                  </a:extLst>
                </a:hlinkClick>
              </a:rPr>
              <a:t>padmavathichalamcharla9@gmail.com</a:t>
            </a:r>
            <a:r>
              <a:rPr lang="en-GB" sz="1000" dirty="0">
                <a:solidFill>
                  <a:srgbClr val="00B0F0"/>
                </a:solidFill>
              </a:rPr>
              <a:t> </a:t>
            </a:r>
            <a:endParaRPr sz="1000" dirty="0">
              <a:solidFill>
                <a:srgbClr val="00B0F0"/>
              </a:solidFill>
            </a:endParaRPr>
          </a:p>
          <a:p>
            <a:pPr marL="0" lvl="0" indent="0" algn="l" rtl="0">
              <a:spcBef>
                <a:spcPts val="0"/>
              </a:spcBef>
              <a:spcAft>
                <a:spcPts val="0"/>
              </a:spcAft>
              <a:buNone/>
            </a:pPr>
            <a:r>
              <a:rPr lang="en-GB" sz="1000" dirty="0"/>
              <a:t>Reg no: 213888200041                        Reg no:213888200066                    Reg no:213888200068                          Reg no:213888200013</a:t>
            </a:r>
            <a:endParaRPr sz="1000" dirty="0"/>
          </a:p>
          <a:p>
            <a:pPr marL="0" lvl="0" indent="0" algn="l" rtl="0">
              <a:spcBef>
                <a:spcPts val="0"/>
              </a:spcBef>
              <a:spcAft>
                <a:spcPts val="0"/>
              </a:spcAft>
              <a:buNone/>
            </a:pPr>
            <a:r>
              <a:rPr lang="en-GB" sz="1000" dirty="0" err="1"/>
              <a:t>Phn</a:t>
            </a:r>
            <a:r>
              <a:rPr lang="en-GB" sz="1000" dirty="0"/>
              <a:t> no: 9014562967                             </a:t>
            </a:r>
            <a:r>
              <a:rPr lang="en-GB" sz="1000" dirty="0" err="1"/>
              <a:t>Phn</a:t>
            </a:r>
            <a:r>
              <a:rPr lang="en-GB" sz="1000" dirty="0"/>
              <a:t> no:6300824498                        </a:t>
            </a:r>
            <a:r>
              <a:rPr lang="en-GB" sz="1000" dirty="0" err="1"/>
              <a:t>Phn</a:t>
            </a:r>
            <a:r>
              <a:rPr lang="en-GB" sz="1000" dirty="0"/>
              <a:t> no:9581927307                              </a:t>
            </a:r>
            <a:r>
              <a:rPr lang="en-GB" sz="1000" dirty="0" err="1"/>
              <a:t>Phn</a:t>
            </a:r>
            <a:r>
              <a:rPr lang="en-GB" sz="1000" dirty="0"/>
              <a:t> no:8125732705</a:t>
            </a:r>
            <a:endParaRPr sz="1000" dirty="0"/>
          </a:p>
          <a:p>
            <a:pPr marL="0" lvl="0" indent="0" algn="l" rtl="0">
              <a:spcBef>
                <a:spcPts val="0"/>
              </a:spcBef>
              <a:spcAft>
                <a:spcPts val="0"/>
              </a:spcAft>
              <a:buNone/>
            </a:pPr>
            <a:endParaRPr sz="11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a:t>
            </a:r>
            <a:endParaRPr sz="1700" dirty="0"/>
          </a:p>
        </p:txBody>
      </p:sp>
      <p:pic>
        <p:nvPicPr>
          <p:cNvPr id="67" name="Google Shape;67;p15"/>
          <p:cNvPicPr preferRelativeResize="0"/>
          <p:nvPr/>
        </p:nvPicPr>
        <p:blipFill>
          <a:blip r:embed="rId8">
            <a:alphaModFix/>
          </a:blip>
          <a:stretch>
            <a:fillRect/>
          </a:stretch>
        </p:blipFill>
        <p:spPr>
          <a:xfrm>
            <a:off x="483850" y="2408025"/>
            <a:ext cx="1162549" cy="1096124"/>
          </a:xfrm>
          <a:prstGeom prst="rect">
            <a:avLst/>
          </a:prstGeom>
          <a:noFill/>
          <a:ln>
            <a:noFill/>
          </a:ln>
        </p:spPr>
      </p:pic>
      <p:pic>
        <p:nvPicPr>
          <p:cNvPr id="68" name="Google Shape;68;p15"/>
          <p:cNvPicPr preferRelativeResize="0"/>
          <p:nvPr/>
        </p:nvPicPr>
        <p:blipFill>
          <a:blip r:embed="rId9">
            <a:alphaModFix/>
          </a:blip>
          <a:stretch>
            <a:fillRect/>
          </a:stretch>
        </p:blipFill>
        <p:spPr>
          <a:xfrm>
            <a:off x="3572275" y="483825"/>
            <a:ext cx="1350450" cy="1278326"/>
          </a:xfrm>
          <a:prstGeom prst="rect">
            <a:avLst/>
          </a:prstGeom>
          <a:noFill/>
          <a:ln>
            <a:noFill/>
          </a:ln>
        </p:spPr>
      </p:pic>
      <p:pic>
        <p:nvPicPr>
          <p:cNvPr id="69" name="Google Shape;69;p15"/>
          <p:cNvPicPr preferRelativeResize="0"/>
          <p:nvPr/>
        </p:nvPicPr>
        <p:blipFill rotWithShape="1">
          <a:blip r:embed="rId10">
            <a:alphaModFix/>
          </a:blip>
          <a:srcRect/>
          <a:stretch/>
        </p:blipFill>
        <p:spPr>
          <a:xfrm>
            <a:off x="2504425" y="2408025"/>
            <a:ext cx="1280000" cy="1096125"/>
          </a:xfrm>
          <a:prstGeom prst="rect">
            <a:avLst/>
          </a:prstGeom>
          <a:noFill/>
          <a:ln>
            <a:noFill/>
          </a:ln>
        </p:spPr>
      </p:pic>
      <p:pic>
        <p:nvPicPr>
          <p:cNvPr id="70" name="Google Shape;70;p15"/>
          <p:cNvPicPr preferRelativeResize="0"/>
          <p:nvPr/>
        </p:nvPicPr>
        <p:blipFill rotWithShape="1">
          <a:blip r:embed="rId11">
            <a:alphaModFix/>
          </a:blip>
          <a:srcRect t="8402" b="8402"/>
          <a:stretch/>
        </p:blipFill>
        <p:spPr>
          <a:xfrm>
            <a:off x="4642450" y="2408025"/>
            <a:ext cx="1279999" cy="1096126"/>
          </a:xfrm>
          <a:prstGeom prst="rect">
            <a:avLst/>
          </a:prstGeom>
          <a:noFill/>
          <a:ln>
            <a:noFill/>
          </a:ln>
        </p:spPr>
      </p:pic>
      <p:pic>
        <p:nvPicPr>
          <p:cNvPr id="71" name="Google Shape;71;p15"/>
          <p:cNvPicPr preferRelativeResize="0"/>
          <p:nvPr/>
        </p:nvPicPr>
        <p:blipFill>
          <a:blip r:embed="rId12">
            <a:alphaModFix/>
          </a:blip>
          <a:stretch>
            <a:fillRect/>
          </a:stretch>
        </p:blipFill>
        <p:spPr>
          <a:xfrm>
            <a:off x="6780474" y="2355986"/>
            <a:ext cx="1162550" cy="10961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0" y="0"/>
            <a:ext cx="9144000" cy="7209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Impact"/>
                <a:ea typeface="Impact"/>
                <a:cs typeface="Impact"/>
                <a:sym typeface="Impact"/>
              </a:rPr>
              <a:t>        </a:t>
            </a:r>
            <a:r>
              <a:rPr lang="en-GB" b="1" dirty="0">
                <a:solidFill>
                  <a:schemeClr val="tx1"/>
                </a:solidFill>
                <a:latin typeface="Impact"/>
                <a:ea typeface="Impact"/>
                <a:cs typeface="Impact"/>
                <a:sym typeface="Impact"/>
              </a:rPr>
              <a:t>Part 3: Content Idea and Marketing Strategies</a:t>
            </a:r>
            <a:endParaRPr b="1" dirty="0">
              <a:solidFill>
                <a:schemeClr val="tx1"/>
              </a:solidFill>
              <a:latin typeface="Impact"/>
              <a:ea typeface="Impact"/>
              <a:cs typeface="Impact"/>
              <a:sym typeface="Impact"/>
            </a:endParaRPr>
          </a:p>
        </p:txBody>
      </p:sp>
      <p:sp>
        <p:nvSpPr>
          <p:cNvPr id="231" name="Google Shape;231;p42"/>
          <p:cNvSpPr txBox="1">
            <a:spLocks noGrp="1"/>
          </p:cNvSpPr>
          <p:nvPr>
            <p:ph type="body" idx="1"/>
          </p:nvPr>
        </p:nvSpPr>
        <p:spPr>
          <a:xfrm>
            <a:off x="0" y="768000"/>
            <a:ext cx="9144000" cy="43215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GB" sz="4044" dirty="0">
                <a:solidFill>
                  <a:srgbClr val="FF9900"/>
                </a:solidFill>
                <a:latin typeface="Impact"/>
                <a:ea typeface="Impact"/>
                <a:cs typeface="Impact"/>
                <a:sym typeface="Impact"/>
              </a:rPr>
              <a:t>                        </a:t>
            </a:r>
            <a:r>
              <a:rPr lang="en-GB" sz="4044" dirty="0">
                <a:solidFill>
                  <a:srgbClr val="000000"/>
                </a:solidFill>
              </a:rPr>
              <a:t>   3.1</a:t>
            </a:r>
            <a:r>
              <a:rPr lang="en-GB" sz="2124" dirty="0">
                <a:solidFill>
                  <a:srgbClr val="000000"/>
                </a:solidFill>
              </a:rPr>
              <a:t> </a:t>
            </a:r>
            <a:r>
              <a:rPr lang="en-GB" sz="3461" b="1" dirty="0">
                <a:solidFill>
                  <a:srgbClr val="000000"/>
                </a:solidFill>
              </a:rPr>
              <a:t> Content Idea Generation &amp; strategies</a:t>
            </a:r>
            <a:endParaRPr sz="3461" b="1" dirty="0">
              <a:solidFill>
                <a:srgbClr val="000000"/>
              </a:solidFill>
            </a:endParaRPr>
          </a:p>
          <a:p>
            <a:pPr marL="0" lvl="0" indent="0" algn="l" rtl="0">
              <a:spcBef>
                <a:spcPts val="1200"/>
              </a:spcBef>
              <a:spcAft>
                <a:spcPts val="0"/>
              </a:spcAft>
              <a:buNone/>
            </a:pPr>
            <a:r>
              <a:rPr lang="en-GB" dirty="0">
                <a:latin typeface="Impact"/>
                <a:ea typeface="Impact"/>
                <a:cs typeface="Impact"/>
                <a:sym typeface="Impact"/>
              </a:rPr>
              <a:t> </a:t>
            </a:r>
            <a:r>
              <a:rPr lang="en-GB" sz="3234" dirty="0"/>
              <a:t>Content ideas generation and strategies refer to the process of brainstorming, planning, and executing the creation of valuable and engaging content for a target audience. It involves identifying topics, formats, and distribution channels that resonate with the audience's interests and preferences.  </a:t>
            </a:r>
            <a:endParaRPr sz="3234" dirty="0"/>
          </a:p>
          <a:p>
            <a:pPr marL="0" lvl="0" indent="0" algn="l" rtl="0">
              <a:spcBef>
                <a:spcPts val="1200"/>
              </a:spcBef>
              <a:spcAft>
                <a:spcPts val="0"/>
              </a:spcAft>
              <a:buClr>
                <a:schemeClr val="dk1"/>
              </a:buClr>
              <a:buSzPct val="34238"/>
              <a:buFont typeface="Arial"/>
              <a:buNone/>
            </a:pPr>
            <a:r>
              <a:rPr lang="en-GB" sz="3212" dirty="0"/>
              <a:t>Content ideas generation involves techniques such as researching trending topics, conducting keyword research, </a:t>
            </a:r>
            <a:r>
              <a:rPr lang="en-GB" sz="3212" dirty="0" err="1"/>
              <a:t>analyzing</a:t>
            </a:r>
            <a:r>
              <a:rPr lang="en-GB" sz="3212" dirty="0"/>
              <a:t> competitor content, and understanding audience demographics and psychographics. Strategies for content creation include developing pillar content (comprehensive pieces covering broad topics), diversifying content formats (e.g., articles, videos, infographics), repurposing content across different channels, and engaging with the audience through interaction and feedback.</a:t>
            </a:r>
            <a:endParaRPr sz="3212" dirty="0"/>
          </a:p>
          <a:p>
            <a:pPr marL="0" lvl="0" indent="0" algn="l" rtl="0">
              <a:spcBef>
                <a:spcPts val="1200"/>
              </a:spcBef>
              <a:spcAft>
                <a:spcPts val="0"/>
              </a:spcAft>
              <a:buClr>
                <a:schemeClr val="dk1"/>
              </a:buClr>
              <a:buSzPct val="41689"/>
              <a:buFont typeface="Arial"/>
              <a:buNone/>
            </a:pPr>
            <a:r>
              <a:rPr lang="en-GB" sz="2638" dirty="0"/>
              <a:t>          </a:t>
            </a:r>
            <a:r>
              <a:rPr lang="en-GB" sz="3212" dirty="0"/>
              <a:t>Overall, content ideas generation and strategies aim to attract, engage, and retain the audience's attention while ultimately achieving the desired marketing goals, such as brand awareness, lead generation, or customer retention.</a:t>
            </a:r>
            <a:endParaRPr sz="3212" dirty="0"/>
          </a:p>
          <a:p>
            <a:pPr marL="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5"/>
        <p:cNvGrpSpPr/>
        <p:nvPr/>
      </p:nvGrpSpPr>
      <p:grpSpPr>
        <a:xfrm>
          <a:off x="0" y="0"/>
          <a:ext cx="0" cy="0"/>
          <a:chOff x="0" y="0"/>
          <a:chExt cx="0" cy="0"/>
        </a:xfrm>
      </p:grpSpPr>
      <p:sp>
        <p:nvSpPr>
          <p:cNvPr id="236" name="Google Shape;236;p43"/>
          <p:cNvSpPr txBox="1">
            <a:spLocks noGrp="1"/>
          </p:cNvSpPr>
          <p:nvPr>
            <p:ph type="body" idx="1"/>
          </p:nvPr>
        </p:nvSpPr>
        <p:spPr>
          <a:xfrm>
            <a:off x="311700" y="321750"/>
            <a:ext cx="8520600" cy="4247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7" name="Google Shape;237;p43"/>
          <p:cNvPicPr preferRelativeResize="0"/>
          <p:nvPr/>
        </p:nvPicPr>
        <p:blipFill>
          <a:blip r:embed="rId3">
            <a:alphaModFix/>
          </a:blip>
          <a:stretch>
            <a:fillRect/>
          </a:stretch>
        </p:blipFill>
        <p:spPr>
          <a:xfrm>
            <a:off x="0" y="0"/>
            <a:ext cx="9143999" cy="508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0" y="0"/>
            <a:ext cx="9144000" cy="644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highlight>
                  <a:schemeClr val="lt1"/>
                </a:highlight>
                <a:latin typeface="Impact"/>
                <a:ea typeface="Impact"/>
                <a:cs typeface="Impact"/>
                <a:sym typeface="Impact"/>
              </a:rPr>
              <a:t>                         </a:t>
            </a:r>
            <a:r>
              <a:rPr lang="en-GB" b="1">
                <a:highlight>
                  <a:schemeClr val="lt1"/>
                </a:highlight>
                <a:latin typeface="Oswald"/>
                <a:ea typeface="Oswald"/>
                <a:cs typeface="Oswald"/>
                <a:sym typeface="Oswald"/>
              </a:rPr>
              <a:t>Strategy Aim and the idea behind this story</a:t>
            </a:r>
            <a:endParaRPr b="1">
              <a:highlight>
                <a:schemeClr val="lt1"/>
              </a:highlight>
              <a:latin typeface="Oswald"/>
              <a:ea typeface="Oswald"/>
              <a:cs typeface="Oswald"/>
              <a:sym typeface="Oswald"/>
            </a:endParaRPr>
          </a:p>
        </p:txBody>
      </p:sp>
      <p:sp>
        <p:nvSpPr>
          <p:cNvPr id="243" name="Google Shape;243;p44"/>
          <p:cNvSpPr txBox="1">
            <a:spLocks noGrp="1"/>
          </p:cNvSpPr>
          <p:nvPr>
            <p:ph type="body" idx="1"/>
          </p:nvPr>
        </p:nvSpPr>
        <p:spPr>
          <a:xfrm>
            <a:off x="358675" y="881000"/>
            <a:ext cx="3973200" cy="37554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sz="1700">
                <a:latin typeface="Impact"/>
                <a:ea typeface="Impact"/>
                <a:cs typeface="Impact"/>
                <a:sym typeface="Impact"/>
              </a:rPr>
              <a:t> </a:t>
            </a:r>
            <a:r>
              <a:rPr lang="en-GB" sz="1700" b="1"/>
              <a:t>The strategy behind HDFC Bank's success story is primarily centered around customer-centricity, innovation, and prudent risk management. They focus on providing convenient banking services, leveraging technology to enhance efficiency, and maintaining a strong risk management framework to ensure stability and sustainability Additionally, their emphasis on employee training and development contributes to their consistent performance and growth.</a:t>
            </a:r>
            <a:endParaRPr b="1"/>
          </a:p>
        </p:txBody>
      </p:sp>
      <p:pic>
        <p:nvPicPr>
          <p:cNvPr id="244" name="Google Shape;244;p44"/>
          <p:cNvPicPr preferRelativeResize="0"/>
          <p:nvPr/>
        </p:nvPicPr>
        <p:blipFill>
          <a:blip r:embed="rId3">
            <a:alphaModFix/>
          </a:blip>
          <a:stretch>
            <a:fillRect/>
          </a:stretch>
        </p:blipFill>
        <p:spPr>
          <a:xfrm>
            <a:off x="4572000" y="881000"/>
            <a:ext cx="3834349" cy="31398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8"/>
        <p:cNvGrpSpPr/>
        <p:nvPr/>
      </p:nvGrpSpPr>
      <p:grpSpPr>
        <a:xfrm>
          <a:off x="0" y="0"/>
          <a:ext cx="0" cy="0"/>
          <a:chOff x="0" y="0"/>
          <a:chExt cx="0" cy="0"/>
        </a:xfrm>
      </p:grpSpPr>
      <p:sp>
        <p:nvSpPr>
          <p:cNvPr id="249" name="Google Shape;249;p45"/>
          <p:cNvSpPr txBox="1">
            <a:spLocks noGrp="1"/>
          </p:cNvSpPr>
          <p:nvPr>
            <p:ph type="title"/>
          </p:nvPr>
        </p:nvSpPr>
        <p:spPr>
          <a:xfrm>
            <a:off x="0" y="0"/>
            <a:ext cx="9144000" cy="772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Oswald"/>
                <a:ea typeface="Oswald"/>
                <a:cs typeface="Oswald"/>
                <a:sym typeface="Oswald"/>
              </a:rPr>
              <a:t> </a:t>
            </a:r>
            <a:r>
              <a:rPr lang="en-GB" b="1">
                <a:latin typeface="Oswald"/>
                <a:ea typeface="Oswald"/>
                <a:cs typeface="Oswald"/>
                <a:sym typeface="Oswald"/>
              </a:rPr>
              <a:t>Statergy , Aim and the idea behind the post</a:t>
            </a:r>
            <a:r>
              <a:rPr lang="en-GB" b="1">
                <a:latin typeface="Impact"/>
                <a:ea typeface="Impact"/>
                <a:cs typeface="Impact"/>
                <a:sym typeface="Impact"/>
              </a:rPr>
              <a:t>  </a:t>
            </a:r>
            <a:endParaRPr b="1">
              <a:latin typeface="Impact"/>
              <a:ea typeface="Impact"/>
              <a:cs typeface="Impact"/>
              <a:sym typeface="Impact"/>
            </a:endParaRPr>
          </a:p>
        </p:txBody>
      </p:sp>
      <p:sp>
        <p:nvSpPr>
          <p:cNvPr id="250" name="Google Shape;250;p45"/>
          <p:cNvSpPr txBox="1">
            <a:spLocks noGrp="1"/>
          </p:cNvSpPr>
          <p:nvPr>
            <p:ph type="body" idx="1"/>
          </p:nvPr>
        </p:nvSpPr>
        <p:spPr>
          <a:xfrm>
            <a:off x="4473800" y="823775"/>
            <a:ext cx="3963300" cy="41718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1200"/>
              </a:spcAft>
              <a:buNone/>
            </a:pPr>
            <a:r>
              <a:rPr lang="en-GB"/>
              <a:t>The aim of HDFC Bank's posts on social media could vary, but generally, they likely aim to engage customers, promote their products and services, share financial advice, highlight corporate social responsibility efforts, or showcase their commitment to innovation and technology in banking. The underlying idea is to connect with their audience, build brand loyalty, and stay top-of-mind in the competitive banking sector.</a:t>
            </a:r>
            <a:endParaRPr/>
          </a:p>
        </p:txBody>
      </p:sp>
      <p:pic>
        <p:nvPicPr>
          <p:cNvPr id="251" name="Google Shape;251;p45"/>
          <p:cNvPicPr preferRelativeResize="0"/>
          <p:nvPr/>
        </p:nvPicPr>
        <p:blipFill>
          <a:blip r:embed="rId3">
            <a:alphaModFix/>
          </a:blip>
          <a:stretch>
            <a:fillRect/>
          </a:stretch>
        </p:blipFill>
        <p:spPr>
          <a:xfrm>
            <a:off x="152400" y="979375"/>
            <a:ext cx="4133775" cy="3311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0" y="0"/>
            <a:ext cx="9144000" cy="7110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00" dirty="0"/>
              <a:t>            </a:t>
            </a:r>
            <a:r>
              <a:rPr lang="en-GB" sz="3100" dirty="0">
                <a:latin typeface="Oswald"/>
                <a:ea typeface="Oswald"/>
                <a:cs typeface="Oswald"/>
                <a:sym typeface="Oswald"/>
              </a:rPr>
              <a:t> </a:t>
            </a:r>
            <a:r>
              <a:rPr lang="en-GB" sz="3100" dirty="0">
                <a:solidFill>
                  <a:srgbClr val="00B0F0"/>
                </a:solidFill>
                <a:latin typeface="Oswald"/>
                <a:ea typeface="Oswald"/>
                <a:cs typeface="Oswald"/>
                <a:sym typeface="Oswald"/>
              </a:rPr>
              <a:t>Part 3</a:t>
            </a:r>
            <a:r>
              <a:rPr lang="en-GB" sz="3100" dirty="0">
                <a:solidFill>
                  <a:srgbClr val="00B0F0"/>
                </a:solidFill>
              </a:rPr>
              <a:t>:</a:t>
            </a:r>
            <a:r>
              <a:rPr lang="en-GB" sz="3100" b="1" dirty="0">
                <a:solidFill>
                  <a:srgbClr val="00B0F0"/>
                </a:solidFill>
              </a:rPr>
              <a:t>    </a:t>
            </a:r>
            <a:r>
              <a:rPr lang="en-GB" sz="3555" b="1" dirty="0">
                <a:solidFill>
                  <a:srgbClr val="0000FF"/>
                </a:solidFill>
                <a:latin typeface="Oswald"/>
                <a:ea typeface="Oswald"/>
                <a:cs typeface="Oswald"/>
                <a:sym typeface="Oswald"/>
              </a:rPr>
              <a:t>Marketing Strategies</a:t>
            </a:r>
            <a:endParaRPr sz="3555" b="1" dirty="0">
              <a:solidFill>
                <a:srgbClr val="0000FF"/>
              </a:solidFill>
              <a:latin typeface="Oswald"/>
              <a:ea typeface="Oswald"/>
              <a:cs typeface="Oswald"/>
              <a:sym typeface="Oswald"/>
            </a:endParaRPr>
          </a:p>
        </p:txBody>
      </p:sp>
      <p:sp>
        <p:nvSpPr>
          <p:cNvPr id="257" name="Google Shape;257;p46"/>
          <p:cNvSpPr txBox="1">
            <a:spLocks noGrp="1"/>
          </p:cNvSpPr>
          <p:nvPr>
            <p:ph type="body" idx="1"/>
          </p:nvPr>
        </p:nvSpPr>
        <p:spPr>
          <a:xfrm>
            <a:off x="0" y="710975"/>
            <a:ext cx="9144000" cy="4432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solidFill>
                  <a:schemeClr val="dk1"/>
                </a:solidFill>
              </a:rPr>
              <a:t>HDFC Bank can implement a comprehensive marketing strategy to bolster its brand presence and attract more customers. By leveraging a mix of traditional and digital channels, HDFC Bank can engage its target audience effectively. Through content marketing initiatives, such as informative blog posts and videos, the bank can educate customers about its various products and services</a:t>
            </a:r>
            <a:r>
              <a:rPr lang="en-GB" sz="1600" dirty="0"/>
              <a:t>.</a:t>
            </a:r>
            <a:endParaRPr sz="1600" dirty="0"/>
          </a:p>
          <a:p>
            <a:pPr marL="457200" lvl="0" indent="-342900" algn="l" rtl="0">
              <a:spcBef>
                <a:spcPts val="1200"/>
              </a:spcBef>
              <a:spcAft>
                <a:spcPts val="0"/>
              </a:spcAft>
              <a:buSzPts val="1800"/>
              <a:buFont typeface="Oswald"/>
              <a:buChar char="●"/>
            </a:pPr>
            <a:r>
              <a:rPr lang="en-GB" sz="1900" dirty="0">
                <a:solidFill>
                  <a:srgbClr val="FF0000"/>
                </a:solidFill>
                <a:latin typeface="Oswald"/>
                <a:ea typeface="Oswald"/>
                <a:cs typeface="Oswald"/>
                <a:sym typeface="Oswald"/>
              </a:rPr>
              <a:t> </a:t>
            </a:r>
            <a:r>
              <a:rPr lang="en-GB" sz="1900" b="1" dirty="0">
                <a:solidFill>
                  <a:srgbClr val="FF0000"/>
                </a:solidFill>
                <a:latin typeface="Oswald"/>
                <a:ea typeface="Oswald"/>
                <a:cs typeface="Oswald"/>
                <a:sym typeface="Oswald"/>
              </a:rPr>
              <a:t>Content Marketing:</a:t>
            </a:r>
            <a:r>
              <a:rPr lang="en-GB" dirty="0">
                <a:latin typeface="Oswald"/>
                <a:ea typeface="Oswald"/>
                <a:cs typeface="Oswald"/>
                <a:sym typeface="Oswald"/>
              </a:rPr>
              <a:t> </a:t>
            </a:r>
            <a:r>
              <a:rPr lang="en-GB" sz="2000" dirty="0"/>
              <a:t>P</a:t>
            </a:r>
            <a:r>
              <a:rPr lang="en-GB" sz="1900" dirty="0"/>
              <a:t>roduce informative content about financial planning, investments, and banking services to engage and educate customers.</a:t>
            </a:r>
          </a:p>
          <a:p>
            <a:pPr marL="457200" lvl="0" indent="-342900" algn="l" rtl="0">
              <a:spcBef>
                <a:spcPts val="1200"/>
              </a:spcBef>
              <a:spcAft>
                <a:spcPts val="0"/>
              </a:spcAft>
              <a:buSzPts val="1800"/>
              <a:buFont typeface="Oswald"/>
              <a:buChar char="●"/>
            </a:pPr>
            <a:r>
              <a:rPr lang="en-GB" sz="2000" b="1" dirty="0">
                <a:solidFill>
                  <a:srgbClr val="FF0000"/>
                </a:solidFill>
                <a:latin typeface="Oswald"/>
                <a:ea typeface="Oswald"/>
                <a:cs typeface="Oswald"/>
                <a:sym typeface="Oswald"/>
              </a:rPr>
              <a:t>Social Media Marketing</a:t>
            </a:r>
            <a:r>
              <a:rPr lang="en-GB" sz="2000" dirty="0">
                <a:solidFill>
                  <a:srgbClr val="FF0000"/>
                </a:solidFill>
                <a:latin typeface="Oswald"/>
                <a:ea typeface="Oswald"/>
                <a:cs typeface="Oswald"/>
                <a:sym typeface="Oswald"/>
              </a:rPr>
              <a:t>:</a:t>
            </a:r>
            <a:r>
              <a:rPr lang="en-GB" sz="2000" dirty="0">
                <a:latin typeface="Oswald"/>
                <a:ea typeface="Oswald"/>
                <a:cs typeface="Oswald"/>
                <a:sym typeface="Oswald"/>
              </a:rPr>
              <a:t> </a:t>
            </a:r>
            <a:r>
              <a:rPr lang="en-GB" sz="2000" dirty="0"/>
              <a:t>U</a:t>
            </a:r>
            <a:r>
              <a:rPr lang="en-GB" sz="1900" dirty="0"/>
              <a:t>tilize platforms like LinkedIn, Twitter, and Facebook to share updates, promotions, and interact with customers.</a:t>
            </a:r>
          </a:p>
          <a:p>
            <a:pPr marL="457200" lvl="0" indent="-342900" algn="l" rtl="0">
              <a:spcBef>
                <a:spcPts val="1200"/>
              </a:spcBef>
              <a:spcAft>
                <a:spcPts val="0"/>
              </a:spcAft>
              <a:buSzPts val="1800"/>
              <a:buFont typeface="Oswald"/>
              <a:buChar char="●"/>
            </a:pPr>
            <a:r>
              <a:rPr lang="en-GB" sz="1900" b="1" dirty="0">
                <a:solidFill>
                  <a:srgbClr val="FF0000"/>
                </a:solidFill>
                <a:latin typeface="Oswald"/>
                <a:ea typeface="Oswald"/>
                <a:cs typeface="Oswald"/>
                <a:sym typeface="Oswald"/>
              </a:rPr>
              <a:t>Influencer Marketing</a:t>
            </a:r>
            <a:r>
              <a:rPr lang="en-GB" sz="1900" b="1" dirty="0">
                <a:latin typeface="Oswald"/>
                <a:ea typeface="Oswald"/>
                <a:cs typeface="Oswald"/>
                <a:sym typeface="Oswald"/>
              </a:rPr>
              <a:t>:</a:t>
            </a:r>
            <a:r>
              <a:rPr lang="en-GB" sz="2000" dirty="0">
                <a:latin typeface="Oswald"/>
                <a:ea typeface="Oswald"/>
                <a:cs typeface="Oswald"/>
                <a:sym typeface="Oswald"/>
              </a:rPr>
              <a:t> </a:t>
            </a:r>
            <a:r>
              <a:rPr lang="en-GB" sz="2000" dirty="0"/>
              <a:t>C</a:t>
            </a:r>
            <a:r>
              <a:rPr lang="en-GB" sz="1900" dirty="0"/>
              <a:t>ollaborate with financial influencers or industry experts to endorse HDFC Bank's products and services</a:t>
            </a:r>
            <a:r>
              <a:rPr lang="en-GB" sz="1900" dirty="0">
                <a:latin typeface="Oswald"/>
                <a:ea typeface="Oswald"/>
                <a:cs typeface="Oswald"/>
                <a:sym typeface="Oswald"/>
              </a:rPr>
              <a:t>.</a:t>
            </a:r>
            <a:endParaRPr sz="1900" dirty="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
            </a:pPr>
            <a:r>
              <a:rPr lang="en-GB" sz="1900" b="1" dirty="0">
                <a:solidFill>
                  <a:srgbClr val="FF0000"/>
                </a:solidFill>
                <a:latin typeface="Oswald"/>
                <a:ea typeface="Oswald"/>
                <a:cs typeface="Oswald"/>
                <a:sym typeface="Oswald"/>
              </a:rPr>
              <a:t>Digital Marketing</a:t>
            </a:r>
            <a:r>
              <a:rPr lang="en-GB" sz="1900" b="1" dirty="0">
                <a:latin typeface="Oswald"/>
                <a:ea typeface="Oswald"/>
                <a:cs typeface="Oswald"/>
                <a:sym typeface="Oswald"/>
              </a:rPr>
              <a:t>:</a:t>
            </a:r>
            <a:r>
              <a:rPr lang="en-GB" b="1" dirty="0"/>
              <a:t> </a:t>
            </a:r>
            <a:r>
              <a:rPr lang="en-GB" dirty="0"/>
              <a:t>Utilize digital channels such</a:t>
            </a:r>
            <a:endParaRPr dirty="0"/>
          </a:p>
          <a:p>
            <a:pPr marL="0" lvl="0" indent="0" algn="l" rtl="0">
              <a:spcBef>
                <a:spcPts val="1200"/>
              </a:spcBef>
              <a:spcAft>
                <a:spcPts val="0"/>
              </a:spcAft>
              <a:buNone/>
            </a:pPr>
            <a:r>
              <a:rPr lang="en-GB" dirty="0"/>
              <a:t> as social media, email marketing, search engine</a:t>
            </a:r>
            <a:endParaRPr dirty="0"/>
          </a:p>
          <a:p>
            <a:pPr marL="0" lvl="0" indent="0" algn="l" rtl="0">
              <a:spcBef>
                <a:spcPts val="1200"/>
              </a:spcBef>
              <a:spcAft>
                <a:spcPts val="0"/>
              </a:spcAft>
              <a:buNone/>
            </a:pPr>
            <a:r>
              <a:rPr lang="en-GB" dirty="0"/>
              <a:t> optimization (SEO), and online advertising to reach</a:t>
            </a:r>
            <a:endParaRPr dirty="0"/>
          </a:p>
          <a:p>
            <a:pPr marL="0" lvl="0" indent="0" algn="l" rtl="0">
              <a:spcBef>
                <a:spcPts val="1200"/>
              </a:spcBef>
              <a:spcAft>
                <a:spcPts val="0"/>
              </a:spcAft>
              <a:buNone/>
            </a:pPr>
            <a:r>
              <a:rPr lang="en-GB" dirty="0"/>
              <a:t> and engage with target audiences. Create informative</a:t>
            </a:r>
            <a:endParaRPr dirty="0"/>
          </a:p>
          <a:p>
            <a:pPr marL="0" lvl="0" indent="0" algn="l" rtl="0">
              <a:spcBef>
                <a:spcPts val="1200"/>
              </a:spcBef>
              <a:spcAft>
                <a:spcPts val="0"/>
              </a:spcAft>
              <a:buNone/>
            </a:pPr>
            <a:r>
              <a:rPr lang="en-GB" dirty="0"/>
              <a:t> and engaging content that educates customers about </a:t>
            </a:r>
            <a:endParaRPr dirty="0"/>
          </a:p>
          <a:p>
            <a:pPr marL="0" lvl="0" indent="0" algn="l" rtl="0">
              <a:spcBef>
                <a:spcPts val="1200"/>
              </a:spcBef>
              <a:spcAft>
                <a:spcPts val="0"/>
              </a:spcAft>
              <a:buNone/>
            </a:pPr>
            <a:r>
              <a:rPr lang="en-GB" dirty="0"/>
              <a:t>HDFC Bank's products and services while showcasing</a:t>
            </a:r>
            <a:endParaRPr dirty="0"/>
          </a:p>
          <a:p>
            <a:pPr marL="0" lvl="0" indent="0" algn="l" rtl="0">
              <a:spcBef>
                <a:spcPts val="1200"/>
              </a:spcBef>
              <a:spcAft>
                <a:spcPts val="0"/>
              </a:spcAft>
              <a:buNone/>
            </a:pPr>
            <a:r>
              <a:rPr lang="en-GB" dirty="0"/>
              <a:t> its commitment to innovation and convenience.</a:t>
            </a:r>
            <a:endParaRPr dirty="0"/>
          </a:p>
          <a:p>
            <a:pPr lvl="0" algn="l" rtl="0">
              <a:spcBef>
                <a:spcPts val="1200"/>
              </a:spcBef>
              <a:spcAft>
                <a:spcPts val="0"/>
              </a:spcAft>
              <a:buSzPts val="1800"/>
              <a:buFont typeface="Wingdings" panose="05000000000000000000" pitchFamily="2" charset="2"/>
              <a:buChar char="§"/>
            </a:pPr>
            <a:r>
              <a:rPr lang="en-GB" sz="1900" b="1" dirty="0">
                <a:solidFill>
                  <a:srgbClr val="FF0000"/>
                </a:solidFill>
                <a:latin typeface="Oswald"/>
                <a:ea typeface="Oswald"/>
                <a:cs typeface="Oswald"/>
                <a:sym typeface="Oswald"/>
              </a:rPr>
              <a:t>Personalized Marketing</a:t>
            </a:r>
            <a:r>
              <a:rPr lang="en-GB" b="1" dirty="0">
                <a:solidFill>
                  <a:srgbClr val="FF0000"/>
                </a:solidFill>
              </a:rPr>
              <a:t>: </a:t>
            </a:r>
            <a:r>
              <a:rPr lang="en-GB" dirty="0"/>
              <a:t>Implement data-driven marketing </a:t>
            </a:r>
            <a:endParaRPr dirty="0"/>
          </a:p>
          <a:p>
            <a:pPr marL="0" lvl="0" indent="0" algn="l" rtl="0">
              <a:spcBef>
                <a:spcPts val="1200"/>
              </a:spcBef>
              <a:spcAft>
                <a:spcPts val="0"/>
              </a:spcAft>
              <a:buNone/>
            </a:pPr>
            <a:r>
              <a:rPr lang="en-GB" dirty="0"/>
              <a:t>strategies to personalize communications and offers based</a:t>
            </a:r>
            <a:endParaRPr dirty="0"/>
          </a:p>
          <a:p>
            <a:pPr marL="0" lvl="0" indent="0" algn="l" rtl="0">
              <a:spcBef>
                <a:spcPts val="1200"/>
              </a:spcBef>
              <a:spcAft>
                <a:spcPts val="1200"/>
              </a:spcAft>
              <a:buNone/>
            </a:pPr>
            <a:r>
              <a:rPr lang="en-GB" dirty="0"/>
              <a:t> on customer preferences.</a:t>
            </a:r>
            <a:endParaRPr dirty="0"/>
          </a:p>
        </p:txBody>
      </p:sp>
      <p:pic>
        <p:nvPicPr>
          <p:cNvPr id="263" name="Google Shape;263;p47"/>
          <p:cNvPicPr preferRelativeResize="0"/>
          <p:nvPr/>
        </p:nvPicPr>
        <p:blipFill>
          <a:blip r:embed="rId3">
            <a:alphaModFix/>
          </a:blip>
          <a:stretch>
            <a:fillRect/>
          </a:stretch>
        </p:blipFill>
        <p:spPr>
          <a:xfrm>
            <a:off x="6143150" y="662325"/>
            <a:ext cx="3000850" cy="3299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0" y="0"/>
            <a:ext cx="9144000" cy="6702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a:latin typeface="Impact"/>
                <a:ea typeface="Impact"/>
                <a:cs typeface="Impact"/>
                <a:sym typeface="Impact"/>
              </a:rPr>
              <a:t>Part</a:t>
            </a:r>
            <a:r>
              <a:rPr lang="en-GB"/>
              <a:t>  </a:t>
            </a:r>
            <a:r>
              <a:rPr lang="en-GB" b="1"/>
              <a:t>4:</a:t>
            </a:r>
            <a:r>
              <a:rPr lang="en-GB"/>
              <a:t> </a:t>
            </a:r>
            <a:r>
              <a:rPr lang="en-GB">
                <a:latin typeface="Impact"/>
                <a:ea typeface="Impact"/>
                <a:cs typeface="Impact"/>
                <a:sym typeface="Impact"/>
              </a:rPr>
              <a:t>Content Creation and Curation</a:t>
            </a:r>
            <a:endParaRPr>
              <a:latin typeface="Impact"/>
              <a:ea typeface="Impact"/>
              <a:cs typeface="Impact"/>
              <a:sym typeface="Impact"/>
            </a:endParaRPr>
          </a:p>
        </p:txBody>
      </p:sp>
      <p:sp>
        <p:nvSpPr>
          <p:cNvPr id="269" name="Google Shape;269;p48"/>
          <p:cNvSpPr txBox="1">
            <a:spLocks noGrp="1"/>
          </p:cNvSpPr>
          <p:nvPr>
            <p:ph type="body" idx="1"/>
          </p:nvPr>
        </p:nvSpPr>
        <p:spPr>
          <a:xfrm>
            <a:off x="0" y="647850"/>
            <a:ext cx="9144000" cy="44955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2500"/>
              <a:t>     </a:t>
            </a:r>
            <a:r>
              <a:rPr lang="en-GB" sz="2900">
                <a:latin typeface="Oswald"/>
                <a:ea typeface="Oswald"/>
                <a:cs typeface="Oswald"/>
                <a:sym typeface="Oswald"/>
              </a:rPr>
              <a:t> 4.1  post creation</a:t>
            </a:r>
            <a:r>
              <a:rPr lang="en-GB" sz="2500"/>
              <a:t> </a:t>
            </a:r>
            <a:endParaRPr sz="2500"/>
          </a:p>
          <a:p>
            <a:pPr marL="0" lvl="0" indent="0" algn="l" rtl="0">
              <a:spcBef>
                <a:spcPts val="1200"/>
              </a:spcBef>
              <a:spcAft>
                <a:spcPts val="0"/>
              </a:spcAft>
              <a:buNone/>
            </a:pPr>
            <a:r>
              <a:rPr lang="en-GB" sz="1900"/>
              <a:t>HDFC Bank, one of India's leading private sector banks, continues to innovate and expand its services to meet the evolving needs of its customers. With a strong focus on technology.</a:t>
            </a:r>
            <a:endParaRPr sz="1900"/>
          </a:p>
          <a:p>
            <a:pPr marL="0" lvl="0" indent="0" algn="l" rtl="0">
              <a:spcBef>
                <a:spcPts val="1200"/>
              </a:spcBef>
              <a:spcAft>
                <a:spcPts val="0"/>
              </a:spcAft>
              <a:buNone/>
            </a:pPr>
            <a:r>
              <a:rPr lang="en-GB"/>
              <a:t> </a:t>
            </a:r>
            <a:r>
              <a:rPr lang="en-GB" sz="2100" b="1">
                <a:latin typeface="Oswald"/>
                <a:ea typeface="Oswald"/>
                <a:cs typeface="Oswald"/>
                <a:sym typeface="Oswald"/>
              </a:rPr>
              <a:t>Format 1: Static Post on Net Banking</a:t>
            </a:r>
            <a:endParaRPr sz="2100" b="1">
              <a:latin typeface="Oswald"/>
              <a:ea typeface="Oswald"/>
              <a:cs typeface="Oswald"/>
              <a:sym typeface="Oswald"/>
            </a:endParaRPr>
          </a:p>
          <a:p>
            <a:pPr marL="0" lvl="0" indent="0" algn="l" rtl="0">
              <a:spcBef>
                <a:spcPts val="1200"/>
              </a:spcBef>
              <a:spcAft>
                <a:spcPts val="0"/>
              </a:spcAft>
              <a:buNone/>
            </a:pPr>
            <a:r>
              <a:rPr lang="en-GB" sz="2100">
                <a:latin typeface="Oswald"/>
                <a:ea typeface="Oswald"/>
                <a:cs typeface="Oswald"/>
                <a:sym typeface="Oswald"/>
              </a:rPr>
              <a:t> </a:t>
            </a:r>
            <a:r>
              <a:rPr lang="en-GB" sz="2100" b="1">
                <a:latin typeface="Oswald"/>
                <a:ea typeface="Oswald"/>
                <a:cs typeface="Oswald"/>
                <a:sym typeface="Oswald"/>
              </a:rPr>
              <a:t>Format 2: Reel Post on HDFC Bank Login</a:t>
            </a:r>
            <a:endParaRPr sz="2100" b="1">
              <a:latin typeface="Oswald"/>
              <a:ea typeface="Oswald"/>
              <a:cs typeface="Oswald"/>
              <a:sym typeface="Oswald"/>
            </a:endParaRPr>
          </a:p>
          <a:p>
            <a:pPr marL="0" lvl="0" indent="0" algn="l" rtl="0">
              <a:spcBef>
                <a:spcPts val="1200"/>
              </a:spcBef>
              <a:spcAft>
                <a:spcPts val="1200"/>
              </a:spcAft>
              <a:buNone/>
            </a:pPr>
            <a:r>
              <a:rPr lang="en-GB" sz="2100">
                <a:latin typeface="Oswald"/>
                <a:ea typeface="Oswald"/>
                <a:cs typeface="Oswald"/>
                <a:sym typeface="Oswald"/>
              </a:rPr>
              <a:t> </a:t>
            </a:r>
            <a:r>
              <a:rPr lang="en-GB" sz="2100" b="1">
                <a:latin typeface="Oswald"/>
                <a:ea typeface="Oswald"/>
                <a:cs typeface="Oswald"/>
                <a:sym typeface="Oswald"/>
              </a:rPr>
              <a:t>Format 3: Carousel Post on Credit Card </a:t>
            </a:r>
            <a:endParaRPr sz="2100" b="1">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0" y="0"/>
            <a:ext cx="8832300" cy="6351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b="1" dirty="0">
                <a:solidFill>
                  <a:schemeClr val="bg2">
                    <a:lumMod val="10000"/>
                  </a:schemeClr>
                </a:solidFill>
              </a:rPr>
              <a:t>Part 4.</a:t>
            </a:r>
            <a:r>
              <a:rPr lang="en-GB" dirty="0">
                <a:solidFill>
                  <a:schemeClr val="bg2">
                    <a:lumMod val="10000"/>
                  </a:schemeClr>
                </a:solidFill>
                <a:latin typeface="Impact"/>
                <a:ea typeface="Impact"/>
                <a:cs typeface="Impact"/>
                <a:sym typeface="Impact"/>
              </a:rPr>
              <a:t>Content Creation and  Curation</a:t>
            </a:r>
            <a:endParaRPr dirty="0">
              <a:solidFill>
                <a:schemeClr val="bg2">
                  <a:lumMod val="10000"/>
                </a:schemeClr>
              </a:solidFill>
              <a:latin typeface="Impact"/>
              <a:ea typeface="Impact"/>
              <a:cs typeface="Impact"/>
              <a:sym typeface="Impact"/>
            </a:endParaRPr>
          </a:p>
        </p:txBody>
      </p:sp>
      <p:sp>
        <p:nvSpPr>
          <p:cNvPr id="275" name="Google Shape;275;p49"/>
          <p:cNvSpPr txBox="1">
            <a:spLocks noGrp="1"/>
          </p:cNvSpPr>
          <p:nvPr>
            <p:ph type="body" idx="1"/>
          </p:nvPr>
        </p:nvSpPr>
        <p:spPr>
          <a:xfrm>
            <a:off x="311700" y="735050"/>
            <a:ext cx="4629000" cy="41871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100" b="1">
                <a:solidFill>
                  <a:srgbClr val="0000FF"/>
                </a:solidFill>
              </a:rPr>
              <a:t> </a:t>
            </a:r>
            <a:r>
              <a:rPr lang="en-GB" sz="2300" b="1">
                <a:solidFill>
                  <a:srgbClr val="0000FF"/>
                </a:solidFill>
              </a:rPr>
              <a:t>Format 1:</a:t>
            </a:r>
            <a:r>
              <a:rPr lang="en-GB" sz="2300">
                <a:solidFill>
                  <a:srgbClr val="0000FF"/>
                </a:solidFill>
                <a:latin typeface="Impact"/>
                <a:ea typeface="Impact"/>
                <a:cs typeface="Impact"/>
                <a:sym typeface="Impact"/>
              </a:rPr>
              <a:t> </a:t>
            </a:r>
            <a:r>
              <a:rPr lang="en-GB" sz="2300">
                <a:solidFill>
                  <a:srgbClr val="FF0000"/>
                </a:solidFill>
                <a:latin typeface="Impact"/>
                <a:ea typeface="Impact"/>
                <a:cs typeface="Impact"/>
                <a:sym typeface="Impact"/>
              </a:rPr>
              <a:t>Static Post on Net Banking</a:t>
            </a:r>
            <a:endParaRPr sz="2300">
              <a:solidFill>
                <a:srgbClr val="FF0000"/>
              </a:solidFill>
              <a:latin typeface="Impact"/>
              <a:ea typeface="Impact"/>
              <a:cs typeface="Impact"/>
              <a:sym typeface="Impact"/>
            </a:endParaRPr>
          </a:p>
          <a:p>
            <a:pPr marL="0" lvl="0" indent="0" algn="l" rtl="0">
              <a:spcBef>
                <a:spcPts val="1200"/>
              </a:spcBef>
              <a:spcAft>
                <a:spcPts val="0"/>
              </a:spcAft>
              <a:buNone/>
            </a:pPr>
            <a:r>
              <a:rPr lang="en-GB" sz="2200" b="1" u="sng">
                <a:latin typeface="Oswald"/>
                <a:ea typeface="Oswald"/>
                <a:cs typeface="Oswald"/>
                <a:sym typeface="Oswald"/>
              </a:rPr>
              <a:t>Caption:</a:t>
            </a:r>
            <a:r>
              <a:rPr lang="en-GB" sz="1900" u="sng">
                <a:latin typeface="Oswald"/>
                <a:ea typeface="Oswald"/>
                <a:cs typeface="Oswald"/>
                <a:sym typeface="Oswald"/>
              </a:rPr>
              <a:t>"</a:t>
            </a:r>
            <a:r>
              <a:rPr lang="en-GB">
                <a:latin typeface="Oswald"/>
                <a:ea typeface="Oswald"/>
                <a:cs typeface="Oswald"/>
                <a:sym typeface="Oswald"/>
              </a:rPr>
              <a:t>Empowering Your Financial Journey: </a:t>
            </a:r>
            <a:endParaRPr>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Experience Seamless Banking with HDFC Bank"</a:t>
            </a:r>
            <a:endParaRPr>
              <a:latin typeface="Oswald"/>
              <a:ea typeface="Oswald"/>
              <a:cs typeface="Oswald"/>
              <a:sym typeface="Oswald"/>
            </a:endParaRPr>
          </a:p>
          <a:p>
            <a:pPr marL="0" lvl="0" indent="0" algn="l" rtl="0">
              <a:spcBef>
                <a:spcPts val="1200"/>
              </a:spcBef>
              <a:spcAft>
                <a:spcPts val="0"/>
              </a:spcAft>
              <a:buNone/>
            </a:pPr>
            <a:r>
              <a:rPr lang="en-GB" sz="2000" b="1" u="sng">
                <a:latin typeface="Oswald"/>
                <a:ea typeface="Oswald"/>
                <a:cs typeface="Oswald"/>
                <a:sym typeface="Oswald"/>
              </a:rPr>
              <a:t>Hashtags:</a:t>
            </a:r>
            <a:endParaRPr sz="2000" b="1" u="sng">
              <a:latin typeface="Oswald"/>
              <a:ea typeface="Oswald"/>
              <a:cs typeface="Oswald"/>
              <a:sym typeface="Oswald"/>
            </a:endParaRPr>
          </a:p>
          <a:p>
            <a:pPr marL="0" lvl="0" indent="0" algn="l" rtl="0">
              <a:spcBef>
                <a:spcPts val="1200"/>
              </a:spcBef>
              <a:spcAft>
                <a:spcPts val="0"/>
              </a:spcAft>
              <a:buNone/>
            </a:pPr>
            <a:r>
              <a:rPr lang="en-GB" sz="1900">
                <a:latin typeface="Oswald"/>
                <a:ea typeface="Oswald"/>
                <a:cs typeface="Oswald"/>
                <a:sym typeface="Oswald"/>
              </a:rPr>
              <a:t>#</a:t>
            </a:r>
            <a:r>
              <a:rPr lang="en-GB" sz="1700">
                <a:latin typeface="Oswald"/>
                <a:ea typeface="Oswald"/>
                <a:cs typeface="Oswald"/>
                <a:sym typeface="Oswald"/>
              </a:rPr>
              <a:t>HDFCBank #BankingInnovation</a:t>
            </a:r>
            <a:endParaRPr sz="1700">
              <a:latin typeface="Oswald"/>
              <a:ea typeface="Oswald"/>
              <a:cs typeface="Oswald"/>
              <a:sym typeface="Oswald"/>
            </a:endParaRPr>
          </a:p>
          <a:p>
            <a:pPr marL="0" lvl="0" indent="0" algn="l" rtl="0">
              <a:spcBef>
                <a:spcPts val="1200"/>
              </a:spcBef>
              <a:spcAft>
                <a:spcPts val="0"/>
              </a:spcAft>
              <a:buNone/>
            </a:pPr>
            <a:r>
              <a:rPr lang="en-GB" sz="1700">
                <a:latin typeface="Oswald"/>
                <a:ea typeface="Oswald"/>
                <a:cs typeface="Oswald"/>
                <a:sym typeface="Oswald"/>
              </a:rPr>
              <a:t> #DigitalBanking</a:t>
            </a:r>
            <a:endParaRPr sz="1700">
              <a:latin typeface="Oswald"/>
              <a:ea typeface="Oswald"/>
              <a:cs typeface="Oswald"/>
              <a:sym typeface="Oswald"/>
            </a:endParaRPr>
          </a:p>
          <a:p>
            <a:pPr marL="0" lvl="0" indent="0" algn="l" rtl="0">
              <a:spcBef>
                <a:spcPts val="1200"/>
              </a:spcBef>
              <a:spcAft>
                <a:spcPts val="0"/>
              </a:spcAft>
              <a:buNone/>
            </a:pPr>
            <a:r>
              <a:rPr lang="en-GB">
                <a:latin typeface="Impact"/>
                <a:ea typeface="Impact"/>
                <a:cs typeface="Impact"/>
                <a:sym typeface="Impact"/>
              </a:rPr>
              <a:t> </a:t>
            </a:r>
            <a:r>
              <a:rPr lang="en-GB" sz="1700">
                <a:latin typeface="Oswald"/>
                <a:ea typeface="Oswald"/>
                <a:cs typeface="Oswald"/>
                <a:sym typeface="Oswald"/>
              </a:rPr>
              <a:t>#CustomerServiceExcellence</a:t>
            </a:r>
            <a:endParaRPr sz="1700">
              <a:latin typeface="Oswald"/>
              <a:ea typeface="Oswald"/>
              <a:cs typeface="Oswald"/>
              <a:sym typeface="Oswald"/>
            </a:endParaRPr>
          </a:p>
          <a:p>
            <a:pPr marL="0" lvl="0" indent="0" algn="l" rtl="0">
              <a:spcBef>
                <a:spcPts val="1200"/>
              </a:spcBef>
              <a:spcAft>
                <a:spcPts val="0"/>
              </a:spcAft>
              <a:buNone/>
            </a:pPr>
            <a:r>
              <a:rPr lang="en-GB">
                <a:latin typeface="Oswald"/>
                <a:ea typeface="Oswald"/>
                <a:cs typeface="Oswald"/>
                <a:sym typeface="Oswald"/>
              </a:rPr>
              <a:t> #ConvenienceBanking</a:t>
            </a:r>
            <a:endParaRPr>
              <a:latin typeface="Oswald"/>
              <a:ea typeface="Oswald"/>
              <a:cs typeface="Oswald"/>
              <a:sym typeface="Oswald"/>
            </a:endParaRPr>
          </a:p>
          <a:p>
            <a:pPr marL="0" lvl="0" indent="0" algn="l" rtl="0">
              <a:spcBef>
                <a:spcPts val="1200"/>
              </a:spcBef>
              <a:spcAft>
                <a:spcPts val="1200"/>
              </a:spcAft>
              <a:buNone/>
            </a:pPr>
            <a:r>
              <a:rPr lang="en-GB">
                <a:latin typeface="Oswald"/>
                <a:ea typeface="Oswald"/>
                <a:cs typeface="Oswald"/>
                <a:sym typeface="Oswald"/>
              </a:rPr>
              <a:t>#TrustedPartner</a:t>
            </a:r>
            <a:endParaRPr>
              <a:latin typeface="Oswald"/>
              <a:ea typeface="Oswald"/>
              <a:cs typeface="Oswald"/>
              <a:sym typeface="Oswald"/>
            </a:endParaRPr>
          </a:p>
        </p:txBody>
      </p:sp>
      <p:pic>
        <p:nvPicPr>
          <p:cNvPr id="276" name="Google Shape;276;p49"/>
          <p:cNvPicPr preferRelativeResize="0"/>
          <p:nvPr/>
        </p:nvPicPr>
        <p:blipFill>
          <a:blip r:embed="rId3">
            <a:alphaModFix/>
          </a:blip>
          <a:stretch>
            <a:fillRect/>
          </a:stretch>
        </p:blipFill>
        <p:spPr>
          <a:xfrm>
            <a:off x="5051900" y="1246400"/>
            <a:ext cx="3780401" cy="34085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0" y="0"/>
            <a:ext cx="9144000" cy="58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a:t>
            </a:r>
            <a:r>
              <a:rPr lang="en-GB" b="1" dirty="0">
                <a:solidFill>
                  <a:schemeClr val="bg2">
                    <a:lumMod val="10000"/>
                  </a:schemeClr>
                </a:solidFill>
              </a:rPr>
              <a:t>Format 2: Reel Post on HDFC Bank Login</a:t>
            </a:r>
            <a:endParaRPr b="1" dirty="0">
              <a:solidFill>
                <a:schemeClr val="bg2">
                  <a:lumMod val="10000"/>
                </a:schemeClr>
              </a:solidFill>
            </a:endParaRPr>
          </a:p>
        </p:txBody>
      </p:sp>
      <p:sp>
        <p:nvSpPr>
          <p:cNvPr id="282" name="Google Shape;282;p50"/>
          <p:cNvSpPr txBox="1">
            <a:spLocks noGrp="1"/>
          </p:cNvSpPr>
          <p:nvPr>
            <p:ph type="body" idx="1"/>
          </p:nvPr>
        </p:nvSpPr>
        <p:spPr>
          <a:xfrm>
            <a:off x="0" y="580200"/>
            <a:ext cx="9144000" cy="456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1" u="sng" dirty="0" err="1">
                <a:solidFill>
                  <a:srgbClr val="0000FF"/>
                </a:solidFill>
              </a:rPr>
              <a:t>Caption:"</a:t>
            </a:r>
            <a:r>
              <a:rPr lang="en-GB" sz="1900" dirty="0" err="1"/>
              <a:t>Banking</a:t>
            </a:r>
            <a:r>
              <a:rPr lang="en-GB" sz="1900" dirty="0"/>
              <a:t> on Trust: Your Financial</a:t>
            </a:r>
            <a:endParaRPr sz="1900" dirty="0"/>
          </a:p>
          <a:p>
            <a:pPr marL="0" lvl="0" indent="0" algn="l" rtl="0">
              <a:spcBef>
                <a:spcPts val="1200"/>
              </a:spcBef>
              <a:spcAft>
                <a:spcPts val="0"/>
              </a:spcAft>
              <a:buNone/>
            </a:pPr>
            <a:r>
              <a:rPr lang="en-GB" dirty="0"/>
              <a:t> Companion, HDFC Bank."</a:t>
            </a:r>
            <a:endParaRPr dirty="0"/>
          </a:p>
          <a:p>
            <a:pPr marL="0" lvl="0" indent="0" algn="l" rtl="0">
              <a:spcBef>
                <a:spcPts val="1200"/>
              </a:spcBef>
              <a:spcAft>
                <a:spcPts val="0"/>
              </a:spcAft>
              <a:buNone/>
            </a:pPr>
            <a:r>
              <a:rPr lang="en-GB" sz="1900" b="1" u="sng" dirty="0">
                <a:solidFill>
                  <a:srgbClr val="0000FF"/>
                </a:solidFill>
                <a:highlight>
                  <a:srgbClr val="FFFFFF"/>
                </a:highlight>
              </a:rPr>
              <a:t>Hashtags:</a:t>
            </a:r>
            <a:endParaRPr sz="1900" b="1" u="sng" dirty="0">
              <a:solidFill>
                <a:srgbClr val="0000FF"/>
              </a:solidFill>
              <a:highlight>
                <a:srgbClr val="FFFFFF"/>
              </a:highlight>
            </a:endParaRPr>
          </a:p>
          <a:p>
            <a:pPr marL="0" lvl="0" indent="0" algn="l" rtl="0">
              <a:spcBef>
                <a:spcPts val="1200"/>
              </a:spcBef>
              <a:spcAft>
                <a:spcPts val="0"/>
              </a:spcAft>
              <a:buNone/>
            </a:pPr>
            <a:r>
              <a:rPr lang="en-GB" dirty="0">
                <a:latin typeface="Oswald"/>
                <a:ea typeface="Oswald"/>
                <a:cs typeface="Oswald"/>
                <a:sym typeface="Oswald"/>
              </a:rPr>
              <a:t>#HDFCBank #BankingSolutions</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 #FinancialEmpowerment </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#InnovationInBanking </a:t>
            </a:r>
            <a:endParaRPr dirty="0">
              <a:latin typeface="Oswald"/>
              <a:ea typeface="Oswald"/>
              <a:cs typeface="Oswald"/>
              <a:sym typeface="Oswald"/>
            </a:endParaRPr>
          </a:p>
          <a:p>
            <a:pPr marL="0" lvl="0" indent="0" algn="l" rtl="0">
              <a:spcBef>
                <a:spcPts val="1200"/>
              </a:spcBef>
              <a:spcAft>
                <a:spcPts val="0"/>
              </a:spcAft>
              <a:buNone/>
            </a:pPr>
            <a:r>
              <a:rPr lang="en-GB" dirty="0">
                <a:latin typeface="Oswald"/>
                <a:ea typeface="Oswald"/>
                <a:cs typeface="Oswald"/>
                <a:sym typeface="Oswald"/>
              </a:rPr>
              <a:t>#TrustedPartner </a:t>
            </a:r>
            <a:endParaRPr dirty="0">
              <a:latin typeface="Oswald"/>
              <a:ea typeface="Oswald"/>
              <a:cs typeface="Oswald"/>
              <a:sym typeface="Oswald"/>
            </a:endParaRPr>
          </a:p>
          <a:p>
            <a:pPr marL="0" lvl="0" indent="0" algn="l" rtl="0">
              <a:spcBef>
                <a:spcPts val="1200"/>
              </a:spcBef>
              <a:spcAft>
                <a:spcPts val="0"/>
              </a:spcAft>
              <a:buNone/>
            </a:pPr>
            <a:r>
              <a:rPr lang="en-GB" sz="1800" u="sng" dirty="0">
                <a:solidFill>
                  <a:srgbClr val="00B0F0"/>
                </a:solidFill>
                <a:hlinkClick r:id="rId3">
                  <a:extLst>
                    <a:ext uri="{A12FA001-AC4F-418D-AE19-62706E023703}">
                      <ahyp:hlinkClr xmlns:ahyp="http://schemas.microsoft.com/office/drawing/2018/hyperlinkcolor" val="tx"/>
                    </a:ext>
                  </a:extLst>
                </a:hlinkClick>
              </a:rPr>
              <a:t>https://www.instagram.com/reel/C6BU4Kcpywv/?igsh=dThndjdpeDE2aWxl</a:t>
            </a:r>
            <a:endParaRPr sz="1800" dirty="0">
              <a:solidFill>
                <a:srgbClr val="00B0F0"/>
              </a:solidFill>
            </a:endParaRPr>
          </a:p>
          <a:p>
            <a:pPr marL="0" lvl="0" indent="0" algn="l" rtl="0">
              <a:spcBef>
                <a:spcPts val="1200"/>
              </a:spcBef>
              <a:spcAft>
                <a:spcPts val="1200"/>
              </a:spcAft>
              <a:buNone/>
            </a:pPr>
            <a:endParaRPr dirty="0"/>
          </a:p>
        </p:txBody>
      </p:sp>
      <p:pic>
        <p:nvPicPr>
          <p:cNvPr id="283" name="Google Shape;283;p50"/>
          <p:cNvPicPr preferRelativeResize="0"/>
          <p:nvPr/>
        </p:nvPicPr>
        <p:blipFill rotWithShape="1">
          <a:blip r:embed="rId4">
            <a:alphaModFix/>
          </a:blip>
          <a:srcRect l="-7503"/>
          <a:stretch/>
        </p:blipFill>
        <p:spPr>
          <a:xfrm>
            <a:off x="4572000" y="669074"/>
            <a:ext cx="4201576" cy="257221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0" y="0"/>
            <a:ext cx="9144000" cy="6624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b="1" dirty="0">
                <a:solidFill>
                  <a:schemeClr val="bg2">
                    <a:lumMod val="10000"/>
                  </a:schemeClr>
                </a:solidFill>
              </a:rPr>
              <a:t>Format 3: Carousel post on Credit Card</a:t>
            </a:r>
            <a:endParaRPr b="1" dirty="0">
              <a:solidFill>
                <a:schemeClr val="bg2">
                  <a:lumMod val="10000"/>
                </a:schemeClr>
              </a:solidFill>
            </a:endParaRPr>
          </a:p>
        </p:txBody>
      </p:sp>
      <p:sp>
        <p:nvSpPr>
          <p:cNvPr id="289" name="Google Shape;289;p51"/>
          <p:cNvSpPr txBox="1">
            <a:spLocks noGrp="1"/>
          </p:cNvSpPr>
          <p:nvPr>
            <p:ph type="body" idx="1"/>
          </p:nvPr>
        </p:nvSpPr>
        <p:spPr>
          <a:xfrm>
            <a:off x="61075" y="744525"/>
            <a:ext cx="9030600" cy="43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a:solidFill>
                  <a:srgbClr val="FF0000"/>
                </a:solidFill>
                <a:latin typeface="Oswald"/>
                <a:ea typeface="Oswald"/>
                <a:cs typeface="Oswald"/>
                <a:sym typeface="Oswald"/>
              </a:rPr>
              <a:t>Caption:</a:t>
            </a:r>
            <a:r>
              <a:rPr lang="en-GB" sz="2300" b="1">
                <a:solidFill>
                  <a:srgbClr val="FF0000"/>
                </a:solidFill>
              </a:rPr>
              <a:t>"</a:t>
            </a:r>
            <a:r>
              <a:rPr lang="en-GB" sz="2100"/>
              <a:t>Unlock endless possibilities with the HDFC Bank Credit Card – your key to convenience, rewards, and financial freedom."</a:t>
            </a:r>
            <a:endParaRPr sz="2100"/>
          </a:p>
          <a:p>
            <a:pPr marL="0" lvl="0" indent="0" algn="l" rtl="0">
              <a:spcBef>
                <a:spcPts val="1200"/>
              </a:spcBef>
              <a:spcAft>
                <a:spcPts val="0"/>
              </a:spcAft>
              <a:buNone/>
            </a:pPr>
            <a:r>
              <a:rPr lang="en-GB" sz="2200" b="1">
                <a:solidFill>
                  <a:srgbClr val="FF0000"/>
                </a:solidFill>
                <a:latin typeface="Oswald"/>
                <a:ea typeface="Oswald"/>
                <a:cs typeface="Oswald"/>
                <a:sym typeface="Oswald"/>
              </a:rPr>
              <a:t>Hashtags:</a:t>
            </a:r>
            <a:endParaRPr sz="2200" b="1">
              <a:solidFill>
                <a:srgbClr val="FF0000"/>
              </a:solidFill>
              <a:latin typeface="Oswald"/>
              <a:ea typeface="Oswald"/>
              <a:cs typeface="Oswald"/>
              <a:sym typeface="Oswald"/>
            </a:endParaRPr>
          </a:p>
          <a:p>
            <a:pPr marL="0" lvl="0" indent="0" algn="l" rtl="0">
              <a:spcBef>
                <a:spcPts val="1200"/>
              </a:spcBef>
              <a:spcAft>
                <a:spcPts val="0"/>
              </a:spcAft>
              <a:buNone/>
            </a:pPr>
            <a:r>
              <a:rPr lang="en-GB" sz="2100"/>
              <a:t>#HDFCCreditCard</a:t>
            </a:r>
            <a:endParaRPr sz="2100"/>
          </a:p>
          <a:p>
            <a:pPr marL="0" lvl="0" indent="0" algn="l" rtl="0">
              <a:spcBef>
                <a:spcPts val="1200"/>
              </a:spcBef>
              <a:spcAft>
                <a:spcPts val="0"/>
              </a:spcAft>
              <a:buNone/>
            </a:pPr>
            <a:r>
              <a:rPr lang="en-GB" sz="2100"/>
              <a:t> #CreditCardRewards</a:t>
            </a:r>
            <a:endParaRPr sz="2100"/>
          </a:p>
          <a:p>
            <a:pPr marL="0" lvl="0" indent="0" algn="l" rtl="0">
              <a:spcBef>
                <a:spcPts val="1200"/>
              </a:spcBef>
              <a:spcAft>
                <a:spcPts val="0"/>
              </a:spcAft>
              <a:buNone/>
            </a:pPr>
            <a:r>
              <a:rPr lang="en-GB" sz="2100"/>
              <a:t> #FinancialFreedom </a:t>
            </a:r>
            <a:endParaRPr sz="2100"/>
          </a:p>
          <a:p>
            <a:pPr marL="0" lvl="0" indent="0" algn="l" rtl="0">
              <a:spcBef>
                <a:spcPts val="1200"/>
              </a:spcBef>
              <a:spcAft>
                <a:spcPts val="1200"/>
              </a:spcAft>
              <a:buNone/>
            </a:pPr>
            <a:r>
              <a:rPr lang="en-GB" sz="2100"/>
              <a:t>#Convenience</a:t>
            </a:r>
            <a:endParaRPr sz="2100"/>
          </a:p>
        </p:txBody>
      </p:sp>
      <p:pic>
        <p:nvPicPr>
          <p:cNvPr id="290" name="Google Shape;290;p51"/>
          <p:cNvPicPr preferRelativeResize="0"/>
          <p:nvPr/>
        </p:nvPicPr>
        <p:blipFill>
          <a:blip r:embed="rId3">
            <a:alphaModFix/>
          </a:blip>
          <a:stretch>
            <a:fillRect/>
          </a:stretch>
        </p:blipFill>
        <p:spPr>
          <a:xfrm>
            <a:off x="5122350" y="1719200"/>
            <a:ext cx="3828275" cy="288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subTitle" idx="1"/>
          </p:nvPr>
        </p:nvSpPr>
        <p:spPr>
          <a:xfrm>
            <a:off x="66906" y="66907"/>
            <a:ext cx="9077093" cy="49883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rmAutofit/>
          </a:bodyPr>
          <a:lstStyle/>
          <a:p>
            <a:pPr marL="0" lvl="0" indent="0" algn="l" rtl="0">
              <a:spcBef>
                <a:spcPts val="0"/>
              </a:spcBef>
              <a:spcAft>
                <a:spcPts val="0"/>
              </a:spcAft>
              <a:buNone/>
            </a:pPr>
            <a:r>
              <a:rPr lang="en-GB" sz="2800" b="1" u="sng" dirty="0">
                <a:solidFill>
                  <a:srgbClr val="000000"/>
                </a:solidFill>
              </a:rPr>
              <a:t>CONTENTS:</a:t>
            </a:r>
            <a:endParaRPr sz="2800" b="1" u="sng" dirty="0">
              <a:solidFill>
                <a:srgbClr val="000000"/>
              </a:solidFill>
            </a:endParaRPr>
          </a:p>
          <a:p>
            <a:pPr marL="0" lvl="0" indent="0" algn="l" rtl="0">
              <a:spcBef>
                <a:spcPts val="0"/>
              </a:spcBef>
              <a:spcAft>
                <a:spcPts val="0"/>
              </a:spcAft>
              <a:buNone/>
            </a:pPr>
            <a:endParaRPr u="sng" dirty="0">
              <a:solidFill>
                <a:srgbClr val="000000"/>
              </a:solidFill>
            </a:endParaRPr>
          </a:p>
          <a:p>
            <a:pPr marL="0" lvl="0" indent="0" algn="l" rtl="0">
              <a:spcBef>
                <a:spcPts val="0"/>
              </a:spcBef>
              <a:spcAft>
                <a:spcPts val="0"/>
              </a:spcAft>
              <a:buNone/>
            </a:pPr>
            <a:r>
              <a:rPr lang="en-GB" sz="2000" dirty="0">
                <a:solidFill>
                  <a:srgbClr val="000000"/>
                </a:solidFill>
                <a:latin typeface="Oswald"/>
                <a:ea typeface="Oswald"/>
                <a:cs typeface="Oswald"/>
                <a:sym typeface="Oswald"/>
              </a:rPr>
              <a:t>1.Brand Study, Competitor Analysis &amp; Buyer’s/Audience Persona:</a:t>
            </a:r>
            <a:endParaRPr sz="2000" dirty="0">
              <a:solidFill>
                <a:srgbClr val="000000"/>
              </a:solidFill>
              <a:latin typeface="Oswald"/>
              <a:ea typeface="Oswald"/>
              <a:cs typeface="Oswald"/>
              <a:sym typeface="Oswald"/>
            </a:endParaRP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Research Brand Identity</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Competitor Analysis</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Buyer’s/Audience’s Persona</a:t>
            </a:r>
            <a:endParaRPr sz="1800" dirty="0">
              <a:solidFill>
                <a:srgbClr val="000000"/>
              </a:solidFill>
            </a:endParaRPr>
          </a:p>
          <a:p>
            <a:pPr marL="0" lvl="0" indent="0" algn="l" rtl="0">
              <a:spcBef>
                <a:spcPts val="0"/>
              </a:spcBef>
              <a:spcAft>
                <a:spcPts val="0"/>
              </a:spcAft>
              <a:buNone/>
            </a:pPr>
            <a:endParaRPr sz="1800" dirty="0">
              <a:solidFill>
                <a:srgbClr val="000000"/>
              </a:solidFill>
            </a:endParaRPr>
          </a:p>
          <a:p>
            <a:pPr marL="0" lvl="0" indent="0" algn="l" rtl="0">
              <a:spcBef>
                <a:spcPts val="0"/>
              </a:spcBef>
              <a:spcAft>
                <a:spcPts val="0"/>
              </a:spcAft>
              <a:buNone/>
            </a:pPr>
            <a:endParaRPr sz="1800" dirty="0">
              <a:solidFill>
                <a:srgbClr val="000000"/>
              </a:solidFill>
            </a:endParaRPr>
          </a:p>
          <a:p>
            <a:pPr marL="0" lvl="0" indent="0" algn="l" rtl="0">
              <a:spcBef>
                <a:spcPts val="0"/>
              </a:spcBef>
              <a:spcAft>
                <a:spcPts val="0"/>
              </a:spcAft>
              <a:buNone/>
            </a:pPr>
            <a:r>
              <a:rPr lang="en-GB" sz="2300" dirty="0">
                <a:solidFill>
                  <a:srgbClr val="000000"/>
                </a:solidFill>
                <a:latin typeface="Oswald"/>
                <a:ea typeface="Oswald"/>
                <a:cs typeface="Oswald"/>
                <a:sym typeface="Oswald"/>
              </a:rPr>
              <a:t>2.SEO &amp; Keyword Research:</a:t>
            </a:r>
            <a:endParaRPr sz="2300" dirty="0">
              <a:solidFill>
                <a:srgbClr val="000000"/>
              </a:solidFill>
              <a:latin typeface="Oswald"/>
              <a:ea typeface="Oswald"/>
              <a:cs typeface="Oswald"/>
              <a:sym typeface="Oswald"/>
            </a:endParaRP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SEO Audit</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Keyword Research</a:t>
            </a:r>
          </a:p>
          <a:p>
            <a:pPr marL="400050" lvl="0" indent="-285750" algn="l" rtl="0">
              <a:spcBef>
                <a:spcPts val="0"/>
              </a:spcBef>
              <a:spcAft>
                <a:spcPts val="0"/>
              </a:spcAft>
              <a:buClr>
                <a:srgbClr val="000000"/>
              </a:buClr>
              <a:buSzPts val="1800"/>
              <a:buFont typeface="Wingdings" panose="05000000000000000000" pitchFamily="2" charset="2"/>
              <a:buChar char="§"/>
            </a:pPr>
            <a:r>
              <a:rPr lang="en-GB" sz="1800" dirty="0">
                <a:solidFill>
                  <a:srgbClr val="000000"/>
                </a:solidFill>
              </a:rPr>
              <a:t>On page Optimization</a:t>
            </a:r>
            <a:endParaRPr sz="1800"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4"/>
        <p:cNvGrpSpPr/>
        <p:nvPr/>
      </p:nvGrpSpPr>
      <p:grpSpPr>
        <a:xfrm>
          <a:off x="0" y="0"/>
          <a:ext cx="0" cy="0"/>
          <a:chOff x="0" y="0"/>
          <a:chExt cx="0" cy="0"/>
        </a:xfrm>
      </p:grpSpPr>
      <p:sp>
        <p:nvSpPr>
          <p:cNvPr id="295" name="Google Shape;295;p52"/>
          <p:cNvSpPr txBox="1">
            <a:spLocks noGrp="1"/>
          </p:cNvSpPr>
          <p:nvPr>
            <p:ph type="title"/>
          </p:nvPr>
        </p:nvSpPr>
        <p:spPr>
          <a:xfrm>
            <a:off x="-125" y="0"/>
            <a:ext cx="9144000" cy="533100"/>
          </a:xfrm>
          <a:prstGeom prst="rect">
            <a:avLst/>
          </a:prstGeom>
          <a:solidFill>
            <a:srgbClr val="FCE5CD"/>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bg2">
                    <a:lumMod val="10000"/>
                  </a:schemeClr>
                </a:solidFill>
              </a:rPr>
              <a:t>               </a:t>
            </a:r>
            <a:r>
              <a:rPr lang="en-GB" dirty="0">
                <a:solidFill>
                  <a:schemeClr val="bg2">
                    <a:lumMod val="10000"/>
                  </a:schemeClr>
                </a:solidFill>
                <a:latin typeface="Impact"/>
                <a:ea typeface="Impact"/>
                <a:cs typeface="Impact"/>
                <a:sym typeface="Impact"/>
              </a:rPr>
              <a:t>Part 4 :</a:t>
            </a:r>
            <a:r>
              <a:rPr lang="en-GB" dirty="0">
                <a:solidFill>
                  <a:schemeClr val="bg2">
                    <a:lumMod val="10000"/>
                  </a:schemeClr>
                </a:solidFill>
              </a:rPr>
              <a:t> </a:t>
            </a:r>
            <a:r>
              <a:rPr lang="en-GB" dirty="0">
                <a:solidFill>
                  <a:schemeClr val="bg2">
                    <a:lumMod val="10000"/>
                  </a:schemeClr>
                </a:solidFill>
                <a:latin typeface="Impact"/>
                <a:ea typeface="Impact"/>
                <a:cs typeface="Impact"/>
                <a:sym typeface="Impact"/>
              </a:rPr>
              <a:t>Content Creation and Curation</a:t>
            </a:r>
            <a:endParaRPr dirty="0">
              <a:solidFill>
                <a:schemeClr val="bg2">
                  <a:lumMod val="10000"/>
                </a:schemeClr>
              </a:solidFill>
              <a:latin typeface="Impact"/>
              <a:ea typeface="Impact"/>
              <a:cs typeface="Impact"/>
              <a:sym typeface="Impact"/>
            </a:endParaRPr>
          </a:p>
        </p:txBody>
      </p:sp>
      <p:sp>
        <p:nvSpPr>
          <p:cNvPr id="296" name="Google Shape;296;p52"/>
          <p:cNvSpPr txBox="1">
            <a:spLocks noGrp="1"/>
          </p:cNvSpPr>
          <p:nvPr>
            <p:ph type="body" idx="1"/>
          </p:nvPr>
        </p:nvSpPr>
        <p:spPr>
          <a:xfrm>
            <a:off x="0" y="533150"/>
            <a:ext cx="9144000" cy="4610400"/>
          </a:xfrm>
          <a:prstGeom prst="rect">
            <a:avLst/>
          </a:prstGeom>
          <a:noFill/>
        </p:spPr>
        <p:txBody>
          <a:bodyPr spcFirstLastPara="1" wrap="square" lIns="91425" tIns="91425" rIns="91425" bIns="91425" anchor="t" anchorCtr="0">
            <a:normAutofit/>
          </a:bodyPr>
          <a:lstStyle/>
          <a:p>
            <a:pPr marL="457200" lvl="0" indent="-374650" algn="l" rtl="0">
              <a:spcBef>
                <a:spcPts val="0"/>
              </a:spcBef>
              <a:spcAft>
                <a:spcPts val="0"/>
              </a:spcAft>
              <a:buClr>
                <a:schemeClr val="accent5"/>
              </a:buClr>
              <a:buSzPts val="2300"/>
              <a:buFont typeface="Wingdings" panose="05000000000000000000" pitchFamily="2" charset="2"/>
              <a:buChar char="§"/>
            </a:pPr>
            <a:r>
              <a:rPr lang="en-GB" sz="2300" b="1" dirty="0">
                <a:solidFill>
                  <a:schemeClr val="accent5"/>
                </a:solidFill>
              </a:rPr>
              <a:t> Instagram Story:</a:t>
            </a:r>
            <a:endParaRPr sz="2300" b="1" dirty="0">
              <a:solidFill>
                <a:schemeClr val="accent5"/>
              </a:solidFill>
            </a:endParaRPr>
          </a:p>
          <a:p>
            <a:pPr marL="0" lvl="0" indent="0" algn="l" rtl="0">
              <a:spcBef>
                <a:spcPts val="1200"/>
              </a:spcBef>
              <a:spcAft>
                <a:spcPts val="0"/>
              </a:spcAft>
              <a:buNone/>
            </a:pPr>
            <a:r>
              <a:rPr lang="en-GB" dirty="0">
                <a:latin typeface="Oswald"/>
                <a:ea typeface="Oswald"/>
                <a:cs typeface="Oswald"/>
                <a:sym typeface="Oswald"/>
              </a:rPr>
              <a:t>Utilize the stories feature </a:t>
            </a:r>
            <a:r>
              <a:rPr lang="en-GB" dirty="0">
                <a:latin typeface="Arial" panose="020B0604020202020204" pitchFamily="34" charset="0"/>
                <a:ea typeface="Oswald"/>
                <a:cs typeface="Arial" panose="020B0604020202020204" pitchFamily="34" charset="0"/>
                <a:sym typeface="Oswald"/>
              </a:rPr>
              <a:t>on </a:t>
            </a:r>
            <a:r>
              <a:rPr lang="en-GB" dirty="0" err="1">
                <a:latin typeface="Arial" panose="020B0604020202020204" pitchFamily="34" charset="0"/>
                <a:ea typeface="Oswald"/>
                <a:cs typeface="Arial" panose="020B0604020202020204" pitchFamily="34" charset="0"/>
                <a:sym typeface="Oswald"/>
              </a:rPr>
              <a:t>instagram</a:t>
            </a:r>
            <a:r>
              <a:rPr lang="en-GB" dirty="0">
                <a:latin typeface="Arial" panose="020B0604020202020204" pitchFamily="34" charset="0"/>
                <a:ea typeface="Oswald"/>
                <a:cs typeface="Arial" panose="020B0604020202020204" pitchFamily="34" charset="0"/>
                <a:sym typeface="Oswald"/>
              </a:rPr>
              <a:t>  </a:t>
            </a:r>
            <a:r>
              <a:rPr lang="en-GB" dirty="0">
                <a:latin typeface="Oswald"/>
                <a:ea typeface="Oswald"/>
                <a:cs typeface="Oswald"/>
                <a:sym typeface="Oswald"/>
              </a:rPr>
              <a:t>for two consecutive days . Share behind the scenes glimpse etc. to encourage participation.</a:t>
            </a:r>
            <a:endParaRPr dirty="0">
              <a:latin typeface="Oswald"/>
              <a:ea typeface="Oswald"/>
              <a:cs typeface="Oswald"/>
              <a:sym typeface="Oswald"/>
            </a:endParaRPr>
          </a:p>
          <a:p>
            <a:pPr marL="457200" lvl="0" indent="-374650" algn="l" rtl="0">
              <a:spcBef>
                <a:spcPts val="1200"/>
              </a:spcBef>
              <a:spcAft>
                <a:spcPts val="0"/>
              </a:spcAft>
              <a:buClr>
                <a:schemeClr val="accent5"/>
              </a:buClr>
              <a:buSzPts val="2300"/>
              <a:buFont typeface="Wingdings" panose="05000000000000000000" pitchFamily="2" charset="2"/>
              <a:buChar char="§"/>
            </a:pPr>
            <a:r>
              <a:rPr lang="en-GB" sz="2300" b="1" dirty="0">
                <a:solidFill>
                  <a:schemeClr val="accent5"/>
                </a:solidFill>
              </a:rPr>
              <a:t>S</a:t>
            </a:r>
            <a:r>
              <a:rPr lang="en-GB" sz="2100" b="1" dirty="0">
                <a:solidFill>
                  <a:schemeClr val="accent5"/>
                </a:solidFill>
              </a:rPr>
              <a:t>creenshot of Story</a:t>
            </a:r>
            <a:r>
              <a:rPr lang="en-GB" sz="2800" b="1" dirty="0">
                <a:solidFill>
                  <a:schemeClr val="accent5"/>
                </a:solidFill>
              </a:rPr>
              <a:t>:</a:t>
            </a:r>
            <a:r>
              <a:rPr lang="en-GB" sz="2600" b="1" dirty="0">
                <a:solidFill>
                  <a:schemeClr val="accent5"/>
                </a:solidFill>
              </a:rPr>
              <a:t> </a:t>
            </a:r>
            <a:r>
              <a:rPr lang="en-GB" sz="2700" b="1" dirty="0">
                <a:solidFill>
                  <a:schemeClr val="accent5"/>
                </a:solidFill>
                <a:latin typeface="Impact"/>
                <a:ea typeface="Impact"/>
                <a:cs typeface="Impact"/>
                <a:sym typeface="Impact"/>
              </a:rPr>
              <a:t> </a:t>
            </a:r>
            <a:r>
              <a:rPr lang="en-GB" sz="2500" dirty="0">
                <a:latin typeface="Impact"/>
                <a:ea typeface="Impact"/>
                <a:cs typeface="Impact"/>
                <a:sym typeface="Impact"/>
              </a:rPr>
              <a:t>   </a:t>
            </a:r>
            <a:r>
              <a:rPr lang="en-GB" dirty="0">
                <a:latin typeface="Impact"/>
                <a:ea typeface="Impact"/>
                <a:cs typeface="Impact"/>
                <a:sym typeface="Impact"/>
              </a:rPr>
              <a:t>                </a:t>
            </a:r>
            <a:r>
              <a:rPr lang="en-GB" sz="2000" dirty="0">
                <a:latin typeface="Impact"/>
                <a:ea typeface="Impact"/>
                <a:cs typeface="Impact"/>
                <a:sym typeface="Impact"/>
              </a:rPr>
              <a:t>                                          </a:t>
            </a:r>
            <a:r>
              <a:rPr lang="en-GB" sz="1400" dirty="0">
                <a:solidFill>
                  <a:srgbClr val="0000FF"/>
                </a:solidFill>
                <a:latin typeface="Oswald"/>
                <a:ea typeface="Oswald"/>
                <a:cs typeface="Oswald"/>
                <a:sym typeface="Oswald"/>
              </a:rPr>
              <a:t>ht</a:t>
            </a:r>
            <a:r>
              <a:rPr lang="en-GB" sz="1500" dirty="0">
                <a:solidFill>
                  <a:srgbClr val="0000FF"/>
                </a:solidFill>
                <a:latin typeface="Oswald"/>
                <a:ea typeface="Oswald"/>
                <a:cs typeface="Oswald"/>
                <a:sym typeface="Oswald"/>
              </a:rPr>
              <a:t>tps://www.instagram.com/stories/hdfcbank9391/3350421388311125962?utm_source=ig_story_item_share&amp;igsh=MmVkbzU5eXJibWJj</a:t>
            </a:r>
            <a:endParaRPr sz="1500" dirty="0">
              <a:solidFill>
                <a:srgbClr val="0000FF"/>
              </a:solidFill>
              <a:latin typeface="Oswald"/>
              <a:ea typeface="Oswald"/>
              <a:cs typeface="Oswald"/>
              <a:sym typeface="Oswald"/>
            </a:endParaRPr>
          </a:p>
        </p:txBody>
      </p:sp>
      <p:pic>
        <p:nvPicPr>
          <p:cNvPr id="297" name="Google Shape;297;p52"/>
          <p:cNvPicPr preferRelativeResize="0"/>
          <p:nvPr/>
        </p:nvPicPr>
        <p:blipFill>
          <a:blip r:embed="rId3">
            <a:alphaModFix/>
          </a:blip>
          <a:stretch>
            <a:fillRect/>
          </a:stretch>
        </p:blipFill>
        <p:spPr>
          <a:xfrm>
            <a:off x="1012125" y="2999200"/>
            <a:ext cx="3559874" cy="2059325"/>
          </a:xfrm>
          <a:prstGeom prst="rect">
            <a:avLst/>
          </a:prstGeom>
          <a:noFill/>
          <a:ln>
            <a:noFill/>
          </a:ln>
        </p:spPr>
      </p:pic>
      <p:pic>
        <p:nvPicPr>
          <p:cNvPr id="298" name="Google Shape;298;p52"/>
          <p:cNvPicPr preferRelativeResize="0"/>
          <p:nvPr/>
        </p:nvPicPr>
        <p:blipFill>
          <a:blip r:embed="rId4">
            <a:alphaModFix/>
          </a:blip>
          <a:stretch>
            <a:fillRect/>
          </a:stretch>
        </p:blipFill>
        <p:spPr>
          <a:xfrm>
            <a:off x="4812800" y="2999200"/>
            <a:ext cx="3729126" cy="2059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02"/>
        <p:cNvGrpSpPr/>
        <p:nvPr/>
      </p:nvGrpSpPr>
      <p:grpSpPr>
        <a:xfrm>
          <a:off x="0" y="0"/>
          <a:ext cx="0" cy="0"/>
          <a:chOff x="0" y="0"/>
          <a:chExt cx="0" cy="0"/>
        </a:xfrm>
      </p:grpSpPr>
      <p:sp>
        <p:nvSpPr>
          <p:cNvPr id="303" name="Google Shape;303;p53"/>
          <p:cNvSpPr txBox="1">
            <a:spLocks noGrp="1"/>
          </p:cNvSpPr>
          <p:nvPr>
            <p:ph type="body" idx="1"/>
          </p:nvPr>
        </p:nvSpPr>
        <p:spPr>
          <a:xfrm>
            <a:off x="150" y="0"/>
            <a:ext cx="9144000" cy="5143500"/>
          </a:xfrm>
          <a:prstGeom prst="rect">
            <a:avLst/>
          </a:prstGeom>
          <a:solidFill>
            <a:srgbClr val="F3F3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300">
                <a:solidFill>
                  <a:srgbClr val="FF0000"/>
                </a:solidFill>
                <a:latin typeface="Impact"/>
                <a:ea typeface="Impact"/>
                <a:cs typeface="Impact"/>
                <a:sym typeface="Impact"/>
              </a:rPr>
              <a:t>                                                  </a:t>
            </a:r>
            <a:r>
              <a:rPr lang="en-GB" sz="2500" b="1">
                <a:solidFill>
                  <a:srgbClr val="FF0000"/>
                </a:solidFill>
                <a:latin typeface="Impact"/>
                <a:ea typeface="Impact"/>
                <a:cs typeface="Impact"/>
                <a:sym typeface="Impact"/>
              </a:rPr>
              <a:t> </a:t>
            </a:r>
            <a:r>
              <a:rPr lang="en-GB" sz="2900" b="1">
                <a:solidFill>
                  <a:srgbClr val="000000"/>
                </a:solidFill>
                <a:latin typeface="Oswald"/>
                <a:ea typeface="Oswald"/>
                <a:cs typeface="Oswald"/>
                <a:sym typeface="Oswald"/>
              </a:rPr>
              <a:t>Highlights of the story</a:t>
            </a:r>
            <a:endParaRPr sz="2900" b="1">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FF"/>
                </a:solidFill>
                <a:latin typeface="Oswald"/>
                <a:ea typeface="Oswald"/>
                <a:cs typeface="Oswald"/>
                <a:sym typeface="Oswald"/>
              </a:rPr>
              <a:t>https://www.instagram.com/s/aGlnaGxpZ2h0OjE4MDQ1ODI3OTY1NjcyODcz?story_media_id=3350421388311125962_66297651435&amp;igsh=NDUzcDhlMGF5ODc5</a:t>
            </a:r>
            <a:endParaRPr sz="1500">
              <a:solidFill>
                <a:srgbClr val="0000FF"/>
              </a:solidFill>
              <a:latin typeface="Oswald"/>
              <a:ea typeface="Oswald"/>
              <a:cs typeface="Oswald"/>
              <a:sym typeface="Oswald"/>
            </a:endParaRPr>
          </a:p>
          <a:p>
            <a:pPr marL="0" lvl="0" indent="0" algn="l" rtl="0">
              <a:spcBef>
                <a:spcPts val="1200"/>
              </a:spcBef>
              <a:spcAft>
                <a:spcPts val="1200"/>
              </a:spcAft>
              <a:buNone/>
            </a:pPr>
            <a:endParaRPr>
              <a:solidFill>
                <a:schemeClr val="dk1"/>
              </a:solidFill>
              <a:latin typeface="Oswald"/>
              <a:ea typeface="Oswald"/>
              <a:cs typeface="Oswald"/>
              <a:sym typeface="Oswald"/>
            </a:endParaRPr>
          </a:p>
        </p:txBody>
      </p:sp>
      <p:pic>
        <p:nvPicPr>
          <p:cNvPr id="304" name="Google Shape;304;p53"/>
          <p:cNvPicPr preferRelativeResize="0"/>
          <p:nvPr/>
        </p:nvPicPr>
        <p:blipFill>
          <a:blip r:embed="rId3">
            <a:alphaModFix/>
          </a:blip>
          <a:stretch>
            <a:fillRect/>
          </a:stretch>
        </p:blipFill>
        <p:spPr>
          <a:xfrm>
            <a:off x="307675" y="1756150"/>
            <a:ext cx="5350174" cy="319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xfrm>
            <a:off x="26250" y="0"/>
            <a:ext cx="9091500" cy="759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sz="3200" b="1">
                <a:solidFill>
                  <a:srgbClr val="FF0000"/>
                </a:solidFill>
              </a:rPr>
              <a:t>Instagram Reel</a:t>
            </a:r>
            <a:endParaRPr sz="3200" b="1">
              <a:solidFill>
                <a:srgbClr val="FF0000"/>
              </a:solidFill>
            </a:endParaRPr>
          </a:p>
        </p:txBody>
      </p:sp>
      <p:sp>
        <p:nvSpPr>
          <p:cNvPr id="310" name="Google Shape;310;p54"/>
          <p:cNvSpPr txBox="1">
            <a:spLocks noGrp="1"/>
          </p:cNvSpPr>
          <p:nvPr>
            <p:ph type="body" idx="1"/>
          </p:nvPr>
        </p:nvSpPr>
        <p:spPr>
          <a:xfrm>
            <a:off x="311700" y="1648750"/>
            <a:ext cx="3999900" cy="31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11" name="Google Shape;311;p54"/>
          <p:cNvSpPr txBox="1">
            <a:spLocks noGrp="1"/>
          </p:cNvSpPr>
          <p:nvPr>
            <p:ph type="body" idx="2"/>
          </p:nvPr>
        </p:nvSpPr>
        <p:spPr>
          <a:xfrm>
            <a:off x="4800150" y="1711750"/>
            <a:ext cx="3999900" cy="309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12" name="Google Shape;312;p54"/>
          <p:cNvSpPr/>
          <p:nvPr/>
        </p:nvSpPr>
        <p:spPr>
          <a:xfrm>
            <a:off x="26250" y="816200"/>
            <a:ext cx="9091500" cy="60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a:p>
            <a:pPr marL="0" lvl="0" indent="0" algn="l" rtl="0">
              <a:spcBef>
                <a:spcPts val="0"/>
              </a:spcBef>
              <a:spcAft>
                <a:spcPts val="0"/>
              </a:spcAft>
              <a:buClr>
                <a:schemeClr val="dk1"/>
              </a:buClr>
              <a:buSzPts val="1100"/>
              <a:buFont typeface="Arial"/>
              <a:buNone/>
            </a:pPr>
            <a:r>
              <a:rPr lang="en-GB" sz="2000" dirty="0">
                <a:solidFill>
                  <a:srgbClr val="00B0F0"/>
                </a:solidFill>
              </a:rPr>
              <a:t>https://www.instagram.com/reel/C6BU4Kcpywv/?igsh=dThndjdpeDE2aWxl</a:t>
            </a:r>
            <a:endParaRPr sz="2000" dirty="0">
              <a:solidFill>
                <a:srgbClr val="00B0F0"/>
              </a:solidFill>
            </a:endParaRPr>
          </a:p>
          <a:p>
            <a:pPr marL="0" lvl="0" indent="0" algn="l" rtl="0">
              <a:spcBef>
                <a:spcPts val="0"/>
              </a:spcBef>
              <a:spcAft>
                <a:spcPts val="0"/>
              </a:spcAft>
              <a:buNone/>
            </a:pPr>
            <a:endParaRPr sz="2100" dirty="0"/>
          </a:p>
        </p:txBody>
      </p:sp>
      <p:pic>
        <p:nvPicPr>
          <p:cNvPr id="313" name="Google Shape;313;p54"/>
          <p:cNvPicPr preferRelativeResize="0"/>
          <p:nvPr/>
        </p:nvPicPr>
        <p:blipFill>
          <a:blip r:embed="rId3">
            <a:alphaModFix/>
          </a:blip>
          <a:stretch>
            <a:fillRect/>
          </a:stretch>
        </p:blipFill>
        <p:spPr>
          <a:xfrm>
            <a:off x="475200" y="1598625"/>
            <a:ext cx="3999899" cy="3293100"/>
          </a:xfrm>
          <a:prstGeom prst="rect">
            <a:avLst/>
          </a:prstGeom>
          <a:noFill/>
          <a:ln>
            <a:noFill/>
          </a:ln>
        </p:spPr>
      </p:pic>
      <p:pic>
        <p:nvPicPr>
          <p:cNvPr id="314" name="Google Shape;314;p54"/>
          <p:cNvPicPr preferRelativeResize="0"/>
          <p:nvPr/>
        </p:nvPicPr>
        <p:blipFill>
          <a:blip r:embed="rId4">
            <a:alphaModFix/>
          </a:blip>
          <a:stretch>
            <a:fillRect/>
          </a:stretch>
        </p:blipFill>
        <p:spPr>
          <a:xfrm>
            <a:off x="4832400" y="1598625"/>
            <a:ext cx="3935400" cy="329310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4213150" y="174150"/>
            <a:ext cx="4088100" cy="47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000000"/>
                </a:solidFill>
                <a:latin typeface="Oswald"/>
                <a:ea typeface="Oswald"/>
                <a:cs typeface="Oswald"/>
                <a:sym typeface="Oswald"/>
              </a:rPr>
              <a:t>Story Insights Q&amp;A</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Reach is__20</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700">
                <a:solidFill>
                  <a:srgbClr val="000000"/>
                </a:solidFill>
                <a:latin typeface="Oswald"/>
                <a:ea typeface="Oswald"/>
                <a:cs typeface="Oswald"/>
                <a:sym typeface="Oswald"/>
              </a:rPr>
              <a:t>Likes is </a:t>
            </a:r>
            <a:r>
              <a:rPr lang="en-GB" sz="1100">
                <a:solidFill>
                  <a:srgbClr val="000000"/>
                </a:solidFill>
                <a:latin typeface="Oswald"/>
                <a:ea typeface="Oswald"/>
                <a:cs typeface="Oswald"/>
                <a:sym typeface="Oswald"/>
              </a:rPr>
              <a:t>____</a:t>
            </a:r>
            <a:r>
              <a:rPr lang="en-GB" sz="1500">
                <a:solidFill>
                  <a:srgbClr val="000000"/>
                </a:solidFill>
                <a:latin typeface="Oswald"/>
                <a:ea typeface="Oswald"/>
                <a:cs typeface="Oswald"/>
                <a:sym typeface="Oswald"/>
              </a:rPr>
              <a:t>18</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Etc…….</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Areas for improvement:</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1)Story could be better, quiz option would</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Help in getting engagement.</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2)Since the shares of information stories are more</a:t>
            </a:r>
            <a:endParaRPr sz="1500">
              <a:solidFill>
                <a:srgbClr val="000000"/>
              </a:solidFill>
              <a:latin typeface="Oswald"/>
              <a:ea typeface="Oswald"/>
              <a:cs typeface="Oswald"/>
              <a:sym typeface="Oswald"/>
            </a:endParaRPr>
          </a:p>
          <a:p>
            <a:pPr marL="0" lvl="0" indent="0" algn="l" rtl="0">
              <a:spcBef>
                <a:spcPts val="1200"/>
              </a:spcBef>
              <a:spcAft>
                <a:spcPts val="0"/>
              </a:spcAft>
              <a:buNone/>
            </a:pPr>
            <a:r>
              <a:rPr lang="en-GB" sz="1500">
                <a:solidFill>
                  <a:srgbClr val="000000"/>
                </a:solidFill>
                <a:latin typeface="Oswald"/>
                <a:ea typeface="Oswald"/>
                <a:cs typeface="Oswald"/>
                <a:sym typeface="Oswald"/>
              </a:rPr>
              <a:t>We could create more and informative the </a:t>
            </a:r>
            <a:endParaRPr sz="1500">
              <a:solidFill>
                <a:srgbClr val="000000"/>
              </a:solidFill>
              <a:latin typeface="Oswald"/>
              <a:ea typeface="Oswald"/>
              <a:cs typeface="Oswald"/>
              <a:sym typeface="Oswald"/>
            </a:endParaRPr>
          </a:p>
          <a:p>
            <a:pPr marL="0" lvl="0" indent="0" algn="l" rtl="0">
              <a:spcBef>
                <a:spcPts val="1200"/>
              </a:spcBef>
              <a:spcAft>
                <a:spcPts val="1200"/>
              </a:spcAft>
              <a:buNone/>
            </a:pPr>
            <a:r>
              <a:rPr lang="en-GB" sz="1500">
                <a:solidFill>
                  <a:srgbClr val="000000"/>
                </a:solidFill>
                <a:latin typeface="Oswald"/>
                <a:ea typeface="Oswald"/>
                <a:cs typeface="Oswald"/>
                <a:sym typeface="Oswald"/>
              </a:rPr>
              <a:t>stories.</a:t>
            </a:r>
            <a:endParaRPr sz="1500">
              <a:solidFill>
                <a:srgbClr val="000000"/>
              </a:solidFill>
              <a:latin typeface="Oswald"/>
              <a:ea typeface="Oswald"/>
              <a:cs typeface="Oswald"/>
              <a:sym typeface="Oswald"/>
            </a:endParaRPr>
          </a:p>
        </p:txBody>
      </p:sp>
      <p:sp>
        <p:nvSpPr>
          <p:cNvPr id="320" name="Google Shape;320;p55"/>
          <p:cNvSpPr/>
          <p:nvPr/>
        </p:nvSpPr>
        <p:spPr>
          <a:xfrm>
            <a:off x="176200" y="239750"/>
            <a:ext cx="3565500" cy="13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layfair Display"/>
              <a:ea typeface="Playfair Display"/>
              <a:cs typeface="Playfair Display"/>
              <a:sym typeface="Playfair Display"/>
            </a:endParaRPr>
          </a:p>
        </p:txBody>
      </p:sp>
      <p:sp>
        <p:nvSpPr>
          <p:cNvPr id="321" name="Google Shape;321;p55"/>
          <p:cNvSpPr/>
          <p:nvPr/>
        </p:nvSpPr>
        <p:spPr>
          <a:xfrm>
            <a:off x="493850" y="582950"/>
            <a:ext cx="3074100" cy="645600"/>
          </a:xfrm>
          <a:prstGeom prst="homePlate">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latin typeface="Impact"/>
                <a:ea typeface="Impact"/>
                <a:cs typeface="Impact"/>
                <a:sym typeface="Impact"/>
              </a:rPr>
              <a:t>Story Insights-Q&amp;A</a:t>
            </a:r>
            <a:endParaRPr sz="2400">
              <a:latin typeface="Impact"/>
              <a:ea typeface="Impact"/>
              <a:cs typeface="Impact"/>
              <a:sym typeface="Impact"/>
            </a:endParaRPr>
          </a:p>
        </p:txBody>
      </p:sp>
      <p:pic>
        <p:nvPicPr>
          <p:cNvPr id="322" name="Google Shape;322;p55"/>
          <p:cNvPicPr preferRelativeResize="0"/>
          <p:nvPr/>
        </p:nvPicPr>
        <p:blipFill>
          <a:blip r:embed="rId3">
            <a:alphaModFix/>
          </a:blip>
          <a:stretch>
            <a:fillRect/>
          </a:stretch>
        </p:blipFill>
        <p:spPr>
          <a:xfrm>
            <a:off x="152400" y="1724150"/>
            <a:ext cx="3769559" cy="32669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0" y="0"/>
            <a:ext cx="9144000" cy="6702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2">
                    <a:lumMod val="10000"/>
                  </a:schemeClr>
                </a:solidFill>
              </a:rPr>
              <a:t>               4.2    </a:t>
            </a:r>
            <a:r>
              <a:rPr lang="en-GB" sz="3022" dirty="0">
                <a:solidFill>
                  <a:schemeClr val="bg2">
                    <a:lumMod val="10000"/>
                  </a:schemeClr>
                </a:solidFill>
                <a:latin typeface="Oswald"/>
                <a:ea typeface="Oswald"/>
                <a:cs typeface="Oswald"/>
                <a:sym typeface="Oswald"/>
              </a:rPr>
              <a:t>Designing/Video Editing</a:t>
            </a:r>
            <a:endParaRPr sz="3022" dirty="0">
              <a:solidFill>
                <a:schemeClr val="bg2">
                  <a:lumMod val="10000"/>
                </a:schemeClr>
              </a:solidFill>
              <a:latin typeface="Oswald"/>
              <a:ea typeface="Oswald"/>
              <a:cs typeface="Oswald"/>
              <a:sym typeface="Oswald"/>
            </a:endParaRPr>
          </a:p>
        </p:txBody>
      </p:sp>
      <p:sp>
        <p:nvSpPr>
          <p:cNvPr id="328" name="Google Shape;328;p56"/>
          <p:cNvSpPr txBox="1">
            <a:spLocks noGrp="1"/>
          </p:cNvSpPr>
          <p:nvPr>
            <p:ph type="body" idx="1"/>
          </p:nvPr>
        </p:nvSpPr>
        <p:spPr>
          <a:xfrm>
            <a:off x="0" y="756250"/>
            <a:ext cx="9144000" cy="4333200"/>
          </a:xfrm>
          <a:prstGeom prst="rect">
            <a:avLst/>
          </a:prstGeom>
          <a:noFill/>
        </p:spPr>
        <p:txBody>
          <a:bodyPr spcFirstLastPara="1" wrap="square" lIns="91425" tIns="91425" rIns="91425" bIns="91425" anchor="t" anchorCtr="0">
            <a:normAutofit/>
          </a:bodyPr>
          <a:lstStyle/>
          <a:p>
            <a:pPr lvl="0" algn="l" rtl="0">
              <a:spcBef>
                <a:spcPts val="0"/>
              </a:spcBef>
              <a:spcAft>
                <a:spcPts val="0"/>
              </a:spcAft>
              <a:buSzPts val="1800"/>
              <a:buFont typeface="+mj-lt"/>
              <a:buAutoNum type="arabicPeriod"/>
            </a:pPr>
            <a:r>
              <a:rPr lang="en-GB" b="1" dirty="0">
                <a:latin typeface="Impact"/>
                <a:ea typeface="Impact"/>
                <a:cs typeface="Impact"/>
                <a:sym typeface="Impact"/>
              </a:rPr>
              <a:t> </a:t>
            </a:r>
            <a:r>
              <a:rPr lang="en-GB" sz="2200" b="1" dirty="0">
                <a:solidFill>
                  <a:schemeClr val="accent5"/>
                </a:solidFill>
                <a:latin typeface="Impact"/>
                <a:ea typeface="Impact"/>
                <a:cs typeface="Impact"/>
                <a:sym typeface="Impact"/>
              </a:rPr>
              <a:t> </a:t>
            </a:r>
            <a:r>
              <a:rPr lang="en-GB" sz="2200" b="1" dirty="0">
                <a:solidFill>
                  <a:schemeClr val="accent5"/>
                </a:solidFill>
              </a:rPr>
              <a:t>Designing:</a:t>
            </a:r>
            <a:r>
              <a:rPr lang="en-GB" sz="2200" dirty="0"/>
              <a:t> </a:t>
            </a:r>
            <a:r>
              <a:rPr lang="en-GB" dirty="0"/>
              <a:t>D</a:t>
            </a:r>
            <a:r>
              <a:rPr lang="en-GB" sz="1700" dirty="0"/>
              <a:t>esigning involves creating visual concepts using various tools and techniques to communicate messages or solve problems. It encompasses a wide range of disciplines such as graphic design, web design, user interface (UI) design, and more. Designers use elements like </a:t>
            </a:r>
            <a:r>
              <a:rPr lang="en-GB" sz="1700" dirty="0" err="1"/>
              <a:t>colors</a:t>
            </a:r>
            <a:r>
              <a:rPr lang="en-GB" sz="1700" dirty="0"/>
              <a:t>, typography, images, and layout to create visually appealing and functional designs for print, digital media, products, and environments</a:t>
            </a:r>
            <a:endParaRPr sz="1700" dirty="0"/>
          </a:p>
          <a:p>
            <a:pPr lvl="0" indent="-457200" algn="l" rtl="0">
              <a:spcBef>
                <a:spcPts val="1200"/>
              </a:spcBef>
              <a:spcAft>
                <a:spcPts val="0"/>
              </a:spcAft>
              <a:buFont typeface="+mj-lt"/>
              <a:buAutoNum type="arabicPeriod"/>
            </a:pPr>
            <a:r>
              <a:rPr lang="en-GB" sz="2100" dirty="0"/>
              <a:t>  </a:t>
            </a:r>
            <a:r>
              <a:rPr lang="en-GB" sz="2100" b="1" dirty="0">
                <a:solidFill>
                  <a:schemeClr val="accent5"/>
                </a:solidFill>
              </a:rPr>
              <a:t>Video Editing:</a:t>
            </a:r>
            <a:r>
              <a:rPr lang="en-GB" b="1" dirty="0"/>
              <a:t> </a:t>
            </a:r>
            <a:r>
              <a:rPr lang="en-GB" sz="1700" dirty="0"/>
              <a:t>Video editing software like Adobe Premiere Pro, Final Cut Pro, or DaVinci Resolve is commonly used to perform these </a:t>
            </a:r>
            <a:r>
              <a:rPr lang="en-GB" sz="1700" dirty="0" err="1"/>
              <a:t>tasks.In</a:t>
            </a:r>
            <a:r>
              <a:rPr lang="en-GB" sz="1700" dirty="0"/>
              <a:t> summary, designing focuses on creating visual concepts </a:t>
            </a:r>
            <a:r>
              <a:rPr lang="en-GB" sz="1700" dirty="0" err="1"/>
              <a:t>acroideo</a:t>
            </a:r>
            <a:r>
              <a:rPr lang="en-GB" sz="1700" dirty="0"/>
              <a:t> editing is the process of manipulating and rearranging video footage to create a cohesive and compelling narrative.</a:t>
            </a:r>
            <a:endParaRPr sz="1700" dirty="0"/>
          </a:p>
          <a:p>
            <a:pPr marL="457200" lvl="0" indent="0" algn="l" rtl="0">
              <a:spcBef>
                <a:spcPts val="1200"/>
              </a:spcBef>
              <a:spcAft>
                <a:spcPts val="1200"/>
              </a:spcAft>
              <a:buNone/>
            </a:pPr>
            <a:r>
              <a:rPr lang="en-GB" sz="1700" dirty="0"/>
              <a:t>                       </a:t>
            </a:r>
            <a:r>
              <a:rPr lang="en-GB" sz="1900" dirty="0"/>
              <a:t> Video editors trim, cut, and arrange clips, add transitions, special effects, and audio to enhance the story or message conveyed in the video. ss various mediums, while video editing specifically involves manipulating video footage to tell a story or convey a message effectively.</a:t>
            </a:r>
            <a:endParaRPr sz="1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32"/>
        <p:cNvGrpSpPr/>
        <p:nvPr/>
      </p:nvGrpSpPr>
      <p:grpSpPr>
        <a:xfrm>
          <a:off x="0" y="0"/>
          <a:ext cx="0" cy="0"/>
          <a:chOff x="0" y="0"/>
          <a:chExt cx="0" cy="0"/>
        </a:xfrm>
      </p:grpSpPr>
      <p:sp>
        <p:nvSpPr>
          <p:cNvPr id="333" name="Google Shape;333;p57"/>
          <p:cNvSpPr txBox="1">
            <a:spLocks noGrp="1"/>
          </p:cNvSpPr>
          <p:nvPr>
            <p:ph type="title"/>
          </p:nvPr>
        </p:nvSpPr>
        <p:spPr>
          <a:xfrm>
            <a:off x="0" y="0"/>
            <a:ext cx="9144000" cy="709200"/>
          </a:xfrm>
          <a:prstGeom prst="rect">
            <a:avLst/>
          </a:prstGeom>
          <a:solidFill>
            <a:srgbClr val="EAD1DC"/>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2">
                    <a:lumMod val="10000"/>
                  </a:schemeClr>
                </a:solidFill>
                <a:latin typeface="Impact"/>
                <a:ea typeface="Impact"/>
                <a:cs typeface="Impact"/>
                <a:sym typeface="Impact"/>
              </a:rPr>
              <a:t>                       </a:t>
            </a:r>
            <a:r>
              <a:rPr lang="en-GB" dirty="0">
                <a:solidFill>
                  <a:schemeClr val="bg2">
                    <a:lumMod val="10000"/>
                  </a:schemeClr>
                </a:solidFill>
              </a:rPr>
              <a:t> </a:t>
            </a:r>
            <a:r>
              <a:rPr lang="en-GB" sz="3133" b="1" dirty="0">
                <a:solidFill>
                  <a:schemeClr val="bg2">
                    <a:lumMod val="10000"/>
                  </a:schemeClr>
                </a:solidFill>
              </a:rPr>
              <a:t>4.3 </a:t>
            </a:r>
            <a:r>
              <a:rPr lang="en-GB" sz="3133" b="1" dirty="0">
                <a:solidFill>
                  <a:schemeClr val="bg2">
                    <a:lumMod val="10000"/>
                  </a:schemeClr>
                </a:solidFill>
                <a:latin typeface="Oswald"/>
                <a:ea typeface="Oswald"/>
                <a:cs typeface="Oswald"/>
                <a:sym typeface="Oswald"/>
              </a:rPr>
              <a:t> Social Media Ad Campaigns</a:t>
            </a:r>
            <a:endParaRPr sz="3133" b="1" dirty="0">
              <a:solidFill>
                <a:schemeClr val="bg2">
                  <a:lumMod val="10000"/>
                </a:schemeClr>
              </a:solidFill>
              <a:latin typeface="Oswald"/>
              <a:ea typeface="Oswald"/>
              <a:cs typeface="Oswald"/>
              <a:sym typeface="Oswald"/>
            </a:endParaRPr>
          </a:p>
        </p:txBody>
      </p:sp>
      <p:sp>
        <p:nvSpPr>
          <p:cNvPr id="334" name="Google Shape;334;p57"/>
          <p:cNvSpPr txBox="1">
            <a:spLocks noGrp="1"/>
          </p:cNvSpPr>
          <p:nvPr>
            <p:ph type="body" idx="1"/>
          </p:nvPr>
        </p:nvSpPr>
        <p:spPr>
          <a:xfrm>
            <a:off x="0" y="790500"/>
            <a:ext cx="9032700" cy="4353000"/>
          </a:xfrm>
          <a:prstGeom prst="rect">
            <a:avLst/>
          </a:prstGeom>
          <a:solidFill>
            <a:srgbClr val="F3F3F3"/>
          </a:solidFill>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216" dirty="0"/>
              <a:t>HDFC Bank's social media ad campaigns are designed to resonate with diverse audiences, catering to their financial needs and aspirations. From #DreamBigWithHDFC, spotlighting inspiring success stories, to #BankingMadeEasy, emphasizing convenient digital banking solutions, each campaign embodies HDFC Bank's commitment to customer satisfaction and innovation.</a:t>
            </a:r>
            <a:endParaRPr sz="2216" dirty="0"/>
          </a:p>
          <a:p>
            <a:pPr marL="662940" lvl="0" indent="-514350" algn="l" rtl="0">
              <a:spcBef>
                <a:spcPts val="1200"/>
              </a:spcBef>
              <a:spcAft>
                <a:spcPts val="0"/>
              </a:spcAft>
              <a:buSzPct val="65703"/>
              <a:buFont typeface="+mj-lt"/>
              <a:buAutoNum type="arabicPeriod"/>
            </a:pPr>
            <a:r>
              <a:rPr lang="en-GB" sz="2739" b="1" dirty="0">
                <a:solidFill>
                  <a:srgbClr val="FF0000"/>
                </a:solidFill>
                <a:latin typeface="Oswald"/>
                <a:ea typeface="Oswald"/>
                <a:cs typeface="Oswald"/>
                <a:sym typeface="Oswald"/>
              </a:rPr>
              <a:t>Dream Big With HDFC</a:t>
            </a:r>
            <a:r>
              <a:rPr lang="en-GB" sz="2739" b="1" dirty="0">
                <a:latin typeface="Oswald"/>
                <a:ea typeface="Oswald"/>
                <a:cs typeface="Oswald"/>
                <a:sym typeface="Oswald"/>
              </a:rPr>
              <a:t>:</a:t>
            </a:r>
            <a:r>
              <a:rPr lang="en-GB" sz="2596" dirty="0">
                <a:latin typeface="Oswald"/>
                <a:ea typeface="Oswald"/>
                <a:cs typeface="Oswald"/>
                <a:sym typeface="Oswald"/>
              </a:rPr>
              <a:t> </a:t>
            </a:r>
            <a:r>
              <a:rPr lang="en-GB" sz="2496" dirty="0">
                <a:latin typeface="Oswald"/>
                <a:ea typeface="Oswald"/>
                <a:cs typeface="Oswald"/>
                <a:sym typeface="Oswald"/>
              </a:rPr>
              <a:t>H</a:t>
            </a:r>
            <a:r>
              <a:rPr lang="en-GB" sz="2496" dirty="0"/>
              <a:t>ighlight success stories of customers who achieved their dreams with HDFC Bank's financial products and services, encouraging others to pursue their aspirations.</a:t>
            </a:r>
          </a:p>
          <a:p>
            <a:pPr marL="662940" lvl="0" indent="-514350" algn="l" rtl="0">
              <a:spcBef>
                <a:spcPts val="1200"/>
              </a:spcBef>
              <a:spcAft>
                <a:spcPts val="0"/>
              </a:spcAft>
              <a:buSzPct val="65703"/>
              <a:buFont typeface="+mj-lt"/>
              <a:buAutoNum type="arabicPeriod"/>
            </a:pPr>
            <a:r>
              <a:rPr lang="en-GB" sz="2496" b="1" dirty="0">
                <a:solidFill>
                  <a:srgbClr val="FF0000"/>
                </a:solidFill>
                <a:latin typeface="Oswald"/>
                <a:ea typeface="Oswald"/>
                <a:cs typeface="Oswald"/>
                <a:sym typeface="Oswald"/>
              </a:rPr>
              <a:t>Financial Fitness Challenge</a:t>
            </a:r>
            <a:r>
              <a:rPr lang="en-GB" sz="2639" b="1" dirty="0">
                <a:solidFill>
                  <a:srgbClr val="FF0000"/>
                </a:solidFill>
                <a:latin typeface="Oswald"/>
                <a:ea typeface="Oswald"/>
                <a:cs typeface="Oswald"/>
                <a:sym typeface="Oswald"/>
              </a:rPr>
              <a:t>:</a:t>
            </a:r>
            <a:r>
              <a:rPr lang="en-GB" sz="2496" b="1" dirty="0">
                <a:solidFill>
                  <a:srgbClr val="FF0000"/>
                </a:solidFill>
                <a:latin typeface="Oswald"/>
                <a:ea typeface="Oswald"/>
                <a:cs typeface="Oswald"/>
                <a:sym typeface="Oswald"/>
              </a:rPr>
              <a:t> </a:t>
            </a:r>
            <a:r>
              <a:rPr lang="en-GB" sz="2496" dirty="0"/>
              <a:t>Create a campaign promoting financial literacy and responsibility, offering tips, quizzes, and challenges to help followers improve their financial health with HDFC Bank's support.</a:t>
            </a:r>
            <a:endParaRPr sz="2496" dirty="0"/>
          </a:p>
          <a:p>
            <a:pPr marL="457200" lvl="0" indent="-308610" algn="l" rtl="0">
              <a:spcBef>
                <a:spcPts val="0"/>
              </a:spcBef>
              <a:spcAft>
                <a:spcPts val="0"/>
              </a:spcAft>
              <a:buSzPct val="65294"/>
              <a:buFont typeface="Oswald"/>
              <a:buAutoNum type="arabicPeriod"/>
            </a:pPr>
            <a:r>
              <a:rPr lang="en-GB" sz="2756" b="1" dirty="0">
                <a:solidFill>
                  <a:srgbClr val="FF0000"/>
                </a:solidFill>
                <a:latin typeface="Oswald"/>
                <a:ea typeface="Oswald"/>
                <a:cs typeface="Oswald"/>
                <a:sym typeface="Oswald"/>
              </a:rPr>
              <a:t>HDFC </a:t>
            </a:r>
            <a:r>
              <a:rPr lang="en-GB" sz="2756" b="1" dirty="0" err="1">
                <a:solidFill>
                  <a:srgbClr val="FF0000"/>
                </a:solidFill>
                <a:latin typeface="Oswald"/>
                <a:ea typeface="Oswald"/>
                <a:cs typeface="Oswald"/>
                <a:sym typeface="Oswald"/>
              </a:rPr>
              <a:t>ForEver</a:t>
            </a:r>
            <a:r>
              <a:rPr lang="en-GB" sz="2756" b="1" dirty="0">
                <a:solidFill>
                  <a:srgbClr val="FF0000"/>
                </a:solidFill>
                <a:latin typeface="Oswald"/>
                <a:ea typeface="Oswald"/>
                <a:cs typeface="Oswald"/>
                <a:sym typeface="Oswald"/>
              </a:rPr>
              <a:t> Need:</a:t>
            </a:r>
            <a:r>
              <a:rPr lang="en-GB" sz="2496" dirty="0">
                <a:latin typeface="Oswald"/>
                <a:ea typeface="Oswald"/>
                <a:cs typeface="Oswald"/>
                <a:sym typeface="Oswald"/>
              </a:rPr>
              <a:t> </a:t>
            </a:r>
            <a:r>
              <a:rPr lang="en-GB" sz="2496" dirty="0"/>
              <a:t>Showcase the wide range of banking solutions offered by HDFC Bank, from savings accounts and loans to investment options and insurance, emphasizing how the bank caters to diverse</a:t>
            </a:r>
            <a:r>
              <a:rPr lang="en-GB" sz="2162" dirty="0"/>
              <a:t> needs.</a:t>
            </a:r>
            <a:endParaRPr sz="2162" dirty="0"/>
          </a:p>
          <a:p>
            <a:pPr marL="0" lvl="0" indent="0" algn="l" rtl="0">
              <a:spcBef>
                <a:spcPts val="1200"/>
              </a:spcBef>
              <a:spcAft>
                <a:spcPts val="1200"/>
              </a:spcAft>
              <a:buNone/>
            </a:pPr>
            <a:endParaRPr sz="1700" dirty="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38"/>
        <p:cNvGrpSpPr/>
        <p:nvPr/>
      </p:nvGrpSpPr>
      <p:grpSpPr>
        <a:xfrm>
          <a:off x="0" y="0"/>
          <a:ext cx="0" cy="0"/>
          <a:chOff x="0" y="0"/>
          <a:chExt cx="0" cy="0"/>
        </a:xfrm>
      </p:grpSpPr>
      <p:sp>
        <p:nvSpPr>
          <p:cNvPr id="339" name="Google Shape;339;p58"/>
          <p:cNvSpPr txBox="1">
            <a:spLocks noGrp="1"/>
          </p:cNvSpPr>
          <p:nvPr>
            <p:ph type="body" idx="1"/>
          </p:nvPr>
        </p:nvSpPr>
        <p:spPr>
          <a:xfrm>
            <a:off x="0" y="0"/>
            <a:ext cx="9090600" cy="5143500"/>
          </a:xfrm>
          <a:prstGeom prst="rect">
            <a:avLst/>
          </a:prstGeom>
          <a:solidFill>
            <a:srgbClr val="EFEFEF"/>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Impact"/>
                <a:ea typeface="Impact"/>
                <a:cs typeface="Impact"/>
                <a:sym typeface="Impact"/>
              </a:rPr>
              <a:t> </a:t>
            </a:r>
            <a:r>
              <a:rPr lang="en-GB"/>
              <a:t>4</a:t>
            </a:r>
            <a:r>
              <a:rPr lang="en-GB" b="1">
                <a:solidFill>
                  <a:srgbClr val="FF0000"/>
                </a:solidFill>
              </a:rPr>
              <a:t>.</a:t>
            </a:r>
            <a:r>
              <a:rPr lang="en-GB" sz="1900" b="1">
                <a:solidFill>
                  <a:srgbClr val="FF0000"/>
                </a:solidFill>
                <a:latin typeface="Oswald"/>
                <a:ea typeface="Oswald"/>
                <a:cs typeface="Oswald"/>
                <a:sym typeface="Oswald"/>
              </a:rPr>
              <a:t>  Community First:</a:t>
            </a:r>
            <a:r>
              <a:rPr lang="en-GB" sz="1900">
                <a:latin typeface="Oswald"/>
                <a:ea typeface="Oswald"/>
                <a:cs typeface="Oswald"/>
                <a:sym typeface="Oswald"/>
              </a:rPr>
              <a:t> </a:t>
            </a:r>
            <a:r>
              <a:rPr lang="en-GB">
                <a:latin typeface="Oswald"/>
                <a:ea typeface="Oswald"/>
                <a:cs typeface="Oswald"/>
                <a:sym typeface="Oswald"/>
              </a:rPr>
              <a:t>S</a:t>
            </a:r>
            <a:r>
              <a:rPr lang="en-GB"/>
              <a:t>howcase HDFC Bank's corporate social responsibility initiatives and community outreach programs, highlighting the bank's efforts to make a positive impact on society.</a:t>
            </a:r>
            <a:endParaRPr/>
          </a:p>
          <a:p>
            <a:pPr marL="0" lvl="0" indent="0" algn="l" rtl="0">
              <a:spcBef>
                <a:spcPts val="1200"/>
              </a:spcBef>
              <a:spcAft>
                <a:spcPts val="0"/>
              </a:spcAft>
              <a:buNone/>
            </a:pPr>
            <a:r>
              <a:rPr lang="en-GB">
                <a:latin typeface="Impact"/>
                <a:ea typeface="Impact"/>
                <a:cs typeface="Impact"/>
                <a:sym typeface="Impact"/>
              </a:rPr>
              <a:t>  </a:t>
            </a:r>
            <a:r>
              <a:rPr lang="en-GB">
                <a:latin typeface="Oswald"/>
                <a:ea typeface="Oswald"/>
                <a:cs typeface="Oswald"/>
                <a:sym typeface="Oswald"/>
              </a:rPr>
              <a:t>5. </a:t>
            </a:r>
            <a:r>
              <a:rPr lang="en-GB" b="1">
                <a:solidFill>
                  <a:srgbClr val="FF0000"/>
                </a:solidFill>
                <a:latin typeface="Oswald"/>
                <a:ea typeface="Oswald"/>
                <a:cs typeface="Oswald"/>
                <a:sym typeface="Oswald"/>
              </a:rPr>
              <a:t> </a:t>
            </a:r>
            <a:r>
              <a:rPr lang="en-GB" sz="1900" b="1">
                <a:solidFill>
                  <a:srgbClr val="FF0000"/>
                </a:solidFill>
                <a:latin typeface="Oswald"/>
                <a:ea typeface="Oswald"/>
                <a:cs typeface="Oswald"/>
                <a:sym typeface="Oswald"/>
              </a:rPr>
              <a:t>Banking Beyond Borders:</a:t>
            </a:r>
            <a:r>
              <a:rPr lang="en-GB" b="1">
                <a:solidFill>
                  <a:srgbClr val="FF0000"/>
                </a:solidFill>
              </a:rPr>
              <a:t> </a:t>
            </a:r>
            <a:r>
              <a:rPr lang="en-GB"/>
              <a:t>Highlight HDFC Bank's international banking services and benefits for customers who frequently travel or have global financial needs, emphasizing convenience and accessibility worldwide.</a:t>
            </a:r>
            <a:endParaRPr/>
          </a:p>
          <a:p>
            <a:pPr marL="0" lvl="0" indent="0" algn="l" rtl="0">
              <a:spcBef>
                <a:spcPts val="1200"/>
              </a:spcBef>
              <a:spcAft>
                <a:spcPts val="0"/>
              </a:spcAft>
              <a:buNone/>
            </a:pPr>
            <a:r>
              <a:rPr lang="en-GB">
                <a:latin typeface="Impact"/>
                <a:ea typeface="Impact"/>
                <a:cs typeface="Impact"/>
                <a:sym typeface="Impact"/>
              </a:rPr>
              <a:t> </a:t>
            </a:r>
            <a:r>
              <a:rPr lang="en-GB">
                <a:latin typeface="Oswald"/>
                <a:ea typeface="Oswald"/>
                <a:cs typeface="Oswald"/>
                <a:sym typeface="Oswald"/>
              </a:rPr>
              <a:t>6. </a:t>
            </a:r>
            <a:r>
              <a:rPr lang="en-GB" sz="1900">
                <a:latin typeface="Oswald"/>
                <a:ea typeface="Oswald"/>
                <a:cs typeface="Oswald"/>
                <a:sym typeface="Oswald"/>
              </a:rPr>
              <a:t> </a:t>
            </a:r>
            <a:r>
              <a:rPr lang="en-GB" sz="1900" b="1">
                <a:solidFill>
                  <a:srgbClr val="FF0000"/>
                </a:solidFill>
                <a:latin typeface="Oswald"/>
                <a:ea typeface="Oswald"/>
                <a:cs typeface="Oswald"/>
                <a:sym typeface="Oswald"/>
              </a:rPr>
              <a:t>Banking Made Easy:</a:t>
            </a:r>
            <a:r>
              <a:rPr lang="en-GB" sz="1900">
                <a:latin typeface="Oswald"/>
                <a:ea typeface="Oswald"/>
                <a:cs typeface="Oswald"/>
                <a:sym typeface="Oswald"/>
              </a:rPr>
              <a:t> </a:t>
            </a:r>
            <a:r>
              <a:rPr lang="en-GB"/>
              <a:t>Highlight the convenience and accessibility of HDFC Bank's digital banking platforms, encouraging users to experience hassle-free banking on their smartphones or computer</a:t>
            </a:r>
            <a:r>
              <a:rPr lang="en-GB">
                <a:latin typeface="Oswald"/>
                <a:ea typeface="Oswald"/>
                <a:cs typeface="Oswald"/>
                <a:sym typeface="Oswald"/>
              </a:rPr>
              <a:t>s.</a:t>
            </a:r>
            <a:endParaRPr>
              <a:latin typeface="Oswald"/>
              <a:ea typeface="Oswald"/>
              <a:cs typeface="Oswald"/>
              <a:sym typeface="Oswald"/>
            </a:endParaRPr>
          </a:p>
          <a:p>
            <a:pPr marL="0" lvl="0" indent="0" algn="l" rtl="0">
              <a:spcBef>
                <a:spcPts val="1200"/>
              </a:spcBef>
              <a:spcAft>
                <a:spcPts val="1200"/>
              </a:spcAft>
              <a:buNone/>
            </a:pPr>
            <a:r>
              <a:rPr lang="en-GB"/>
              <a:t>These campaigns can be executed across various social media platforms like Facebook, Instagram, Twitter, LinkedIn, and YouTube, using a mix of engaging content formats such as videos, infographics, testimonials, and interactive posts.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3"/>
        <p:cNvGrpSpPr/>
        <p:nvPr/>
      </p:nvGrpSpPr>
      <p:grpSpPr>
        <a:xfrm>
          <a:off x="0" y="0"/>
          <a:ext cx="0" cy="0"/>
          <a:chOff x="0" y="0"/>
          <a:chExt cx="0" cy="0"/>
        </a:xfrm>
      </p:grpSpPr>
      <p:sp>
        <p:nvSpPr>
          <p:cNvPr id="344" name="Google Shape;344;p59"/>
          <p:cNvSpPr txBox="1">
            <a:spLocks noGrp="1"/>
          </p:cNvSpPr>
          <p:nvPr>
            <p:ph type="body" idx="1"/>
          </p:nvPr>
        </p:nvSpPr>
        <p:spPr>
          <a:xfrm>
            <a:off x="0" y="883825"/>
            <a:ext cx="9144000" cy="4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34343"/>
                </a:solidFill>
              </a:rPr>
              <a:t>Email ad campaigns for HDFC Bank could involve various promotions, offers, or services provided by the bank. These campaigns might include informing customers about new banking products, credit card offers, loan options, investment opportunities, or simply providing updates on the bank's services. The content and design of these emails would aim to attract recipients' attention and encourage them to engage with the bank's offerings.</a:t>
            </a:r>
            <a:endParaRPr b="1">
              <a:solidFill>
                <a:srgbClr val="434343"/>
              </a:solidFill>
            </a:endParaRPr>
          </a:p>
          <a:p>
            <a:pPr marL="0" lvl="0" indent="0" algn="l" rtl="0">
              <a:spcBef>
                <a:spcPts val="1200"/>
              </a:spcBef>
              <a:spcAft>
                <a:spcPts val="1200"/>
              </a:spcAft>
              <a:buNone/>
            </a:pPr>
            <a:r>
              <a:rPr lang="en-GB" b="1">
                <a:solidFill>
                  <a:srgbClr val="434343"/>
                </a:solidFill>
              </a:rPr>
              <a:t>HDFC Bank's email ad campaigns are strategic initiatives designed to inform and engage customers with the bank's diverse range of products and services. These campaigns aim to communicate promotional offers, new product launches, and updates on banking features in a compelling and personalized manner. Through targeted messaging and visually appealing content, HDFC Bank endeavors to enhance customer satisfaction, drive product adoption, and strengthen its relationship with customers.</a:t>
            </a:r>
            <a:endParaRPr b="1">
              <a:solidFill>
                <a:srgbClr val="434343"/>
              </a:solidFill>
            </a:endParaRPr>
          </a:p>
        </p:txBody>
      </p:sp>
      <p:sp>
        <p:nvSpPr>
          <p:cNvPr id="345" name="Google Shape;345;p59"/>
          <p:cNvSpPr/>
          <p:nvPr/>
        </p:nvSpPr>
        <p:spPr>
          <a:xfrm>
            <a:off x="0" y="0"/>
            <a:ext cx="9144000" cy="7797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t>Email Ad Campaigns</a:t>
            </a:r>
            <a:endParaRPr sz="36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49"/>
        <p:cNvGrpSpPr/>
        <p:nvPr/>
      </p:nvGrpSpPr>
      <p:grpSpPr>
        <a:xfrm>
          <a:off x="0" y="0"/>
          <a:ext cx="0" cy="0"/>
          <a:chOff x="0" y="0"/>
          <a:chExt cx="0" cy="0"/>
        </a:xfrm>
      </p:grpSpPr>
      <p:sp>
        <p:nvSpPr>
          <p:cNvPr id="350" name="Google Shape;350;p60"/>
          <p:cNvSpPr txBox="1">
            <a:spLocks noGrp="1"/>
          </p:cNvSpPr>
          <p:nvPr>
            <p:ph type="body" idx="1"/>
          </p:nvPr>
        </p:nvSpPr>
        <p:spPr>
          <a:xfrm>
            <a:off x="135550" y="349405"/>
            <a:ext cx="8882070" cy="46883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latin typeface="Dancing Script"/>
                <a:ea typeface="Dancing Script"/>
                <a:cs typeface="Dancing Script"/>
                <a:sym typeface="Dancing Script"/>
              </a:rPr>
              <a:t>           </a:t>
            </a:r>
            <a:endParaRPr sz="7800" b="1" dirty="0">
              <a:latin typeface="Dancing Script"/>
              <a:ea typeface="Dancing Script"/>
              <a:cs typeface="Dancing Script"/>
              <a:sym typeface="Dancing Script"/>
            </a:endParaRPr>
          </a:p>
        </p:txBody>
      </p:sp>
      <p:sp>
        <p:nvSpPr>
          <p:cNvPr id="2" name="Rectangle 1">
            <a:extLst>
              <a:ext uri="{FF2B5EF4-FFF2-40B4-BE49-F238E27FC236}">
                <a16:creationId xmlns:a16="http://schemas.microsoft.com/office/drawing/2014/main" id="{1A95E840-3353-EA8D-8C48-2C345A4A2FC6}"/>
              </a:ext>
            </a:extLst>
          </p:cNvPr>
          <p:cNvSpPr/>
          <p:nvPr/>
        </p:nvSpPr>
        <p:spPr>
          <a:xfrm>
            <a:off x="2478364" y="1770247"/>
            <a:ext cx="4187272" cy="923330"/>
          </a:xfrm>
          <a:prstGeom prst="rect">
            <a:avLst/>
          </a:prstGeom>
          <a:noFill/>
          <a:effectLst/>
          <a:scene3d>
            <a:camera prst="orthographicFront"/>
            <a:lightRig rig="threePt" dir="t"/>
          </a:scene3d>
          <a:sp3d>
            <a:bevelT/>
          </a:sp3d>
        </p:spPr>
        <p:txBody>
          <a:bodyPr wrap="square" lIns="91440" tIns="45720" rIns="91440" bIns="45720">
            <a:spAutoFit/>
          </a:bodyPr>
          <a:lstStyle/>
          <a:p>
            <a:pPr algn="ctr"/>
            <a:r>
              <a:rPr lang="en-US" sz="5400" b="1" dirty="0">
                <a:ln w="22225">
                  <a:solidFill>
                    <a:schemeClr val="accent2"/>
                  </a:solidFill>
                  <a:prstDash val="solid"/>
                </a:ln>
                <a:solidFill>
                  <a:schemeClr val="tx1">
                    <a:lumMod val="95000"/>
                    <a:lumOff val="5000"/>
                  </a:schemeClr>
                </a:solidFill>
              </a:rPr>
              <a:t>THANK YOU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311700" y="223075"/>
            <a:ext cx="8520600" cy="479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dirty="0">
                <a:solidFill>
                  <a:srgbClr val="000000"/>
                </a:solidFill>
                <a:latin typeface="Oswald"/>
                <a:ea typeface="Oswald"/>
                <a:cs typeface="Oswald"/>
                <a:sym typeface="Oswald"/>
              </a:rPr>
              <a:t>3.Content Ideas &amp; Marketing Strategies:</a:t>
            </a:r>
            <a:endParaRPr sz="2500" dirty="0">
              <a:solidFill>
                <a:srgbClr val="000000"/>
              </a:solidFill>
              <a:latin typeface="Oswald"/>
              <a:ea typeface="Oswald"/>
              <a:cs typeface="Oswald"/>
              <a:sym typeface="Oswald"/>
            </a:endParaRP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Content Idea Generation &amp; strategy</a:t>
            </a: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Marketing Strategies</a:t>
            </a:r>
          </a:p>
          <a:p>
            <a:pPr marL="450850" lvl="0" indent="-342900" algn="l" rtl="0">
              <a:spcBef>
                <a:spcPts val="0"/>
              </a:spcBef>
              <a:spcAft>
                <a:spcPts val="0"/>
              </a:spcAft>
              <a:buClr>
                <a:srgbClr val="000000"/>
              </a:buClr>
              <a:buSzPts val="1900"/>
              <a:buFont typeface="Arial" panose="020B0604020202020204" pitchFamily="34" charset="0"/>
              <a:buChar char="•"/>
            </a:pPr>
            <a:r>
              <a:rPr lang="en-GB" sz="1900" dirty="0">
                <a:solidFill>
                  <a:srgbClr val="000000"/>
                </a:solidFill>
              </a:rPr>
              <a:t>Buyer’s/Audience’s persona.</a:t>
            </a:r>
            <a:endParaRPr sz="1900" dirty="0">
              <a:solidFill>
                <a:srgbClr val="000000"/>
              </a:solidFill>
            </a:endParaRPr>
          </a:p>
          <a:p>
            <a:pPr marL="457200" lvl="0" indent="0" algn="l" rtl="0">
              <a:spcBef>
                <a:spcPts val="0"/>
              </a:spcBef>
              <a:spcAft>
                <a:spcPts val="0"/>
              </a:spcAft>
              <a:buNone/>
            </a:pPr>
            <a:endParaRPr sz="1900" dirty="0">
              <a:solidFill>
                <a:srgbClr val="000000"/>
              </a:solidFill>
            </a:endParaRPr>
          </a:p>
          <a:p>
            <a:pPr marL="457200" lvl="0" indent="0" algn="l" rtl="0">
              <a:spcBef>
                <a:spcPts val="0"/>
              </a:spcBef>
              <a:spcAft>
                <a:spcPts val="0"/>
              </a:spcAft>
              <a:buNone/>
            </a:pPr>
            <a:endParaRPr sz="2200" dirty="0">
              <a:solidFill>
                <a:srgbClr val="000000"/>
              </a:solidFill>
            </a:endParaRPr>
          </a:p>
          <a:p>
            <a:pPr marL="0" lvl="0" indent="0" algn="l" rtl="0">
              <a:spcBef>
                <a:spcPts val="0"/>
              </a:spcBef>
              <a:spcAft>
                <a:spcPts val="0"/>
              </a:spcAft>
              <a:buNone/>
            </a:pPr>
            <a:r>
              <a:rPr lang="en-GB" sz="2200" dirty="0">
                <a:solidFill>
                  <a:srgbClr val="000000"/>
                </a:solidFill>
                <a:latin typeface="Oswald"/>
                <a:ea typeface="Oswald"/>
                <a:cs typeface="Oswald"/>
                <a:sym typeface="Oswald"/>
              </a:rPr>
              <a:t>4.</a:t>
            </a:r>
            <a:r>
              <a:rPr lang="en-GB" sz="2400" dirty="0">
                <a:solidFill>
                  <a:srgbClr val="000000"/>
                </a:solidFill>
                <a:latin typeface="Oswald"/>
                <a:ea typeface="Oswald"/>
                <a:cs typeface="Oswald"/>
                <a:sym typeface="Oswald"/>
              </a:rPr>
              <a:t>Content Creation Curation:</a:t>
            </a:r>
          </a:p>
          <a:p>
            <a:pPr lvl="0" algn="l" rtl="0">
              <a:spcBef>
                <a:spcPts val="0"/>
              </a:spcBef>
              <a:spcAft>
                <a:spcPts val="0"/>
              </a:spcAft>
            </a:pPr>
            <a:r>
              <a:rPr lang="en-GB" sz="1800" dirty="0">
                <a:solidFill>
                  <a:srgbClr val="000000"/>
                </a:solidFill>
              </a:rPr>
              <a:t>Post Creation</a:t>
            </a:r>
          </a:p>
          <a:p>
            <a:pPr lvl="0" algn="l" rtl="0">
              <a:spcBef>
                <a:spcPts val="0"/>
              </a:spcBef>
              <a:spcAft>
                <a:spcPts val="0"/>
              </a:spcAft>
            </a:pPr>
            <a:r>
              <a:rPr lang="en-GB" sz="1800" dirty="0">
                <a:solidFill>
                  <a:srgbClr val="000000"/>
                </a:solidFill>
              </a:rPr>
              <a:t>  Designs/Video Editing</a:t>
            </a:r>
            <a:endParaRPr sz="1800" dirty="0">
              <a:solidFill>
                <a:srgbClr val="000000"/>
              </a:solidFill>
            </a:endParaRPr>
          </a:p>
          <a:p>
            <a:pPr marL="400050" lvl="0" indent="-285750" algn="l" rtl="0">
              <a:spcBef>
                <a:spcPts val="0"/>
              </a:spcBef>
              <a:spcAft>
                <a:spcPts val="0"/>
              </a:spcAft>
              <a:buClr>
                <a:srgbClr val="000000"/>
              </a:buClr>
              <a:buSzPts val="1800"/>
              <a:buFont typeface="Arial" panose="020B0604020202020204" pitchFamily="34" charset="0"/>
              <a:buChar char="•"/>
            </a:pPr>
            <a:r>
              <a:rPr lang="en-GB" sz="1800" dirty="0">
                <a:solidFill>
                  <a:srgbClr val="000000"/>
                </a:solidFill>
              </a:rPr>
              <a:t>Social Media Ad Campaigns</a:t>
            </a:r>
            <a:endParaRPr sz="1800" dirty="0">
              <a:solidFill>
                <a:srgbClr val="000000"/>
              </a:solidFill>
            </a:endParaRPr>
          </a:p>
          <a:p>
            <a:pPr marL="400050" lvl="0" indent="-285750" algn="l" rtl="0">
              <a:spcBef>
                <a:spcPts val="0"/>
              </a:spcBef>
              <a:spcAft>
                <a:spcPts val="0"/>
              </a:spcAft>
              <a:buClr>
                <a:srgbClr val="000000"/>
              </a:buClr>
              <a:buSzPts val="1800"/>
              <a:buFont typeface="Arial" panose="020B0604020202020204" pitchFamily="34" charset="0"/>
              <a:buChar char="•"/>
            </a:pPr>
            <a:r>
              <a:rPr lang="en-GB" sz="1800" dirty="0">
                <a:solidFill>
                  <a:srgbClr val="000000"/>
                </a:solidFill>
              </a:rPr>
              <a:t>Email Ad Campaigns</a:t>
            </a:r>
            <a:endParaRPr sz="1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51650"/>
            <a:ext cx="9144000" cy="6996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160" dirty="0">
                <a:latin typeface="Spectral ExtraBold"/>
                <a:ea typeface="Spectral ExtraBold"/>
                <a:cs typeface="Spectral ExtraBold"/>
                <a:sym typeface="Spectral ExtraBold"/>
              </a:rPr>
              <a:t>     </a:t>
            </a:r>
            <a:r>
              <a:rPr lang="en-GB" sz="2160" b="0" dirty="0">
                <a:solidFill>
                  <a:schemeClr val="bg2">
                    <a:lumMod val="10000"/>
                  </a:schemeClr>
                </a:solidFill>
                <a:latin typeface="Spectral ExtraBold"/>
                <a:ea typeface="Spectral ExtraBold"/>
                <a:cs typeface="Spectral ExtraBold"/>
                <a:sym typeface="Spectral ExtraBold"/>
              </a:rPr>
              <a:t>Brand study , Competitor Analysis &amp; Buyer's / Audience’s Persona</a:t>
            </a:r>
            <a:endParaRPr sz="2160" b="0" dirty="0">
              <a:solidFill>
                <a:schemeClr val="bg2">
                  <a:lumMod val="10000"/>
                </a:schemeClr>
              </a:solidFill>
              <a:latin typeface="Spectral ExtraBold"/>
              <a:ea typeface="Spectral ExtraBold"/>
              <a:cs typeface="Spectral ExtraBold"/>
              <a:sym typeface="Spectral ExtraBold"/>
            </a:endParaRPr>
          </a:p>
        </p:txBody>
      </p:sp>
      <p:sp>
        <p:nvSpPr>
          <p:cNvPr id="87" name="Google Shape;87;p18"/>
          <p:cNvSpPr txBox="1">
            <a:spLocks noGrp="1"/>
          </p:cNvSpPr>
          <p:nvPr>
            <p:ph type="body" idx="1"/>
          </p:nvPr>
        </p:nvSpPr>
        <p:spPr>
          <a:xfrm>
            <a:off x="311700" y="932400"/>
            <a:ext cx="8520600" cy="4039800"/>
          </a:xfrm>
          <a:prstGeom prst="rect">
            <a:avLst/>
          </a:prstGeom>
          <a:solidFill>
            <a:srgbClr val="CFE2F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sz="2200" b="1">
                <a:latin typeface="Oswald"/>
                <a:ea typeface="Oswald"/>
                <a:cs typeface="Oswald"/>
                <a:sym typeface="Oswald"/>
              </a:rPr>
              <a:t>                        </a:t>
            </a:r>
            <a:r>
              <a:rPr lang="en-GB" sz="2500" b="1">
                <a:latin typeface="Oswald"/>
                <a:ea typeface="Oswald"/>
                <a:cs typeface="Oswald"/>
                <a:sym typeface="Oswald"/>
              </a:rPr>
              <a:t> </a:t>
            </a:r>
            <a:r>
              <a:rPr lang="en-GB" sz="2500" b="1">
                <a:solidFill>
                  <a:srgbClr val="000000"/>
                </a:solidFill>
                <a:latin typeface="Oswald"/>
                <a:ea typeface="Oswald"/>
                <a:cs typeface="Oswald"/>
                <a:sym typeface="Oswald"/>
              </a:rPr>
              <a:t>Brand study (Mission/Values &amp; USP)</a:t>
            </a:r>
            <a:endParaRPr sz="2500" b="1">
              <a:solidFill>
                <a:srgbClr val="000000"/>
              </a:solidFill>
              <a:latin typeface="Oswald"/>
              <a:ea typeface="Oswald"/>
              <a:cs typeface="Oswald"/>
              <a:sym typeface="Oswald"/>
            </a:endParaRPr>
          </a:p>
          <a:p>
            <a:pPr marL="0" lvl="0" indent="0" algn="l" rtl="0">
              <a:spcBef>
                <a:spcPts val="1200"/>
              </a:spcBef>
              <a:spcAft>
                <a:spcPts val="1200"/>
              </a:spcAft>
              <a:buNone/>
            </a:pPr>
            <a:r>
              <a:rPr lang="en-GB">
                <a:solidFill>
                  <a:schemeClr val="dk1"/>
                </a:solidFill>
              </a:rPr>
              <a:t>HDFC Bank, a leading financial institution, prides itself on a mission to provide innovative banking solutions that empower customers to achieve their financial goals. With a commitment to integrity, customer-centricity, and operational excellence, HDFC Bank aims to be the most preferred bank in India. Its unique selling proposition lies in its comprehensive range of products and services tailored to meet the diverse needs of individuals, businesses, and institutions. By leveraging cutting-edge technology and a robust network, HDFC Bank delivers seamless banking experiences, making it a trusted partner for millions of customers nationwide.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785250" y="1070025"/>
            <a:ext cx="7688700" cy="3270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sz="1900">
                <a:solidFill>
                  <a:srgbClr val="000000"/>
                </a:solidFill>
              </a:rPr>
              <a:t>HDFC Bank's brand messaging typically revolves around trust, reliability, and innovation. They emphasize their commitment to providing convenient banking solutions while prioritizing customer satisfaction and financial stability. Messages often highlight their wide range of products and services tailored to meet the diverse needs of customers, along with their digital initiatives to make banking more accessible and efficient. Overall, HDFC Bank aims to position itself as a trusted partner for individuals and businesses alike, offering solutions that empower customers to achieve their financial goals.</a:t>
            </a:r>
            <a:endParaRPr sz="1900">
              <a:solidFill>
                <a:srgbClr val="000000"/>
              </a:solidFill>
            </a:endParaRPr>
          </a:p>
        </p:txBody>
      </p:sp>
      <p:sp>
        <p:nvSpPr>
          <p:cNvPr id="93" name="Google Shape;93;p19"/>
          <p:cNvSpPr txBox="1"/>
          <p:nvPr/>
        </p:nvSpPr>
        <p:spPr>
          <a:xfrm>
            <a:off x="0" y="85325"/>
            <a:ext cx="9079800" cy="7968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chemeClr val="accent1"/>
                </a:solidFill>
                <a:latin typeface="Impact"/>
                <a:ea typeface="Impact"/>
                <a:cs typeface="Impact"/>
                <a:sym typeface="Impact"/>
              </a:rPr>
              <a:t>                      </a:t>
            </a:r>
            <a:r>
              <a:rPr lang="en-GB" sz="3500">
                <a:solidFill>
                  <a:srgbClr val="1C4587"/>
                </a:solidFill>
                <a:latin typeface="Oswald"/>
                <a:ea typeface="Oswald"/>
                <a:cs typeface="Oswald"/>
                <a:sym typeface="Oswald"/>
              </a:rPr>
              <a:t>Analyze Brand Messaging HDFC Bank</a:t>
            </a:r>
            <a:endParaRPr sz="3500">
              <a:solidFill>
                <a:srgbClr val="1C4587"/>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0" y="0"/>
            <a:ext cx="9144000" cy="8586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latin typeface="Impact"/>
                <a:ea typeface="Impact"/>
                <a:cs typeface="Impact"/>
                <a:sym typeface="Impact"/>
              </a:rPr>
              <a:t> </a:t>
            </a:r>
            <a:r>
              <a:rPr lang="en-GB" sz="3400">
                <a:solidFill>
                  <a:srgbClr val="FF0000"/>
                </a:solidFill>
                <a:latin typeface="Impact"/>
                <a:ea typeface="Impact"/>
                <a:cs typeface="Impact"/>
                <a:sym typeface="Impact"/>
              </a:rPr>
              <a:t>         </a:t>
            </a:r>
            <a:r>
              <a:rPr lang="en-GB" sz="3400">
                <a:solidFill>
                  <a:srgbClr val="FF0000"/>
                </a:solidFill>
                <a:latin typeface="Oswald"/>
                <a:ea typeface="Oswald"/>
                <a:cs typeface="Oswald"/>
                <a:sym typeface="Oswald"/>
              </a:rPr>
              <a:t>EXAMINE THE BRAND’S TAGLINE HDFC BANK </a:t>
            </a:r>
            <a:endParaRPr sz="3400">
              <a:solidFill>
                <a:srgbClr val="FF0000"/>
              </a:solidFill>
              <a:latin typeface="Oswald"/>
              <a:ea typeface="Oswald"/>
              <a:cs typeface="Oswald"/>
              <a:sym typeface="Oswald"/>
            </a:endParaRPr>
          </a:p>
        </p:txBody>
      </p:sp>
      <p:sp>
        <p:nvSpPr>
          <p:cNvPr id="99" name="Google Shape;99;p20"/>
          <p:cNvSpPr txBox="1">
            <a:spLocks noGrp="1"/>
          </p:cNvSpPr>
          <p:nvPr>
            <p:ph type="body" idx="1"/>
          </p:nvPr>
        </p:nvSpPr>
        <p:spPr>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000000"/>
                </a:solidFill>
              </a:rPr>
              <a:t>HDFC Bank's tagline "We Understand Your World" succinctly encapsulates their customer-centric approach and commitment to comprehensively meeting the needs of their clientele. This tagline communicates empathy and understanding, suggesting that HDFC Bank recognizes and empathizes with the diverse financial challenges and aspirations of their customers. It implies a deep understanding of the complexities of modern life and the various financial situations individuals and businesses encounter. By stating "your world," HDFC Bank positions itself as a partner that is intimately familiar with the lives and circumstances of its customers, and is dedicated to providing tailored solutions to address their financial needs effectively. Overall, the tagline reinforces the bank's focus on customer satisfaction and its dedication to offering personalized banking experiences.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145625"/>
            <a:ext cx="8520600" cy="8721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C1130"/>
                </a:solidFill>
                <a:latin typeface="Impact"/>
                <a:ea typeface="Impact"/>
                <a:cs typeface="Impact"/>
                <a:sym typeface="Impact"/>
              </a:rPr>
              <a:t>                               </a:t>
            </a:r>
            <a:r>
              <a:rPr lang="en-GB">
                <a:solidFill>
                  <a:srgbClr val="4C1130"/>
                </a:solidFill>
                <a:latin typeface="Oswald"/>
                <a:ea typeface="Oswald"/>
                <a:cs typeface="Oswald"/>
                <a:sym typeface="Oswald"/>
              </a:rPr>
              <a:t> </a:t>
            </a:r>
            <a:r>
              <a:rPr lang="en-GB" sz="4600">
                <a:solidFill>
                  <a:srgbClr val="4C1130"/>
                </a:solidFill>
                <a:latin typeface="Oswald"/>
                <a:ea typeface="Oswald"/>
                <a:cs typeface="Oswald"/>
                <a:sym typeface="Oswald"/>
              </a:rPr>
              <a:t>Competitor Analysis</a:t>
            </a:r>
            <a:endParaRPr sz="4600">
              <a:solidFill>
                <a:srgbClr val="4C1130"/>
              </a:solidFill>
              <a:latin typeface="Oswald"/>
              <a:ea typeface="Oswald"/>
              <a:cs typeface="Oswald"/>
              <a:sym typeface="Oswald"/>
            </a:endParaRPr>
          </a:p>
        </p:txBody>
      </p:sp>
      <p:sp>
        <p:nvSpPr>
          <p:cNvPr id="105" name="Google Shape;105;p21"/>
          <p:cNvSpPr txBox="1">
            <a:spLocks noGrp="1"/>
          </p:cNvSpPr>
          <p:nvPr>
            <p:ph type="body" idx="1"/>
          </p:nvPr>
        </p:nvSpPr>
        <p:spPr>
          <a:xfrm>
            <a:off x="241250" y="920675"/>
            <a:ext cx="8520600" cy="32709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a:p>
            <a:pPr marL="0" lvl="0" indent="0" algn="l" rtl="0">
              <a:spcBef>
                <a:spcPts val="1200"/>
              </a:spcBef>
              <a:spcAft>
                <a:spcPts val="0"/>
              </a:spcAft>
              <a:buNone/>
            </a:pPr>
            <a:r>
              <a:rPr lang="en-GB"/>
              <a:t>           </a:t>
            </a:r>
            <a:r>
              <a:rPr lang="en-GB" sz="2200">
                <a:solidFill>
                  <a:srgbClr val="FF0000"/>
                </a:solidFill>
                <a:latin typeface="Impact"/>
                <a:ea typeface="Impact"/>
                <a:cs typeface="Impact"/>
                <a:sym typeface="Impact"/>
              </a:rPr>
              <a:t>Competitor Analysis 1: </a:t>
            </a:r>
            <a:r>
              <a:rPr lang="en-GB" sz="2200">
                <a:solidFill>
                  <a:srgbClr val="6AA84F"/>
                </a:solidFill>
              </a:rPr>
              <a:t>State Bank of India </a:t>
            </a:r>
            <a:endParaRPr sz="2200">
              <a:solidFill>
                <a:srgbClr val="6AA84F"/>
              </a:solidFill>
            </a:endParaRPr>
          </a:p>
          <a:p>
            <a:pPr marL="0" lvl="0" indent="0" algn="l" rtl="0">
              <a:spcBef>
                <a:spcPts val="1200"/>
              </a:spcBef>
              <a:spcAft>
                <a:spcPts val="0"/>
              </a:spcAft>
              <a:buNone/>
            </a:pPr>
            <a:r>
              <a:rPr lang="en-GB" sz="2200">
                <a:solidFill>
                  <a:srgbClr val="FF0000"/>
                </a:solidFill>
                <a:latin typeface="Impact"/>
                <a:ea typeface="Impact"/>
                <a:cs typeface="Impact"/>
                <a:sym typeface="Impact"/>
              </a:rPr>
              <a:t>              Competitor Analysis 2:</a:t>
            </a:r>
            <a:r>
              <a:rPr lang="en-GB" sz="2200">
                <a:solidFill>
                  <a:srgbClr val="FF0000"/>
                </a:solidFill>
              </a:rPr>
              <a:t> </a:t>
            </a:r>
            <a:r>
              <a:rPr lang="en-GB" sz="2200">
                <a:solidFill>
                  <a:srgbClr val="6AA84F"/>
                </a:solidFill>
              </a:rPr>
              <a:t>ICICI Bank</a:t>
            </a:r>
            <a:endParaRPr sz="2200">
              <a:solidFill>
                <a:srgbClr val="6AA84F"/>
              </a:solidFill>
            </a:endParaRPr>
          </a:p>
          <a:p>
            <a:pPr marL="0" lvl="0" indent="0" algn="l" rtl="0">
              <a:spcBef>
                <a:spcPts val="1200"/>
              </a:spcBef>
              <a:spcAft>
                <a:spcPts val="0"/>
              </a:spcAft>
              <a:buNone/>
            </a:pPr>
            <a:r>
              <a:rPr lang="en-GB" sz="2200">
                <a:solidFill>
                  <a:srgbClr val="FF0000"/>
                </a:solidFill>
                <a:latin typeface="Impact"/>
                <a:ea typeface="Impact"/>
                <a:cs typeface="Impact"/>
                <a:sym typeface="Impact"/>
              </a:rPr>
              <a:t>              Competitor Analysis 3: </a:t>
            </a:r>
            <a:r>
              <a:rPr lang="en-GB" sz="2200">
                <a:solidFill>
                  <a:srgbClr val="6AA84F"/>
                </a:solidFill>
              </a:rPr>
              <a:t>Axis Bank</a:t>
            </a:r>
            <a:endParaRPr sz="2200">
              <a:solidFill>
                <a:srgbClr val="6AA84F"/>
              </a:solidFill>
            </a:endParaRPr>
          </a:p>
          <a:p>
            <a:pPr marL="0" lvl="0" indent="0" algn="l" rtl="0">
              <a:spcBef>
                <a:spcPts val="1200"/>
              </a:spcBef>
              <a:spcAft>
                <a:spcPts val="0"/>
              </a:spcAft>
              <a:buNone/>
            </a:pPr>
            <a:endParaRPr sz="2200">
              <a:solidFill>
                <a:srgbClr val="FF0000"/>
              </a:solidFill>
              <a:latin typeface="Impact"/>
              <a:ea typeface="Impact"/>
              <a:cs typeface="Impact"/>
              <a:sym typeface="Impact"/>
            </a:endParaRPr>
          </a:p>
          <a:p>
            <a:pPr marL="0" lvl="0" indent="0" algn="l" rtl="0">
              <a:spcBef>
                <a:spcPts val="1200"/>
              </a:spcBef>
              <a:spcAft>
                <a:spcPts val="1200"/>
              </a:spcAft>
              <a:buNone/>
            </a:pPr>
            <a:endParaRPr sz="2200">
              <a:solidFill>
                <a:srgbClr val="FF0000"/>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82</TotalTime>
  <Words>4478</Words>
  <Application>Microsoft Office PowerPoint</Application>
  <PresentationFormat>On-screen Show (16:9)</PresentationFormat>
  <Paragraphs>311</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Impact</vt:lpstr>
      <vt:lpstr>Spectral ExtraBold</vt:lpstr>
      <vt:lpstr>Wingdings</vt:lpstr>
      <vt:lpstr>Wingdings 3</vt:lpstr>
      <vt:lpstr>Playfair Display</vt:lpstr>
      <vt:lpstr>Oswald</vt:lpstr>
      <vt:lpstr>Trebuchet MS</vt:lpstr>
      <vt:lpstr>Arial</vt:lpstr>
      <vt:lpstr>Dancing Script</vt:lpstr>
      <vt:lpstr>Facet</vt:lpstr>
      <vt:lpstr>PowerPoint Presentation</vt:lpstr>
      <vt:lpstr>              HDFC BANK</vt:lpstr>
      <vt:lpstr>PowerPoint Presentation</vt:lpstr>
      <vt:lpstr>PowerPoint Presentation</vt:lpstr>
      <vt:lpstr>PowerPoint Presentation</vt:lpstr>
      <vt:lpstr>     Brand study , Competitor Analysis &amp; Buyer's / Audience’s Persona</vt:lpstr>
      <vt:lpstr>PowerPoint Presentation</vt:lpstr>
      <vt:lpstr>          EXAMINE THE BRAND’S TAGLINE HDFC BANK </vt:lpstr>
      <vt:lpstr>                                Competitor Analysis</vt:lpstr>
      <vt:lpstr>                      COMPETITOR 1:   STATE BANK OF INDIA</vt:lpstr>
      <vt:lpstr>PowerPoint Presentation</vt:lpstr>
      <vt:lpstr>              SWOT Analysis of State Bank of India</vt:lpstr>
      <vt:lpstr>            Competitor 2.   ICICI Bank</vt:lpstr>
      <vt:lpstr>                SWOT Analysis of ICICI Bank</vt:lpstr>
      <vt:lpstr>                 SWOT Analysis of ICICI Bank</vt:lpstr>
      <vt:lpstr>                Competitor 2.  Axis Bank         </vt:lpstr>
      <vt:lpstr>                         SWOT ANALYSIS OF AXIS BANK</vt:lpstr>
      <vt:lpstr>PowerPoint Presentation</vt:lpstr>
      <vt:lpstr>PowerPoint Presentation</vt:lpstr>
      <vt:lpstr>                 1.3  Buyer’s Audience Persona</vt:lpstr>
      <vt:lpstr>PowerPoint Presentation</vt:lpstr>
      <vt:lpstr>PowerPoint Presentation</vt:lpstr>
      <vt:lpstr>                                     2. SEO &amp; Keyword Research</vt:lpstr>
      <vt:lpstr>                                    SEO Audit</vt:lpstr>
      <vt:lpstr>                                                    SEO Audit</vt:lpstr>
      <vt:lpstr>                    </vt:lpstr>
      <vt:lpstr>                    On Page Optimization</vt:lpstr>
      <vt:lpstr>On page optimization (content optimization)</vt:lpstr>
      <vt:lpstr>  Document the challenges faced during the research and analysis phrases as well as the key insights gained from the keyword research process</vt:lpstr>
      <vt:lpstr>        Part 3: Content Idea and Marketing Strategies</vt:lpstr>
      <vt:lpstr>PowerPoint Presentation</vt:lpstr>
      <vt:lpstr>                         Strategy Aim and the idea behind this story</vt:lpstr>
      <vt:lpstr>     Statergy , Aim and the idea behind the post  </vt:lpstr>
      <vt:lpstr>             Part 3:    Marketing Strategies</vt:lpstr>
      <vt:lpstr>PowerPoint Presentation</vt:lpstr>
      <vt:lpstr>              Part  4: Content Creation and Curation</vt:lpstr>
      <vt:lpstr>           Part 4.Content Creation and  Curation</vt:lpstr>
      <vt:lpstr>          Format 2: Reel Post on HDFC Bank Login</vt:lpstr>
      <vt:lpstr>Format 3: Carousel post on Credit Card</vt:lpstr>
      <vt:lpstr>               Part 4 : Content Creation and Curation</vt:lpstr>
      <vt:lpstr>PowerPoint Presentation</vt:lpstr>
      <vt:lpstr>Instagram Reel</vt:lpstr>
      <vt:lpstr>PowerPoint Presentation</vt:lpstr>
      <vt:lpstr>               4.2    Designing/Video Editing</vt:lpstr>
      <vt:lpstr>                        4.3  Social Media Ad Campaigns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dc:creator>
  <cp:lastModifiedBy>venkataramya244@gmail.com</cp:lastModifiedBy>
  <cp:revision>2</cp:revision>
  <dcterms:modified xsi:type="dcterms:W3CDTF">2024-04-24T08:05:20Z</dcterms:modified>
</cp:coreProperties>
</file>