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74" r:id="rId2"/>
    <p:sldId id="257" r:id="rId3"/>
    <p:sldId id="294" r:id="rId4"/>
    <p:sldId id="293" r:id="rId5"/>
    <p:sldId id="260" r:id="rId6"/>
    <p:sldId id="298" r:id="rId7"/>
    <p:sldId id="299" r:id="rId8"/>
    <p:sldId id="300" r:id="rId9"/>
    <p:sldId id="308" r:id="rId10"/>
    <p:sldId id="301" r:id="rId11"/>
    <p:sldId id="302" r:id="rId12"/>
    <p:sldId id="303" r:id="rId13"/>
    <p:sldId id="304" r:id="rId14"/>
    <p:sldId id="305" r:id="rId15"/>
    <p:sldId id="306" r:id="rId16"/>
    <p:sldId id="272" r:id="rId17"/>
    <p:sldId id="271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0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77DA-D852-9949-B71A-AE3B1F8E81D8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6A9CF-B206-E745-B363-5A679846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165-CDA7-DC46-9770-52E1CE1817C6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FD9B-F8C7-CC45-B9E3-A81042740EED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27D-DD19-6C4B-99E0-ECC085A3FE85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05AD-C280-F94F-A18D-B6B0EF3B29A4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E3F-7560-7E49-B6EA-6BD0F2E8B443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35F1-12AE-CC4A-B87D-12244B793226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125E-298B-0A49-938F-05394C3DD08C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9B3A-EC7A-3147-A5C2-F2CC0E4A04E1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C6D5-984C-0E45-8478-F2B7DC5A1D2E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F04E-43F3-2549-A877-8395D5D35E9A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2CEF-9C01-9648-BF97-9DDF20586F92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7B8-5CFD-BA42-ACB3-98ECC8BC3C1A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62C7-D3A4-8042-AA0E-A92780A8EDBC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B447-3252-8048-A3D3-C49E1B2FF7B3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B952-BDEF-6543-92A2-34C6FD5B527B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CCBA-C01E-4748-A772-BD4FFC00FC8E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1CC2-2B5A-7D4B-95F5-63E33C77567C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5E83-28DD-BB44-83E6-9D25FF1A7327}" type="datetime1">
              <a:rPr lang="en-US" smtClean="0"/>
              <a:t>3/5/23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" TargetMode="External"/><Relationship Id="rId2" Type="http://schemas.openxmlformats.org/officeDocument/2006/relationships/hyperlink" Target="https://www.youtube.com/watch?v=BuNDzuvqR9c&amp;list=PL3d_SFOiG7_8ofjyKzX6Nl1wZehbdiZC_&amp;index=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coregraphics/cgr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system &amp; Core Graphics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</a:t>
            </a:r>
            <a:r>
              <a:rPr lang="en-US" dirty="0" err="1"/>
              <a:t>Mouli</a:t>
            </a:r>
            <a:endParaRPr lang="en-US" dirty="0"/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353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Current Graphics Path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407CC5-FDE1-EECC-8EED-F5CD2AE0B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042278"/>
              </p:ext>
            </p:extLst>
          </p:nvPr>
        </p:nvGraphicFramePr>
        <p:xfrm>
          <a:off x="914400" y="2095500"/>
          <a:ext cx="10353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5307136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64036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fillPath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(using:)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Paints the area within the current path, as determined by the specified fill rule.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2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strokePath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Paints a line along the current path.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180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shapes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407CC5-FDE1-EECC-8EED-F5CD2AE0B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613903"/>
              </p:ext>
            </p:extLst>
          </p:nvPr>
        </p:nvGraphicFramePr>
        <p:xfrm>
          <a:off x="914400" y="2095500"/>
          <a:ext cx="10353674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5307136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64036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Paints the area contained within the provided rectangle, using the fill color in the current graphics state.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2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fillEllipse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Paints the area of the ellipse that fits inside the provided rectangle, using the fill color in the current graphics state.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1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stroke(_:)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Paints a rectangular path.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0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stroke(_:width:)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Paints a rectangular path, using the specified line width.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strokeEllipse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Strokes an ellipse that fits inside the specified rectangle.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1198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Fill, Stroke, and Shadow Colors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407CC5-FDE1-EECC-8EED-F5CD2AE0B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50123"/>
              </p:ext>
            </p:extLst>
          </p:nvPr>
        </p:nvGraphicFramePr>
        <p:xfrm>
          <a:off x="914400" y="2095500"/>
          <a:ext cx="103536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5307136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64036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setFillColor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current fill color in a graphics context, using a </a:t>
                      </a:r>
                      <a:r>
                        <a:rPr lang="en-US" sz="1050" dirty="0" err="1"/>
                        <a:t>CGColor</a:t>
                      </a:r>
                      <a:r>
                        <a:rPr lang="en-US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2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setFillColor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red:green:blue:alpha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current fill color to a value in the </a:t>
                      </a:r>
                      <a:r>
                        <a:rPr lang="en-US" sz="1050" dirty="0" err="1"/>
                        <a:t>DeviceRGB</a:t>
                      </a:r>
                      <a:r>
                        <a:rPr lang="en-US" sz="1050" dirty="0"/>
                        <a:t> color space.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1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setStrokeColor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current stroke color in a context, using a </a:t>
                      </a:r>
                      <a:r>
                        <a:rPr lang="en-US" sz="1050" dirty="0" err="1"/>
                        <a:t>CGColor</a:t>
                      </a:r>
                      <a:r>
                        <a:rPr lang="en-US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0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setStrokeColor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red:green:blue:alpha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current stroke color to a value in the </a:t>
                      </a:r>
                      <a:r>
                        <a:rPr lang="en-US" sz="1050" dirty="0" err="1"/>
                        <a:t>DeviceRGB</a:t>
                      </a:r>
                      <a:r>
                        <a:rPr lang="en-US" sz="1050" dirty="0"/>
                        <a:t> color space.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11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setAlpha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opacity level for objects drawn in a graphics context.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3584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Path Drawing Options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407CC5-FDE1-EECC-8EED-F5CD2AE0B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93291"/>
              </p:ext>
            </p:extLst>
          </p:nvPr>
        </p:nvGraphicFramePr>
        <p:xfrm>
          <a:off x="914400" y="2095500"/>
          <a:ext cx="10353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5307136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64036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setLineCap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style for the endpoints of lines drawn in a graphics context.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2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setLineWidth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Sets the line width for a graphics context.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180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1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45F-162F-4079-3A25-9597A330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and updating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5762-2F78-1F1A-B304-F75715A4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subclass </a:t>
            </a:r>
            <a:r>
              <a:rPr lang="en-US" dirty="0" err="1"/>
              <a:t>UIView</a:t>
            </a:r>
            <a:r>
              <a:rPr lang="en-US" dirty="0"/>
              <a:t> and override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draw(_:)</a:t>
            </a:r>
            <a:r>
              <a:rPr lang="en-US" dirty="0"/>
              <a:t>method to do custom drawing.</a:t>
            </a:r>
          </a:p>
          <a:p>
            <a:pPr lvl="1"/>
            <a:r>
              <a:rPr lang="en-US" dirty="0"/>
              <a:t>Subclasses that use technologies such as Core Graphics and </a:t>
            </a:r>
            <a:r>
              <a:rPr lang="en-US" dirty="0" err="1"/>
              <a:t>UIKit</a:t>
            </a:r>
            <a:r>
              <a:rPr lang="en-US" dirty="0"/>
              <a:t> to draw their view’s content should override this method and implement their drawing code there.</a:t>
            </a:r>
          </a:p>
          <a:p>
            <a:r>
              <a:rPr lang="en-US" dirty="0">
                <a:solidFill>
                  <a:srgbClr val="FFC000"/>
                </a:solidFill>
              </a:rPr>
              <a:t>The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setNeedsDisplay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FFC000"/>
                </a:solidFill>
              </a:rPr>
              <a:t>or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setNeedsDisplay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(_:) </a:t>
            </a:r>
            <a:r>
              <a:rPr lang="en-US" dirty="0">
                <a:solidFill>
                  <a:srgbClr val="FFC000"/>
                </a:solidFill>
              </a:rPr>
              <a:t>method is used to notify the system that your view’s contents need to be redrawn.</a:t>
            </a:r>
          </a:p>
          <a:p>
            <a:r>
              <a:rPr lang="en-US" dirty="0"/>
              <a:t>The instance property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contentScaleFactor</a:t>
            </a:r>
            <a:r>
              <a:rPr lang="en-US" dirty="0"/>
              <a:t> determines how content in the view is mapped from the logical coordinate space (measured in points) to the device coordinate space (measured in pixels).</a:t>
            </a:r>
          </a:p>
          <a:p>
            <a:pPr lvl="1"/>
            <a:r>
              <a:rPr lang="en-US" dirty="0"/>
              <a:t>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FFCE1-B688-2762-4ED6-96300101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4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45F-162F-4079-3A25-9597A330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Laying out </a:t>
            </a:r>
            <a:r>
              <a:rPr lang="en-US" dirty="0" err="1"/>
              <a:t>subviews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5762-2F78-1F1A-B304-F75715A4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layoutSubviews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Subclasses can override this method as needed to perform more precise layout of their </a:t>
            </a:r>
            <a:r>
              <a:rPr lang="en-US" dirty="0" err="1"/>
              <a:t>subviews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setNeedsLayout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Does not force an immediate update.</a:t>
            </a:r>
          </a:p>
          <a:p>
            <a:pPr lvl="1"/>
            <a:r>
              <a:rPr lang="en-US" dirty="0"/>
              <a:t>Triggers a layout update during the next update cycle.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layoutIfNeeded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Use this method to force the view to update its layout immediately.</a:t>
            </a:r>
          </a:p>
          <a:p>
            <a:r>
              <a:rPr lang="en-US" dirty="0">
                <a:solidFill>
                  <a:srgbClr val="FFC000"/>
                </a:solidFill>
              </a:rPr>
              <a:t>The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setNeedsDisplay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FFC000"/>
                </a:solidFill>
              </a:rPr>
              <a:t>or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setNeedsDisplay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(_:) </a:t>
            </a:r>
            <a:r>
              <a:rPr lang="en-US" dirty="0">
                <a:solidFill>
                  <a:srgbClr val="FFC000"/>
                </a:solidFill>
              </a:rPr>
              <a:t>method is used to notify the system that your view’s contents need to be redrawn.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FFCE1-B688-2762-4ED6-96300101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dirty="0"/>
              <a:t>When using a view, usually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/>
              <a:t> is preferred. When implementing a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en-US" dirty="0"/>
              <a:t> is preferred.</a:t>
            </a:r>
          </a:p>
          <a:p>
            <a:r>
              <a:rPr lang="en-US" dirty="0"/>
              <a:t>Matter of perspective:</a:t>
            </a:r>
          </a:p>
          <a:p>
            <a:pPr lvl="1"/>
            <a:r>
              <a:rPr lang="en-US" dirty="0"/>
              <a:t>From outside it’s usually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inside it’s usually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en-US" dirty="0"/>
              <a:t>.</a:t>
            </a:r>
          </a:p>
          <a:p>
            <a:r>
              <a:rPr lang="en-US" dirty="0"/>
              <a:t>Core Graphics, also known as Quartz 2D, is an advanced, two-dimensional drawing engine available for iOS, </a:t>
            </a:r>
            <a:r>
              <a:rPr lang="en-US" dirty="0" err="1"/>
              <a:t>tvOS</a:t>
            </a:r>
            <a:r>
              <a:rPr lang="en-US" dirty="0"/>
              <a:t> and macOS application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35B6-B912-95B6-848B-5F272799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0AA5-2E5D-9A49-90D5-FCE784B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ABC-0E9A-6843-858D-32F9BE61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effectLst/>
                <a:hlinkClick r:id="rId2"/>
              </a:rPr>
              <a:t>https://www.youtube.com/watch?v=BuNDzuvqR9c&amp;list=PL3d_SFOiG7_8ofjyKzX6Nl1wZehbdiZC_&amp;index=7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hlinkClick r:id="rId3"/>
              </a:rPr>
              <a:t>https://developer.apple.com/documentation</a:t>
            </a:r>
            <a:endParaRPr lang="en-US" sz="16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466E7-B4CF-D520-7371-C602EF9C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system &amp; Core Graphics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</a:t>
            </a:r>
            <a:r>
              <a:rPr lang="en-US" dirty="0" err="1"/>
              <a:t>Mouli</a:t>
            </a:r>
            <a:endParaRPr lang="en-US" dirty="0"/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522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Location and size</a:t>
            </a:r>
          </a:p>
          <a:p>
            <a:r>
              <a:rPr lang="en-US" sz="1600" dirty="0"/>
              <a:t>Core Graphics</a:t>
            </a:r>
          </a:p>
          <a:p>
            <a:r>
              <a:rPr lang="en-US" sz="1600" dirty="0"/>
              <a:t>Graphics context</a:t>
            </a:r>
          </a:p>
          <a:p>
            <a:r>
              <a:rPr lang="en-US" sz="1600" dirty="0"/>
              <a:t>Some useful methods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217DD-1227-881E-2AEB-E382C2A0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F38F-B410-044C-B801-6CE960C4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View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4CC4-074F-174B-B50A-F0C30EED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is upper left corner.</a:t>
            </a:r>
          </a:p>
          <a:p>
            <a:r>
              <a:rPr lang="en-US" dirty="0"/>
              <a:t>Units are points, not pixels.  Most of the time there are 2 pixels per point but could be only 1 or even 3.</a:t>
            </a:r>
          </a:p>
          <a:p>
            <a:r>
              <a:rPr lang="en-US" dirty="0"/>
              <a:t>Three key properties: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bounds: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center: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CGPoint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frame: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>
                <a:cs typeface="Courier New" panose="02070309020205020404" pitchFamily="49" charset="0"/>
              </a:rPr>
              <a:t> refer a </a:t>
            </a:r>
            <a:r>
              <a:rPr lang="en-US" dirty="0" err="1">
                <a:cs typeface="Courier New" panose="02070309020205020404" pitchFamily="49" charset="0"/>
              </a:rPr>
              <a:t>UIView</a:t>
            </a:r>
            <a:r>
              <a:rPr lang="en-US" dirty="0">
                <a:cs typeface="Courier New" panose="02070309020205020404" pitchFamily="49" charset="0"/>
              </a:rPr>
              <a:t> in its </a:t>
            </a:r>
            <a:r>
              <a:rPr lang="en-US" dirty="0" err="1">
                <a:cs typeface="Courier New" panose="02070309020205020404" pitchFamily="49" charset="0"/>
              </a:rPr>
              <a:t>superview’s</a:t>
            </a:r>
            <a:r>
              <a:rPr lang="en-US" dirty="0">
                <a:cs typeface="Courier New" panose="02070309020205020404" pitchFamily="49" charset="0"/>
              </a:rPr>
              <a:t> coordinate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5857-883D-1D81-243A-288C94CD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D2FC-5065-B64E-B6E9-DD00319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29D-AC8E-D540-9929-BD697C80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CGFloat</a:t>
            </a:r>
            <a:r>
              <a:rPr lang="en-US" dirty="0"/>
              <a:t> – use this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when playing with </a:t>
            </a:r>
            <a:r>
              <a:rPr lang="en-US" dirty="0" err="1"/>
              <a:t>UIView’s</a:t>
            </a:r>
            <a:r>
              <a:rPr lang="en-US" dirty="0"/>
              <a:t> coordinate system.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CGPoint</a:t>
            </a:r>
            <a:r>
              <a:rPr lang="en-US" dirty="0"/>
              <a:t> – a struct with two </a:t>
            </a:r>
            <a:r>
              <a:rPr lang="en-US" dirty="0" err="1"/>
              <a:t>CGFloats</a:t>
            </a:r>
            <a:r>
              <a:rPr lang="en-US" dirty="0"/>
              <a:t>, namely,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and y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CGSize</a:t>
            </a:r>
            <a:r>
              <a:rPr lang="en-US" dirty="0"/>
              <a:t> – a struct with two </a:t>
            </a:r>
            <a:r>
              <a:rPr lang="en-US" dirty="0" err="1"/>
              <a:t>CGFloats</a:t>
            </a:r>
            <a:r>
              <a:rPr lang="en-US" dirty="0"/>
              <a:t>, namely,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 and height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CGRect</a:t>
            </a:r>
            <a:r>
              <a:rPr lang="en-US" dirty="0"/>
              <a:t> – a struct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CGPoint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CGSize</a:t>
            </a:r>
            <a:r>
              <a:rPr lang="en-US" dirty="0"/>
              <a:t> in it.</a:t>
            </a:r>
          </a:p>
          <a:p>
            <a:pPr lvl="1"/>
            <a:r>
              <a:rPr lang="en-US" dirty="0"/>
              <a:t>Lots of convenient properties and functions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developer.apple.com</a:t>
            </a:r>
            <a:r>
              <a:rPr lang="en-US" dirty="0">
                <a:hlinkClick r:id="rId2"/>
              </a:rPr>
              <a:t>/documentation/</a:t>
            </a:r>
            <a:r>
              <a:rPr lang="en-US" dirty="0" err="1">
                <a:hlinkClick r:id="rId2"/>
              </a:rPr>
              <a:t>coregraphics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cgrect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849E-F276-3842-F8B4-A05C74A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and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F1B69-8331-F941-ADA0-BC858EF2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view’s position and size (width and height) are expressed in two ways.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dirty="0"/>
              <a:t> – the </a:t>
            </a:r>
            <a:r>
              <a:rPr lang="en-US" dirty="0" err="1"/>
              <a:t>rect</a:t>
            </a:r>
            <a:r>
              <a:rPr lang="en-US" dirty="0"/>
              <a:t> containing a </a:t>
            </a:r>
            <a:r>
              <a:rPr lang="en-US" dirty="0" err="1"/>
              <a:t>UIView</a:t>
            </a:r>
            <a:r>
              <a:rPr lang="en-US" dirty="0"/>
              <a:t> in its </a:t>
            </a:r>
            <a:r>
              <a:rPr lang="en-US" dirty="0" err="1"/>
              <a:t>superview’s</a:t>
            </a:r>
            <a:r>
              <a:rPr lang="en-US" dirty="0"/>
              <a:t> coordinate system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en-US" dirty="0"/>
              <a:t> – a view’s internal drawing space’s origin and size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CF84AA-4ACB-2045-A641-A02F8DA57D40}"/>
              </a:ext>
            </a:extLst>
          </p:cNvPr>
          <p:cNvGrpSpPr/>
          <p:nvPr/>
        </p:nvGrpSpPr>
        <p:grpSpPr>
          <a:xfrm>
            <a:off x="4261875" y="3943632"/>
            <a:ext cx="3657600" cy="2286000"/>
            <a:chOff x="4261875" y="3943632"/>
            <a:chExt cx="3657600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1319CA-387A-FE49-9A92-FB3E94F9C822}"/>
                </a:ext>
              </a:extLst>
            </p:cNvPr>
            <p:cNvSpPr/>
            <p:nvPr/>
          </p:nvSpPr>
          <p:spPr>
            <a:xfrm>
              <a:off x="4261875" y="3943632"/>
              <a:ext cx="3657600" cy="228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56EB4A-51E9-A843-91C0-37CE638900FD}"/>
                </a:ext>
              </a:extLst>
            </p:cNvPr>
            <p:cNvSpPr/>
            <p:nvPr/>
          </p:nvSpPr>
          <p:spPr>
            <a:xfrm>
              <a:off x="7221649" y="3943632"/>
              <a:ext cx="682567" cy="293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View A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3F456-2994-2B4E-8C34-9AE24A3D7286}"/>
              </a:ext>
            </a:extLst>
          </p:cNvPr>
          <p:cNvCxnSpPr>
            <a:cxnSpLocks/>
          </p:cNvCxnSpPr>
          <p:nvPr/>
        </p:nvCxnSpPr>
        <p:spPr>
          <a:xfrm>
            <a:off x="4174435" y="3856383"/>
            <a:ext cx="3745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B9F6C-F200-1B46-9DE6-469A4F75B927}"/>
              </a:ext>
            </a:extLst>
          </p:cNvPr>
          <p:cNvCxnSpPr>
            <a:cxnSpLocks/>
          </p:cNvCxnSpPr>
          <p:nvPr/>
        </p:nvCxnSpPr>
        <p:spPr>
          <a:xfrm>
            <a:off x="4174435" y="3856383"/>
            <a:ext cx="0" cy="2373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C2462D-E006-E241-9AE0-D85DD407EBB7}"/>
              </a:ext>
            </a:extLst>
          </p:cNvPr>
          <p:cNvSpPr/>
          <p:nvPr/>
        </p:nvSpPr>
        <p:spPr>
          <a:xfrm>
            <a:off x="3570116" y="3512386"/>
            <a:ext cx="691759" cy="2639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(0, 0)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A85A6-1B52-DA43-AFA0-88C1B8632539}"/>
              </a:ext>
            </a:extLst>
          </p:cNvPr>
          <p:cNvSpPr/>
          <p:nvPr/>
        </p:nvSpPr>
        <p:spPr>
          <a:xfrm>
            <a:off x="5701075" y="3505200"/>
            <a:ext cx="691759" cy="2639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95CECF-EA03-2C42-B827-79A898AFD181}"/>
              </a:ext>
            </a:extLst>
          </p:cNvPr>
          <p:cNvSpPr/>
          <p:nvPr/>
        </p:nvSpPr>
        <p:spPr>
          <a:xfrm>
            <a:off x="3482676" y="4914336"/>
            <a:ext cx="691759" cy="2639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FEAEFA-0A91-B748-908D-2705F3F261F9}"/>
              </a:ext>
            </a:extLst>
          </p:cNvPr>
          <p:cNvSpPr/>
          <p:nvPr/>
        </p:nvSpPr>
        <p:spPr>
          <a:xfrm>
            <a:off x="8006914" y="3856383"/>
            <a:ext cx="1384861" cy="10579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A </a:t>
            </a:r>
            <a:r>
              <a:rPr lang="en-US" sz="10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origin: (0, 0)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size: 550 x 400</a:t>
            </a:r>
          </a:p>
          <a:p>
            <a:pPr algn="ctr"/>
            <a:endParaRPr lang="en-US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A </a:t>
            </a:r>
            <a:r>
              <a:rPr lang="en-US" sz="10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origin: (0, 0)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size: 550 x 400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D7D784-F886-C642-A44A-D8AEF3C8A9D6}"/>
              </a:ext>
            </a:extLst>
          </p:cNvPr>
          <p:cNvGrpSpPr/>
          <p:nvPr/>
        </p:nvGrpSpPr>
        <p:grpSpPr>
          <a:xfrm>
            <a:off x="5250168" y="4237383"/>
            <a:ext cx="1599837" cy="1713960"/>
            <a:chOff x="5250168" y="4237383"/>
            <a:chExt cx="1599837" cy="17139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869FC0-19B8-B14F-8889-51CF250B571B}"/>
                </a:ext>
              </a:extLst>
            </p:cNvPr>
            <p:cNvSpPr/>
            <p:nvPr/>
          </p:nvSpPr>
          <p:spPr>
            <a:xfrm>
              <a:off x="5250168" y="4237383"/>
              <a:ext cx="1593571" cy="17139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802044-409B-2949-B64D-FFA035E1032D}"/>
                </a:ext>
              </a:extLst>
            </p:cNvPr>
            <p:cNvSpPr/>
            <p:nvPr/>
          </p:nvSpPr>
          <p:spPr>
            <a:xfrm>
              <a:off x="6254194" y="4237383"/>
              <a:ext cx="595811" cy="2937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View B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E9DA8A-6735-9147-B25A-96CCDEA13903}"/>
              </a:ext>
            </a:extLst>
          </p:cNvPr>
          <p:cNvCxnSpPr>
            <a:cxnSpLocks/>
          </p:cNvCxnSpPr>
          <p:nvPr/>
        </p:nvCxnSpPr>
        <p:spPr>
          <a:xfrm>
            <a:off x="4261875" y="3943632"/>
            <a:ext cx="988293" cy="293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E0F23-43B3-E74F-B4C2-2946AA984040}"/>
              </a:ext>
            </a:extLst>
          </p:cNvPr>
          <p:cNvSpPr/>
          <p:nvPr/>
        </p:nvSpPr>
        <p:spPr>
          <a:xfrm>
            <a:off x="4261875" y="4181006"/>
            <a:ext cx="988287" cy="29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(200, 100)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586EE0-F9F4-6148-A4B2-2DD66C4E94C0}"/>
              </a:ext>
            </a:extLst>
          </p:cNvPr>
          <p:cNvCxnSpPr>
            <a:cxnSpLocks/>
          </p:cNvCxnSpPr>
          <p:nvPr/>
        </p:nvCxnSpPr>
        <p:spPr>
          <a:xfrm>
            <a:off x="5250162" y="4237383"/>
            <a:ext cx="1593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6C57EC-5D54-C646-9817-8DC7E6A121D8}"/>
              </a:ext>
            </a:extLst>
          </p:cNvPr>
          <p:cNvCxnSpPr>
            <a:cxnSpLocks/>
          </p:cNvCxnSpPr>
          <p:nvPr/>
        </p:nvCxnSpPr>
        <p:spPr>
          <a:xfrm>
            <a:off x="5250162" y="4252284"/>
            <a:ext cx="0" cy="1691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D3E2405-F8A4-9D4D-8C0E-00495F2200DC}"/>
              </a:ext>
            </a:extLst>
          </p:cNvPr>
          <p:cNvSpPr/>
          <p:nvPr/>
        </p:nvSpPr>
        <p:spPr>
          <a:xfrm>
            <a:off x="5596531" y="3959473"/>
            <a:ext cx="988287" cy="29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7C5E64-77CE-CA45-ABCD-CD0C30CABE43}"/>
              </a:ext>
            </a:extLst>
          </p:cNvPr>
          <p:cNvSpPr/>
          <p:nvPr/>
        </p:nvSpPr>
        <p:spPr>
          <a:xfrm>
            <a:off x="4703811" y="5031387"/>
            <a:ext cx="502632" cy="29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08B020-D421-3A4B-9911-C8896C902A3D}"/>
              </a:ext>
            </a:extLst>
          </p:cNvPr>
          <p:cNvSpPr/>
          <p:nvPr/>
        </p:nvSpPr>
        <p:spPr>
          <a:xfrm>
            <a:off x="8006914" y="5008407"/>
            <a:ext cx="1384861" cy="682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B </a:t>
            </a:r>
            <a:r>
              <a:rPr lang="en-US" sz="10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origin: (200, 100)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size: 200 x 250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6154FE-5A68-884B-BC35-4229D7143BED}"/>
              </a:ext>
            </a:extLst>
          </p:cNvPr>
          <p:cNvSpPr/>
          <p:nvPr/>
        </p:nvSpPr>
        <p:spPr>
          <a:xfrm>
            <a:off x="5246090" y="4229652"/>
            <a:ext cx="595810" cy="29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(0, 0)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01594-D05C-6842-9297-5EB6605189A9}"/>
              </a:ext>
            </a:extLst>
          </p:cNvPr>
          <p:cNvSpPr/>
          <p:nvPr/>
        </p:nvSpPr>
        <p:spPr>
          <a:xfrm>
            <a:off x="8017566" y="5610078"/>
            <a:ext cx="1384861" cy="682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B </a:t>
            </a:r>
            <a:r>
              <a:rPr lang="en-US" sz="10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origin: (0, 0)</a:t>
            </a:r>
          </a:p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size: 200 x 250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E1B3F-AB65-55B5-18D1-64408B9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1"/>
      <p:bldP spid="34" grpId="1"/>
      <p:bldP spid="42" grpId="0"/>
      <p:bldP spid="43" grpId="0"/>
      <p:bldP spid="44" grpId="0"/>
      <p:bldP spid="45" grpId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6DD4-4CF0-E557-5FC6-08090684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Core Graphics, also known as Quartz 2D, is an advanced, two-dimensional drawing engine available for iOS, </a:t>
            </a:r>
            <a:r>
              <a:rPr lang="en-US" dirty="0" err="1"/>
              <a:t>tvOS</a:t>
            </a:r>
            <a:r>
              <a:rPr lang="en-US" dirty="0"/>
              <a:t> and macOS application development.</a:t>
            </a:r>
          </a:p>
          <a:p>
            <a:r>
              <a:rPr lang="en-US" dirty="0"/>
              <a:t>Quartz 2D provides low-level, lightweight 2D rendering with unmatched output fidelity regardless of display or printing device.</a:t>
            </a:r>
          </a:p>
          <a:p>
            <a:r>
              <a:rPr lang="en-US" dirty="0"/>
              <a:t>Quartz 2D is resolution- and device-independent.</a:t>
            </a:r>
          </a:p>
          <a:p>
            <a:r>
              <a:rPr lang="en-US" dirty="0"/>
              <a:t>The Quartz 2D API is easy to use and provides access to powerful features such as transparency layers, path-based drawing, offscreen rendering, advanced color management, anti-aliased rendering, and PDF document creation, display, and parsing.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6DD4-4CF0-E557-5FC6-08090684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Graphics Context manages the drawing state — fill &amp; stroke colors, line pattern, font characteristics, as well as the actual path to be drawn.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UIGraphicsGetCurrentContext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get the current graphics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4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FAAA-02DE-F755-355F-398318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Current Graphics Path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407CC5-FDE1-EECC-8EED-F5CD2AE0B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813117"/>
              </p:ext>
            </p:extLst>
          </p:nvPr>
        </p:nvGraphicFramePr>
        <p:xfrm>
          <a:off x="914400" y="2095500"/>
          <a:ext cx="969264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320">
                  <a:extLst>
                    <a:ext uri="{9D8B030D-6E8A-4147-A177-3AD203B41FA5}">
                      <a16:colId xmlns:a16="http://schemas.microsoft.com/office/drawing/2014/main" val="2553071366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640362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move(to:)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Begins a new </a:t>
                      </a:r>
                      <a:r>
                        <a:rPr lang="en-US" sz="1050" dirty="0" err="1"/>
                        <a:t>subpath</a:t>
                      </a:r>
                      <a:r>
                        <a:rPr lang="en-US" sz="1050" dirty="0"/>
                        <a:t> at the specified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29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addLine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(to:)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Appends a straight line segment from the current point to the specified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51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addRect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(_:)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Adds a rectangular path to the current path.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addEllipse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Adds an ellipse that fits inside the specified rectangle.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1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addArc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center:radius:startAngle:endAngle:clockwise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Adds an arc of a circle to the current path, specified with a radius and angles.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63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addCurve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(to:control1:control2:)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Adds a cubic </a:t>
                      </a:r>
                      <a:r>
                        <a:rPr lang="en-US" sz="1050" dirty="0" err="1"/>
                        <a:t>Bézier</a:t>
                      </a:r>
                      <a:r>
                        <a:rPr lang="en-US" sz="1050" dirty="0"/>
                        <a:t> curve to the current path, with the specified end point and control points.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addQuadCurve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to:control</a:t>
                      </a:r>
                      <a:r>
                        <a:rPr lang="en-US" sz="105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Adds a quadratic </a:t>
                      </a:r>
                      <a:r>
                        <a:rPr lang="en-US" sz="1050" dirty="0" err="1"/>
                        <a:t>Bézier</a:t>
                      </a:r>
                      <a:r>
                        <a:rPr lang="en-US" sz="1050" dirty="0"/>
                        <a:t> curve to the current path, with the specified end point and control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8682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0074-2FE0-88A2-3690-80AE7D1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0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6131-60F1-11A8-7C6A-B008B087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curves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1F46A-81B8-9FF1-66F2-6D24640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70467-E287-BA5B-A45E-323CF169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55" y="2432050"/>
            <a:ext cx="4470400" cy="199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38D3D9-D11F-986C-E6E9-63B5E35E2D2D}"/>
              </a:ext>
            </a:extLst>
          </p:cNvPr>
          <p:cNvSpPr/>
          <p:nvPr/>
        </p:nvSpPr>
        <p:spPr>
          <a:xfrm>
            <a:off x="1560455" y="4464879"/>
            <a:ext cx="44704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</a:rPr>
              <a:t>A cubic </a:t>
            </a:r>
            <a:r>
              <a:rPr lang="en-US" sz="1050" i="1" dirty="0" err="1">
                <a:solidFill>
                  <a:schemeClr val="tx1"/>
                </a:solidFill>
              </a:rPr>
              <a:t>Bézier</a:t>
            </a:r>
            <a:r>
              <a:rPr lang="en-US" sz="1050" i="1" dirty="0">
                <a:solidFill>
                  <a:schemeClr val="tx1"/>
                </a:solidFill>
              </a:rPr>
              <a:t>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204E1-F1BE-B6A6-ED83-A96B7D4BE7AF}"/>
              </a:ext>
            </a:extLst>
          </p:cNvPr>
          <p:cNvSpPr/>
          <p:nvPr/>
        </p:nvSpPr>
        <p:spPr>
          <a:xfrm>
            <a:off x="6164768" y="4464879"/>
            <a:ext cx="44704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A Quadratic </a:t>
            </a:r>
            <a:r>
              <a:rPr lang="en-US" sz="1000" i="1" dirty="0" err="1">
                <a:solidFill>
                  <a:schemeClr val="tx1"/>
                </a:solidFill>
              </a:rPr>
              <a:t>Bézier</a:t>
            </a:r>
            <a:r>
              <a:rPr lang="en-US" sz="1000" i="1" dirty="0">
                <a:solidFill>
                  <a:schemeClr val="tx1"/>
                </a:solidFill>
              </a:rPr>
              <a:t> curve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F412B0-2069-8A70-B64C-A74767F50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7" y="2432050"/>
            <a:ext cx="4499677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18980</TotalTime>
  <Words>1190</Words>
  <Application>Microsoft Macintosh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Rockwell</vt:lpstr>
      <vt:lpstr>Damask</vt:lpstr>
      <vt:lpstr>Coordinate system &amp; Core Graphics   44643 mobile Computing – iOS</vt:lpstr>
      <vt:lpstr>Table of contents</vt:lpstr>
      <vt:lpstr>Intro: View coordinate system</vt:lpstr>
      <vt:lpstr>Data structures</vt:lpstr>
      <vt:lpstr>Location and size</vt:lpstr>
      <vt:lpstr>Core graphics</vt:lpstr>
      <vt:lpstr>Graphics context</vt:lpstr>
      <vt:lpstr>Constructing a Current Graphics Path</vt:lpstr>
      <vt:lpstr>Bézier curves</vt:lpstr>
      <vt:lpstr>Drawing the Current Graphics Path</vt:lpstr>
      <vt:lpstr>Drawing shapes</vt:lpstr>
      <vt:lpstr>Setting Fill, Stroke, and Shadow Colors</vt:lpstr>
      <vt:lpstr>Setting Path Drawing Options</vt:lpstr>
      <vt:lpstr>Drawing and updating the view</vt:lpstr>
      <vt:lpstr>Laying out subviews</vt:lpstr>
      <vt:lpstr>Conclusion</vt:lpstr>
      <vt:lpstr>Reference</vt:lpstr>
      <vt:lpstr>Coordinate system &amp; Core Graphics   44643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223</cp:revision>
  <dcterms:created xsi:type="dcterms:W3CDTF">2022-01-12T15:17:10Z</dcterms:created>
  <dcterms:modified xsi:type="dcterms:W3CDTF">2023-03-14T03:08:05Z</dcterms:modified>
</cp:coreProperties>
</file>