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52"/>
        <p:cNvGrpSpPr/>
        <p:nvPr/>
      </p:nvGrpSpPr>
      <p:grpSpPr>
        <a:xfrm>
          <a:off x="0" y="0"/>
          <a:ext cx="0" cy="0"/>
          <a:chOff x="0" y="0"/>
          <a:chExt cx="0" cy="0"/>
        </a:xfrm>
      </p:grpSpPr>
      <p:pic>
        <p:nvPicPr>
          <p:cNvPr id="153" name="Google Shape;153;p14" descr="offset_comp_343059.jpg"/>
          <p:cNvPicPr preferRelativeResize="0"/>
          <p:nvPr/>
        </p:nvPicPr>
        <p:blipFill/>
        <p:spPr>
          <a:xfrm rot="-5400000">
            <a:off x="113630" y="-105700"/>
            <a:ext cx="5142300" cy="5364300"/>
          </a:xfrm>
          <a:prstGeom prst="diagStripe">
            <a:avLst>
              <a:gd name="adj" fmla="val 50343"/>
            </a:avLst>
          </a:prstGeom>
          <a:noFill/>
          <a:ln>
            <a:noFill/>
          </a:ln>
        </p:spPr>
      </p:pic>
      <p:sp>
        <p:nvSpPr>
          <p:cNvPr id="154" name="Google Shape;15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0"/>
              </a:spcBef>
              <a:spcAft>
                <a:spcPts val="0"/>
              </a:spcAft>
              <a:buClr>
                <a:schemeClr val="dk2"/>
              </a:buClr>
              <a:buSzPts val="1100"/>
              <a:buChar char="○"/>
              <a:defRPr>
                <a:solidFill>
                  <a:schemeClr val="dk2"/>
                </a:solidFill>
              </a:defRPr>
            </a:lvl2pPr>
            <a:lvl3pPr marL="1371600" lvl="2" indent="-298450" rtl="0">
              <a:spcBef>
                <a:spcPts val="0"/>
              </a:spcBef>
              <a:spcAft>
                <a:spcPts val="0"/>
              </a:spcAft>
              <a:buClr>
                <a:schemeClr val="dk2"/>
              </a:buClr>
              <a:buSzPts val="1100"/>
              <a:buChar char="■"/>
              <a:defRPr>
                <a:solidFill>
                  <a:schemeClr val="dk2"/>
                </a:solidFill>
              </a:defRPr>
            </a:lvl3pPr>
            <a:lvl4pPr marL="1828800" lvl="3" indent="-298450" rtl="0">
              <a:spcBef>
                <a:spcPts val="0"/>
              </a:spcBef>
              <a:spcAft>
                <a:spcPts val="0"/>
              </a:spcAft>
              <a:buClr>
                <a:schemeClr val="dk2"/>
              </a:buClr>
              <a:buSzPts val="1100"/>
              <a:buChar char="●"/>
              <a:defRPr>
                <a:solidFill>
                  <a:schemeClr val="dk2"/>
                </a:solidFill>
              </a:defRPr>
            </a:lvl4pPr>
            <a:lvl5pPr marL="2286000" lvl="4" indent="-298450" rtl="0">
              <a:spcBef>
                <a:spcPts val="0"/>
              </a:spcBef>
              <a:spcAft>
                <a:spcPts val="0"/>
              </a:spcAft>
              <a:buClr>
                <a:schemeClr val="dk2"/>
              </a:buClr>
              <a:buSzPts val="1100"/>
              <a:buChar char="○"/>
              <a:defRPr>
                <a:solidFill>
                  <a:schemeClr val="dk2"/>
                </a:solidFill>
              </a:defRPr>
            </a:lvl5pPr>
            <a:lvl6pPr marL="2743200" lvl="5" indent="-298450" rtl="0">
              <a:spcBef>
                <a:spcPts val="0"/>
              </a:spcBef>
              <a:spcAft>
                <a:spcPts val="0"/>
              </a:spcAft>
              <a:buClr>
                <a:schemeClr val="dk2"/>
              </a:buClr>
              <a:buSzPts val="1100"/>
              <a:buChar char="■"/>
              <a:defRPr>
                <a:solidFill>
                  <a:schemeClr val="dk2"/>
                </a:solidFill>
              </a:defRPr>
            </a:lvl6pPr>
            <a:lvl7pPr marL="3200400" lvl="6" indent="-298450" rtl="0">
              <a:spcBef>
                <a:spcPts val="0"/>
              </a:spcBef>
              <a:spcAft>
                <a:spcPts val="0"/>
              </a:spcAft>
              <a:buClr>
                <a:schemeClr val="dk2"/>
              </a:buClr>
              <a:buSzPts val="1100"/>
              <a:buChar char="●"/>
              <a:defRPr>
                <a:solidFill>
                  <a:schemeClr val="dk2"/>
                </a:solidFill>
              </a:defRPr>
            </a:lvl7pPr>
            <a:lvl8pPr marL="3657600" lvl="7" indent="-298450" rtl="0">
              <a:spcBef>
                <a:spcPts val="0"/>
              </a:spcBef>
              <a:spcAft>
                <a:spcPts val="0"/>
              </a:spcAft>
              <a:buClr>
                <a:schemeClr val="dk2"/>
              </a:buClr>
              <a:buSzPts val="1100"/>
              <a:buChar char="○"/>
              <a:defRPr>
                <a:solidFill>
                  <a:schemeClr val="dk2"/>
                </a:solidFill>
              </a:defRPr>
            </a:lvl8pPr>
            <a:lvl9pPr marL="4114800" lvl="8" indent="-298450" rtl="0">
              <a:spcBef>
                <a:spcPts val="0"/>
              </a:spcBef>
              <a:spcAft>
                <a:spcPts val="0"/>
              </a:spcAft>
              <a:buClr>
                <a:schemeClr val="dk2"/>
              </a:buClr>
              <a:buSzPts val="1100"/>
              <a:buChar char="■"/>
              <a:defRPr>
                <a:solidFill>
                  <a:schemeClr val="dk2"/>
                </a:solidFill>
              </a:defRPr>
            </a:lvl9pPr>
          </a:lstStyle>
          <a:p>
            <a:endParaRPr/>
          </a:p>
        </p:txBody>
      </p:sp>
      <p:sp>
        <p:nvSpPr>
          <p:cNvPr id="156" name="Google Shape;1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7" name="Google Shape;157;p14">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68" name="Google Shape;16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 name="Google Shape;17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8" name="Google Shape;1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89" name="Google Shape;18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329250" y="1561650"/>
            <a:ext cx="5225400" cy="15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4776825" y="3015600"/>
            <a:ext cx="3700200" cy="1789200"/>
          </a:xfrm>
          <a:prstGeom prst="snip1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POD 1 : Cohort 80</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Dhanushyaa VS</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Jyoti Kumari</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Muhammad Iqbal KY</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Yash Sharma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Riya Goel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Severity Microservice</a:t>
            </a:r>
            <a:endParaRPr/>
          </a:p>
        </p:txBody>
      </p:sp>
      <p:sp>
        <p:nvSpPr>
          <p:cNvPr id="259" name="Google Shape;259;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Severity is a middleware microservice.</a:t>
            </a:r>
            <a:endParaRPr/>
          </a:p>
          <a:p>
            <a:pPr marL="457200" lvl="0" indent="-311150" algn="l" rtl="0">
              <a:spcBef>
                <a:spcPts val="0"/>
              </a:spcBef>
              <a:spcAft>
                <a:spcPts val="0"/>
              </a:spcAft>
              <a:buSzPts val="1300"/>
              <a:buChar char="●"/>
            </a:pPr>
            <a:r>
              <a:rPr lang="en-GB"/>
              <a:t>This microservice invokes audit benchmark microservice and takes number of acceptable “No” from it.</a:t>
            </a:r>
            <a:endParaRPr/>
          </a:p>
          <a:p>
            <a:pPr marL="457200" lvl="0" indent="-311150" algn="l" rtl="0">
              <a:spcBef>
                <a:spcPts val="0"/>
              </a:spcBef>
              <a:spcAft>
                <a:spcPts val="0"/>
              </a:spcAft>
              <a:buSzPts val="1300"/>
              <a:buChar char="●"/>
            </a:pPr>
            <a:r>
              <a:rPr lang="en-GB"/>
              <a:t>It then checks the project execution status according to the pre set rules.</a:t>
            </a:r>
            <a:endParaRPr/>
          </a:p>
          <a:p>
            <a:pPr marL="457200" lvl="0" indent="-311150" algn="l" rtl="0">
              <a:spcBef>
                <a:spcPts val="0"/>
              </a:spcBef>
              <a:spcAft>
                <a:spcPts val="0"/>
              </a:spcAft>
              <a:buSzPts val="1300"/>
              <a:buChar char="●"/>
            </a:pPr>
            <a:r>
              <a:rPr lang="en-GB"/>
              <a:t>It returns the status and remedial action to be taken.</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POST:/ProjectExecutionStatus</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flow of our Angular app according to the Requirement:</a:t>
            </a:r>
            <a:endParaRPr/>
          </a:p>
          <a:p>
            <a:pPr marL="457200" lvl="0" indent="-311150" algn="l" rtl="0">
              <a:spcBef>
                <a:spcPts val="1200"/>
              </a:spcBef>
              <a:spcAft>
                <a:spcPts val="0"/>
              </a:spcAft>
              <a:buSzPts val="1300"/>
              <a:buChar char="●"/>
            </a:pPr>
            <a:r>
              <a:rPr lang="en-GB"/>
              <a:t>Audit management Portal must allow a member to Login. </a:t>
            </a:r>
            <a:endParaRPr/>
          </a:p>
          <a:p>
            <a:pPr marL="457200" lvl="0" indent="-311150" algn="l" rtl="0">
              <a:spcBef>
                <a:spcPts val="0"/>
              </a:spcBef>
              <a:spcAft>
                <a:spcPts val="0"/>
              </a:spcAft>
              <a:buSzPts val="1300"/>
              <a:buChar char="●"/>
            </a:pPr>
            <a:r>
              <a:rPr lang="en-GB"/>
              <a:t>Once successfully logged in, the member do the following operations: </a:t>
            </a:r>
            <a:endParaRPr/>
          </a:p>
          <a:p>
            <a:pPr marL="914400" lvl="1" indent="-311150" algn="l" rtl="0">
              <a:spcBef>
                <a:spcPts val="0"/>
              </a:spcBef>
              <a:spcAft>
                <a:spcPts val="0"/>
              </a:spcAft>
              <a:buSzPts val="1300"/>
              <a:buChar char="○"/>
            </a:pPr>
            <a:r>
              <a:rPr lang="en-GB" sz="1300"/>
              <a:t>Choose the audit type to view the list of audit checklist questions</a:t>
            </a:r>
            <a:endParaRPr sz="1300"/>
          </a:p>
          <a:p>
            <a:pPr marL="914400" lvl="1" indent="-311150" algn="l" rtl="0">
              <a:spcBef>
                <a:spcPts val="0"/>
              </a:spcBef>
              <a:spcAft>
                <a:spcPts val="0"/>
              </a:spcAft>
              <a:buSzPts val="1300"/>
              <a:buChar char="○"/>
            </a:pPr>
            <a:r>
              <a:rPr lang="en-GB" sz="1300"/>
              <a:t>Let the project manager provide answers to the questions </a:t>
            </a:r>
            <a:endParaRPr sz="1300"/>
          </a:p>
          <a:p>
            <a:pPr marL="914400" lvl="1" indent="-311150" algn="l" rtl="0">
              <a:spcBef>
                <a:spcPts val="0"/>
              </a:spcBef>
              <a:spcAft>
                <a:spcPts val="0"/>
              </a:spcAft>
              <a:buSzPts val="1300"/>
              <a:buChar char="○"/>
            </a:pPr>
            <a:r>
              <a:rPr lang="en-GB" sz="1300"/>
              <a:t>Invoke the Audit Severity Microservice to determine the project execution status</a:t>
            </a:r>
            <a:endParaRPr sz="1300"/>
          </a:p>
          <a:p>
            <a:pPr marL="914400" lvl="1" indent="-311150" algn="l" rtl="0">
              <a:spcBef>
                <a:spcPts val="0"/>
              </a:spcBef>
              <a:spcAft>
                <a:spcPts val="0"/>
              </a:spcAft>
              <a:buSzPts val="1300"/>
              <a:buChar char="○"/>
            </a:pPr>
            <a:r>
              <a:rPr lang="en-GB" sz="1300"/>
              <a:t>Display the result on the Web UI </a:t>
            </a:r>
            <a:endParaRPr sz="1300"/>
          </a:p>
          <a:p>
            <a:pPr marL="914400" lvl="1" indent="-311150" algn="l" rtl="0">
              <a:spcBef>
                <a:spcPts val="0"/>
              </a:spcBef>
              <a:spcAft>
                <a:spcPts val="0"/>
              </a:spcAft>
              <a:buSzPts val="1300"/>
              <a:buChar char="○"/>
            </a:pPr>
            <a:r>
              <a:rPr lang="en-GB" sz="1300"/>
              <a:t>The audit response detail along with the project execution status and remedial action duration should be saved to the database</a:t>
            </a:r>
            <a:endParaRPr sz="130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Login Screen</a:t>
            </a:r>
            <a:endParaRPr/>
          </a:p>
        </p:txBody>
      </p:sp>
      <p:pic>
        <p:nvPicPr>
          <p:cNvPr id="3" name="Picture 2">
            <a:extLst>
              <a:ext uri="{FF2B5EF4-FFF2-40B4-BE49-F238E27FC236}">
                <a16:creationId xmlns:a16="http://schemas.microsoft.com/office/drawing/2014/main" id="{3654F38F-8068-4E44-88B3-D82195964413}"/>
              </a:ext>
            </a:extLst>
          </p:cNvPr>
          <p:cNvPicPr>
            <a:picLocks noChangeAspect="1"/>
          </p:cNvPicPr>
          <p:nvPr/>
        </p:nvPicPr>
        <p:blipFill>
          <a:blip r:embed="rId3"/>
          <a:stretch>
            <a:fillRect/>
          </a:stretch>
        </p:blipFill>
        <p:spPr>
          <a:xfrm>
            <a:off x="1257779" y="1248936"/>
            <a:ext cx="7495029" cy="35008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CheckList Screen</a:t>
            </a:r>
            <a:endParaRPr/>
          </a:p>
        </p:txBody>
      </p:sp>
      <p:pic>
        <p:nvPicPr>
          <p:cNvPr id="277" name="Google Shape;277;p29"/>
          <p:cNvPicPr preferRelativeResize="0"/>
          <p:nvPr/>
        </p:nvPicPr>
        <p:blipFill rotWithShape="1">
          <a:blip r:embed="rId3">
            <a:alphaModFix/>
          </a:blip>
          <a:srcRect t="309"/>
          <a:stretch/>
        </p:blipFill>
        <p:spPr>
          <a:xfrm>
            <a:off x="1227200" y="1187300"/>
            <a:ext cx="7499150" cy="35198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1200"/>
                                        <p:tgtEl>
                                          <p:spTgt spid="277"/>
                                        </p:tgtEl>
                                        <p:attrNameLst>
                                          <p:attrName>ppt_w</p:attrName>
                                        </p:attrNameLst>
                                      </p:cBhvr>
                                      <p:tavLst>
                                        <p:tav tm="0">
                                          <p:val>
                                            <p:strVal val="0"/>
                                          </p:val>
                                        </p:tav>
                                        <p:tav tm="100000">
                                          <p:val>
                                            <p:strVal val="#ppt_w"/>
                                          </p:val>
                                        </p:tav>
                                      </p:tavLst>
                                    </p:anim>
                                    <p:anim calcmode="lin" valueType="num">
                                      <p:cBhvr additive="base">
                                        <p:cTn id="8" dur="1200"/>
                                        <p:tgtEl>
                                          <p:spTgt spid="27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1200"/>
                                        <p:tgtEl>
                                          <p:spTgt spid="276"/>
                                        </p:tgtEl>
                                        <p:attrNameLst>
                                          <p:attrName>ppt_w</p:attrName>
                                        </p:attrNameLst>
                                      </p:cBhvr>
                                      <p:tavLst>
                                        <p:tav tm="0">
                                          <p:val>
                                            <p:strVal val="0"/>
                                          </p:val>
                                        </p:tav>
                                        <p:tav tm="100000">
                                          <p:val>
                                            <p:strVal val="#ppt_w"/>
                                          </p:val>
                                        </p:tav>
                                      </p:tavLst>
                                    </p:anim>
                                    <p:anim calcmode="lin" valueType="num">
                                      <p:cBhvr additive="base">
                                        <p:cTn id="12"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Status Screen</a:t>
            </a:r>
            <a:endParaRPr/>
          </a:p>
        </p:txBody>
      </p:sp>
      <p:pic>
        <p:nvPicPr>
          <p:cNvPr id="283" name="Google Shape;283;p30"/>
          <p:cNvPicPr preferRelativeResize="0"/>
          <p:nvPr/>
        </p:nvPicPr>
        <p:blipFill>
          <a:blip r:embed="rId3">
            <a:alphaModFix/>
          </a:blip>
          <a:stretch>
            <a:fillRect/>
          </a:stretch>
        </p:blipFill>
        <p:spPr>
          <a:xfrm>
            <a:off x="1224250" y="1185800"/>
            <a:ext cx="7540858" cy="35308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83"/>
                                        </p:tgtEl>
                                        <p:attrNameLst>
                                          <p:attrName>style.visibility</p:attrName>
                                        </p:attrNameLst>
                                      </p:cBhvr>
                                      <p:to>
                                        <p:strVal val="visible"/>
                                      </p:to>
                                    </p:set>
                                    <p:anim calcmode="lin" valueType="num">
                                      <p:cBhvr additive="base">
                                        <p:cTn id="10" dur="1200"/>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045875" y="1631075"/>
            <a:ext cx="2784600" cy="149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4800"/>
              <a:t>Error Screens</a:t>
            </a:r>
            <a:endParaRPr sz="4800"/>
          </a:p>
        </p:txBody>
      </p:sp>
      <p:pic>
        <p:nvPicPr>
          <p:cNvPr id="3" name="Picture 2">
            <a:extLst>
              <a:ext uri="{FF2B5EF4-FFF2-40B4-BE49-F238E27FC236}">
                <a16:creationId xmlns:a16="http://schemas.microsoft.com/office/drawing/2014/main" id="{E6FA4EA6-3CB9-4581-A1E4-3C437644A478}"/>
              </a:ext>
            </a:extLst>
          </p:cNvPr>
          <p:cNvPicPr>
            <a:picLocks noChangeAspect="1"/>
          </p:cNvPicPr>
          <p:nvPr/>
        </p:nvPicPr>
        <p:blipFill>
          <a:blip r:embed="rId3"/>
          <a:stretch>
            <a:fillRect/>
          </a:stretch>
        </p:blipFill>
        <p:spPr>
          <a:xfrm>
            <a:off x="449838" y="2720897"/>
            <a:ext cx="4778738" cy="2220752"/>
          </a:xfrm>
          <a:prstGeom prst="rect">
            <a:avLst/>
          </a:prstGeom>
        </p:spPr>
      </p:pic>
      <p:pic>
        <p:nvPicPr>
          <p:cNvPr id="5" name="Picture 4">
            <a:extLst>
              <a:ext uri="{FF2B5EF4-FFF2-40B4-BE49-F238E27FC236}">
                <a16:creationId xmlns:a16="http://schemas.microsoft.com/office/drawing/2014/main" id="{D4F6679E-5CB2-4B85-8616-DB77F4510894}"/>
              </a:ext>
            </a:extLst>
          </p:cNvPr>
          <p:cNvPicPr>
            <a:picLocks noChangeAspect="1"/>
          </p:cNvPicPr>
          <p:nvPr/>
        </p:nvPicPr>
        <p:blipFill>
          <a:blip r:embed="rId4"/>
          <a:stretch>
            <a:fillRect/>
          </a:stretch>
        </p:blipFill>
        <p:spPr>
          <a:xfrm>
            <a:off x="449838" y="289238"/>
            <a:ext cx="4778738" cy="22486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5069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Day3</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297" name="Google Shape;297;p32"/>
          <p:cNvSpPr txBox="1"/>
          <p:nvPr/>
        </p:nvSpPr>
        <p:spPr>
          <a:xfrm>
            <a:off x="1310486" y="2894125"/>
            <a:ext cx="11667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Developing Microservices</a:t>
            </a:r>
            <a:endParaRPr sz="1000">
              <a:solidFill>
                <a:srgbClr val="FFFFFF"/>
              </a:solidFill>
              <a:latin typeface="Roboto"/>
              <a:ea typeface="Roboto"/>
              <a:cs typeface="Roboto"/>
              <a:sym typeface="Roboto"/>
            </a:endParaRPr>
          </a:p>
        </p:txBody>
      </p:sp>
      <p:sp>
        <p:nvSpPr>
          <p:cNvPr id="298" name="Google Shape;298;p32"/>
          <p:cNvSpPr txBox="1"/>
          <p:nvPr/>
        </p:nvSpPr>
        <p:spPr>
          <a:xfrm>
            <a:off x="260862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Day5</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299" name="Google Shape;299;p32"/>
          <p:cNvSpPr txBox="1"/>
          <p:nvPr/>
        </p:nvSpPr>
        <p:spPr>
          <a:xfrm>
            <a:off x="2454796"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Angular UI completed</a:t>
            </a:r>
            <a:endParaRPr sz="1000">
              <a:solidFill>
                <a:srgbClr val="FFFFFF"/>
              </a:solidFill>
              <a:latin typeface="Roboto"/>
              <a:ea typeface="Roboto"/>
              <a:cs typeface="Roboto"/>
              <a:sym typeface="Roboto"/>
            </a:endParaRPr>
          </a:p>
        </p:txBody>
      </p:sp>
      <p:sp>
        <p:nvSpPr>
          <p:cNvPr id="300" name="Google Shape;300;p32"/>
          <p:cNvSpPr txBox="1"/>
          <p:nvPr/>
        </p:nvSpPr>
        <p:spPr>
          <a:xfrm>
            <a:off x="3702835"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Day6 </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301" name="Google Shape;301;p32"/>
          <p:cNvSpPr txBox="1"/>
          <p:nvPr/>
        </p:nvSpPr>
        <p:spPr>
          <a:xfrm>
            <a:off x="3598117" y="3042850"/>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Integration of frontend and Backend</a:t>
            </a:r>
            <a:endParaRPr sz="1000">
              <a:solidFill>
                <a:srgbClr val="FFFFFF"/>
              </a:solidFill>
              <a:latin typeface="Roboto"/>
              <a:ea typeface="Roboto"/>
              <a:cs typeface="Roboto"/>
              <a:sym typeface="Roboto"/>
            </a:endParaRPr>
          </a:p>
        </p:txBody>
      </p:sp>
      <p:sp>
        <p:nvSpPr>
          <p:cNvPr id="302" name="Google Shape;302;p32"/>
          <p:cNvSpPr txBox="1"/>
          <p:nvPr/>
        </p:nvSpPr>
        <p:spPr>
          <a:xfrm>
            <a:off x="479439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Day8</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3" name="Google Shape;303;p32"/>
          <p:cNvSpPr txBox="1"/>
          <p:nvPr/>
        </p:nvSpPr>
        <p:spPr>
          <a:xfrm>
            <a:off x="4725059"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Testing</a:t>
            </a:r>
            <a:endParaRPr sz="1000">
              <a:solidFill>
                <a:schemeClr val="lt1"/>
              </a:solidFill>
              <a:latin typeface="Roboto"/>
              <a:ea typeface="Roboto"/>
              <a:cs typeface="Roboto"/>
              <a:sym typeface="Roboto"/>
            </a:endParaRPr>
          </a:p>
        </p:txBody>
      </p:sp>
      <p:sp>
        <p:nvSpPr>
          <p:cNvPr id="304" name="Google Shape;304;p32"/>
          <p:cNvSpPr txBox="1"/>
          <p:nvPr/>
        </p:nvSpPr>
        <p:spPr>
          <a:xfrm>
            <a:off x="5882697"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Day10</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5" name="Google Shape;305;p32"/>
          <p:cNvSpPr txBox="1"/>
          <p:nvPr/>
        </p:nvSpPr>
        <p:spPr>
          <a:xfrm>
            <a:off x="5855472"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AWS Deployment</a:t>
            </a:r>
            <a:endParaRPr sz="1000">
              <a:solidFill>
                <a:schemeClr val="lt1"/>
              </a:solidFill>
              <a:latin typeface="Roboto"/>
              <a:ea typeface="Roboto"/>
              <a:cs typeface="Roboto"/>
              <a:sym typeface="Roboto"/>
            </a:endParaRPr>
          </a:p>
        </p:txBody>
      </p:sp>
      <p:sp>
        <p:nvSpPr>
          <p:cNvPr id="306" name="Google Shape;306;p32"/>
          <p:cNvSpPr txBox="1"/>
          <p:nvPr/>
        </p:nvSpPr>
        <p:spPr>
          <a:xfrm>
            <a:off x="6974617"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29th </a:t>
            </a:r>
            <a:r>
              <a:rPr lang="en-GB" sz="800" dirty="0">
                <a:solidFill>
                  <a:schemeClr val="lt1"/>
                </a:solidFill>
                <a:latin typeface="Roboto"/>
                <a:ea typeface="Roboto"/>
                <a:cs typeface="Roboto"/>
                <a:sym typeface="Roboto"/>
              </a:rPr>
              <a:t>August</a:t>
            </a:r>
            <a:endParaRPr sz="800" dirty="0">
              <a:solidFill>
                <a:schemeClr val="lt1"/>
              </a:solidFill>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989584"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Project Completion</a:t>
            </a:r>
            <a:endParaRPr sz="1000">
              <a:solidFill>
                <a:schemeClr val="lt1"/>
              </a:solidFill>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09" name="Google Shape;309;p32"/>
          <p:cNvSpPr/>
          <p:nvPr/>
        </p:nvSpPr>
        <p:spPr>
          <a:xfrm flipH="1">
            <a:off x="1380448"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7684"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3732"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4608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Day1</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cxnSp>
        <p:nvCxnSpPr>
          <p:cNvPr id="327" name="Google Shape;327;p32"/>
          <p:cNvCxnSpPr/>
          <p:nvPr/>
        </p:nvCxnSpPr>
        <p:spPr>
          <a:xfrm>
            <a:off x="867928" y="2076708"/>
            <a:ext cx="639000" cy="6600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a:t>Thank you!</a:t>
            </a:r>
            <a:endParaRPr sz="480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a:t>
            </a:r>
            <a:endParaRPr/>
          </a:p>
        </p:txBody>
      </p:sp>
      <p:sp>
        <p:nvSpPr>
          <p:cNvPr id="201" name="Google Shape;201;p18"/>
          <p:cNvSpPr txBox="1"/>
          <p:nvPr/>
        </p:nvSpPr>
        <p:spPr>
          <a:xfrm>
            <a:off x="1599101" y="20975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Problem Statement</a:t>
            </a:r>
            <a:endParaRPr sz="1800">
              <a:solidFill>
                <a:schemeClr val="lt1"/>
              </a:solidFill>
              <a:latin typeface="Average"/>
              <a:ea typeface="Average"/>
              <a:cs typeface="Average"/>
              <a:sym typeface="Average"/>
            </a:endParaRPr>
          </a:p>
        </p:txBody>
      </p:sp>
      <p:sp>
        <p:nvSpPr>
          <p:cNvPr id="202" name="Google Shape;202;p18"/>
          <p:cNvSpPr txBox="1"/>
          <p:nvPr/>
        </p:nvSpPr>
        <p:spPr>
          <a:xfrm>
            <a:off x="1599101" y="24230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Approach towards Solution</a:t>
            </a:r>
            <a:endParaRPr>
              <a:solidFill>
                <a:schemeClr val="lt1"/>
              </a:solidFill>
              <a:latin typeface="Montserrat"/>
              <a:ea typeface="Montserrat"/>
              <a:cs typeface="Montserrat"/>
              <a:sym typeface="Montserrat"/>
            </a:endParaRPr>
          </a:p>
        </p:txBody>
      </p:sp>
      <p:sp>
        <p:nvSpPr>
          <p:cNvPr id="203" name="Google Shape;203;p18"/>
          <p:cNvSpPr txBox="1"/>
          <p:nvPr/>
        </p:nvSpPr>
        <p:spPr>
          <a:xfrm>
            <a:off x="1599101" y="27485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Flow of the program</a:t>
            </a:r>
            <a:endParaRPr>
              <a:solidFill>
                <a:schemeClr val="lt1"/>
              </a:solidFill>
              <a:latin typeface="Montserrat"/>
              <a:ea typeface="Montserrat"/>
              <a:cs typeface="Montserrat"/>
              <a:sym typeface="Montserrat"/>
            </a:endParaRPr>
          </a:p>
        </p:txBody>
      </p:sp>
      <p:sp>
        <p:nvSpPr>
          <p:cNvPr id="204" name="Google Shape;204;p18"/>
          <p:cNvSpPr txBox="1"/>
          <p:nvPr/>
        </p:nvSpPr>
        <p:spPr>
          <a:xfrm>
            <a:off x="1599101" y="30740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Backend - Microservices</a:t>
            </a:r>
            <a:endParaRPr sz="1800">
              <a:solidFill>
                <a:schemeClr val="lt1"/>
              </a:solidFill>
              <a:latin typeface="Average"/>
              <a:ea typeface="Average"/>
              <a:cs typeface="Average"/>
              <a:sym typeface="Average"/>
            </a:endParaRPr>
          </a:p>
        </p:txBody>
      </p:sp>
      <p:sp>
        <p:nvSpPr>
          <p:cNvPr id="205" name="Google Shape;205;p18"/>
          <p:cNvSpPr txBox="1"/>
          <p:nvPr/>
        </p:nvSpPr>
        <p:spPr>
          <a:xfrm>
            <a:off x="1599101" y="33995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Frontend - Angular app</a:t>
            </a:r>
            <a:endParaRPr sz="1800">
              <a:solidFill>
                <a:schemeClr val="lt1"/>
              </a:solidFill>
              <a:latin typeface="Average"/>
              <a:ea typeface="Average"/>
              <a:cs typeface="Average"/>
              <a:sym typeface="Average"/>
            </a:endParaRPr>
          </a:p>
        </p:txBody>
      </p:sp>
      <p:sp>
        <p:nvSpPr>
          <p:cNvPr id="206" name="Google Shape;206;p18"/>
          <p:cNvSpPr txBox="1"/>
          <p:nvPr/>
        </p:nvSpPr>
        <p:spPr>
          <a:xfrm>
            <a:off x="1599098"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Project Timeline</a:t>
            </a:r>
            <a:endParaRPr sz="1800">
              <a:solidFill>
                <a:schemeClr val="lt1"/>
              </a:solidFill>
              <a:latin typeface="Average"/>
              <a:ea typeface="Average"/>
              <a:cs typeface="Average"/>
              <a:sym typeface="Average"/>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leading Supply chain Management Organization wants to automate the Audit processing, to make the management scalable and ensure clarity and ease of tracking. Organization want us to develop an audit management system.  We were requested to develop and deploy fourmicroservice and deploy them in Amazon web services(AWS). We were also needed to build UI on angular.</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212">
                                            <p:txEl>
                                              <p:pRg st="1" end="1"/>
                                            </p:txEl>
                                          </p:spTgt>
                                        </p:tgtEl>
                                        <p:attrNameLst>
                                          <p:attrName>style.visibility</p:attrName>
                                        </p:attrNameLst>
                                      </p:cBhvr>
                                      <p:to>
                                        <p:strVal val="visible"/>
                                      </p:to>
                                    </p:set>
                                    <p:animEffect transition="in" filter="fade">
                                      <p:cBhvr>
                                        <p:cTn id="15" dur="2000"/>
                                        <p:tgtEl>
                                          <p:spTgt spid="2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solidFill>
                  <a:srgbClr val="FFFFFF"/>
                </a:solidFill>
              </a:rPr>
              <a:t>We read the requirements given in SRS. We discussed and divided work among ourselves. Then we started developing microservices and the User Interface  after creating a git repository and sharing our local work in that repository..</a:t>
            </a:r>
            <a:endParaRPr sz="1200" dirty="0">
              <a:solidFill>
                <a:srgbClr val="FFFFFF"/>
              </a:solidFill>
            </a:endParaRPr>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21" name="Google Shape;221;p20"/>
          <p:cNvSpPr txBox="1">
            <a:spLocks noGrp="1"/>
          </p:cNvSpPr>
          <p:nvPr>
            <p:ph type="body" idx="1"/>
          </p:nvPr>
        </p:nvSpPr>
        <p:spPr>
          <a:xfrm>
            <a:off x="2030400" y="2658513"/>
            <a:ext cx="5877300" cy="808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200" dirty="0">
                <a:solidFill>
                  <a:srgbClr val="FFFFFF"/>
                </a:solidFill>
              </a:rPr>
              <a:t>After microservices are developed in local system, we started integrating and testing microservices and UI together..</a:t>
            </a:r>
            <a:endParaRPr sz="1200" dirty="0">
              <a:solidFill>
                <a:srgbClr val="FFFFFF"/>
              </a:solidFill>
            </a:endParaRPr>
          </a:p>
        </p:txBody>
      </p:sp>
      <p:sp>
        <p:nvSpPr>
          <p:cNvPr id="222" name="Google Shape;222;p20"/>
          <p:cNvSpPr txBox="1"/>
          <p:nvPr/>
        </p:nvSpPr>
        <p:spPr>
          <a:xfrm>
            <a:off x="1297500" y="35733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23" name="Google Shape;223;p20"/>
          <p:cNvSpPr txBox="1">
            <a:spLocks noGrp="1"/>
          </p:cNvSpPr>
          <p:nvPr>
            <p:ph type="body" idx="1"/>
          </p:nvPr>
        </p:nvSpPr>
        <p:spPr>
          <a:xfrm>
            <a:off x="2030400" y="3573363"/>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rgbClr val="FFFFFF"/>
                </a:solidFill>
              </a:rPr>
              <a:t>In final step we deployed microservices on Amazon Web Services(AWS).</a:t>
            </a:r>
            <a:endParaRPr sz="12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of the Program</a:t>
            </a:r>
            <a:endParaRPr/>
          </a:p>
        </p:txBody>
      </p:sp>
      <p:pic>
        <p:nvPicPr>
          <p:cNvPr id="229" name="Google Shape;229;p21"/>
          <p:cNvPicPr preferRelativeResize="0"/>
          <p:nvPr/>
        </p:nvPicPr>
        <p:blipFill>
          <a:blip r:embed="rId3">
            <a:alphaModFix/>
          </a:blip>
          <a:stretch>
            <a:fillRect/>
          </a:stretch>
        </p:blipFill>
        <p:spPr>
          <a:xfrm>
            <a:off x="1297500" y="1099300"/>
            <a:ext cx="7038900" cy="3761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are 4 microservices in our project:</a:t>
            </a:r>
            <a:endParaRPr/>
          </a:p>
          <a:p>
            <a:pPr marL="457200" lvl="0" indent="-311150" algn="l" rtl="0">
              <a:spcBef>
                <a:spcPts val="1200"/>
              </a:spcBef>
              <a:spcAft>
                <a:spcPts val="0"/>
              </a:spcAft>
              <a:buSzPts val="1300"/>
              <a:buChar char="●"/>
            </a:pPr>
            <a:r>
              <a:rPr lang="en-GB"/>
              <a:t>Authorization Microservice</a:t>
            </a:r>
            <a:endParaRPr/>
          </a:p>
          <a:p>
            <a:pPr marL="457200" lvl="0" indent="-311150" algn="l" rtl="0">
              <a:spcBef>
                <a:spcPts val="0"/>
              </a:spcBef>
              <a:spcAft>
                <a:spcPts val="0"/>
              </a:spcAft>
              <a:buSzPts val="1300"/>
              <a:buChar char="●"/>
            </a:pPr>
            <a:r>
              <a:rPr lang="en-GB"/>
              <a:t>Audit Checklist Microservice</a:t>
            </a:r>
            <a:endParaRPr/>
          </a:p>
          <a:p>
            <a:pPr marL="457200" lvl="0" indent="-311150" algn="l" rtl="0">
              <a:spcBef>
                <a:spcPts val="0"/>
              </a:spcBef>
              <a:spcAft>
                <a:spcPts val="0"/>
              </a:spcAft>
              <a:buSzPts val="1300"/>
              <a:buChar char="●"/>
            </a:pPr>
            <a:r>
              <a:rPr lang="en-GB"/>
              <a:t>Audit Benchmark Microservice</a:t>
            </a:r>
            <a:endParaRPr/>
          </a:p>
          <a:p>
            <a:pPr marL="457200" lvl="0" indent="-311150" algn="l" rtl="0">
              <a:spcBef>
                <a:spcPts val="0"/>
              </a:spcBef>
              <a:spcAft>
                <a:spcPts val="0"/>
              </a:spcAft>
              <a:buSzPts val="1300"/>
              <a:buChar char="●"/>
            </a:pPr>
            <a:r>
              <a:rPr lang="en-GB"/>
              <a:t>Audit Severity Microservice</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This module is used for doing the Authentication and Authorization part of our project.</a:t>
            </a:r>
            <a:endParaRPr/>
          </a:p>
          <a:p>
            <a:pPr marL="457200" lvl="0" indent="-311150" algn="l" rtl="0">
              <a:spcBef>
                <a:spcPts val="0"/>
              </a:spcBef>
              <a:spcAft>
                <a:spcPts val="0"/>
              </a:spcAft>
              <a:buSzPts val="1300"/>
              <a:buChar char="●"/>
            </a:pPr>
            <a:r>
              <a:rPr lang="en-GB"/>
              <a:t>This microservice provides the endpoints for authentication and validation. </a:t>
            </a:r>
            <a:endParaRPr/>
          </a:p>
          <a:p>
            <a:pPr marL="457200" lvl="0" indent="-311150" algn="l" rtl="0">
              <a:spcBef>
                <a:spcPts val="0"/>
              </a:spcBef>
              <a:spcAft>
                <a:spcPts val="0"/>
              </a:spcAft>
              <a:buSzPts val="1300"/>
              <a:buChar char="●"/>
            </a:pPr>
            <a:r>
              <a:rPr lang="en-GB"/>
              <a:t>This MS creates JWTs (JSON Web Token) for a authenticated user who is in Database and then it validates the user based on the JWT token passed in the "Authentication"-Request-Header ("Bearer j.w.t...").</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GET:/health-check</a:t>
            </a:r>
            <a:endParaRPr sz="1300"/>
          </a:p>
          <a:p>
            <a:pPr marL="1371600" lvl="2" indent="-311150" algn="l" rtl="0">
              <a:spcBef>
                <a:spcPts val="0"/>
              </a:spcBef>
              <a:spcAft>
                <a:spcPts val="0"/>
              </a:spcAft>
              <a:buSzPts val="1300"/>
              <a:buChar char="■"/>
            </a:pPr>
            <a:r>
              <a:rPr lang="en-GB" sz="1300"/>
              <a:t>POST:/authenticate</a:t>
            </a:r>
            <a:endParaRPr sz="1300"/>
          </a:p>
          <a:p>
            <a:pPr marL="1371600" lvl="2" indent="-311150" algn="l" rtl="0">
              <a:spcBef>
                <a:spcPts val="0"/>
              </a:spcBef>
              <a:spcAft>
                <a:spcPts val="0"/>
              </a:spcAft>
              <a:buSzPts val="1300"/>
              <a:buChar char="■"/>
            </a:pPr>
            <a:r>
              <a:rPr lang="en-GB" sz="1300"/>
              <a:t>POST:/validate</a:t>
            </a:r>
            <a:endParaRPr sz="1300"/>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checklist microservice is a middleware microservice.</a:t>
            </a:r>
            <a:endParaRPr/>
          </a:p>
          <a:p>
            <a:pPr marL="457200" lvl="0" indent="-311150" algn="l" rtl="0">
              <a:spcBef>
                <a:spcPts val="0"/>
              </a:spcBef>
              <a:spcAft>
                <a:spcPts val="0"/>
              </a:spcAft>
              <a:buSzPts val="1300"/>
              <a:buChar char="●"/>
            </a:pPr>
            <a:r>
              <a:rPr lang="en-GB"/>
              <a:t>This microservice is used to get the list of questions from H2 database.</a:t>
            </a:r>
            <a:endParaRPr/>
          </a:p>
          <a:p>
            <a:pPr marL="457200" lvl="0" indent="-311150" algn="l" rtl="0">
              <a:spcBef>
                <a:spcPts val="0"/>
              </a:spcBef>
              <a:spcAft>
                <a:spcPts val="0"/>
              </a:spcAft>
              <a:buSzPts val="1300"/>
              <a:buChar char="●"/>
            </a:pPr>
            <a:r>
              <a:rPr lang="en-GB"/>
              <a:t>The returned list is used by the UI to display question based on the type selected by the user.</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GET:/AuditCheckListQuestions</a:t>
            </a: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Benchmark is a middleware microservice.</a:t>
            </a:r>
            <a:endParaRPr/>
          </a:p>
          <a:p>
            <a:pPr marL="457200" lvl="0" indent="-311150" algn="l" rtl="0">
              <a:spcBef>
                <a:spcPts val="0"/>
              </a:spcBef>
              <a:spcAft>
                <a:spcPts val="0"/>
              </a:spcAft>
              <a:buSzPts val="1300"/>
              <a:buChar char="●"/>
            </a:pPr>
            <a:r>
              <a:rPr lang="en-GB"/>
              <a:t>This microservice stores the number of acceptable “No” in the database.</a:t>
            </a:r>
            <a:endParaRPr/>
          </a:p>
          <a:p>
            <a:pPr marL="457200" lvl="0" indent="-311150" algn="l" rtl="0">
              <a:spcBef>
                <a:spcPts val="0"/>
              </a:spcBef>
              <a:spcAft>
                <a:spcPts val="0"/>
              </a:spcAft>
              <a:buSzPts val="1300"/>
              <a:buChar char="●"/>
            </a:pPr>
            <a:r>
              <a:rPr lang="en-GB"/>
              <a:t>Upon request it returns data as a list in a user-defined AuditBenchmark datatype.</a:t>
            </a:r>
            <a:endParaRPr/>
          </a:p>
          <a:p>
            <a:pPr marL="457200" lvl="0" indent="-311150" algn="l" rtl="0">
              <a:spcBef>
                <a:spcPts val="0"/>
              </a:spcBef>
              <a:spcAft>
                <a:spcPts val="0"/>
              </a:spcAft>
              <a:buSzPts val="1300"/>
              <a:buChar char="●"/>
            </a:pPr>
            <a:r>
              <a:rPr lang="en-GB"/>
              <a:t>It is used to pass the number of  acceptable “No” or the benchmark, in other words, to audit severity microservice.</a:t>
            </a:r>
            <a:endParaRPr/>
          </a:p>
          <a:p>
            <a:pPr marL="457200" lvl="0" indent="-311150" algn="l" rtl="0">
              <a:spcBef>
                <a:spcPts val="0"/>
              </a:spcBef>
              <a:spcAft>
                <a:spcPts val="0"/>
              </a:spcAft>
              <a:buSzPts val="1300"/>
              <a:buChar char="●"/>
            </a:pPr>
            <a:r>
              <a:rPr lang="en-GB"/>
              <a:t>Method:</a:t>
            </a:r>
            <a:endParaRPr/>
          </a:p>
          <a:p>
            <a:pPr marL="1371600" lvl="2" indent="-311150" algn="l" rtl="0">
              <a:spcBef>
                <a:spcPts val="0"/>
              </a:spcBef>
              <a:spcAft>
                <a:spcPts val="0"/>
              </a:spcAft>
              <a:buSzPts val="1300"/>
              <a:buChar char="■"/>
            </a:pPr>
            <a:r>
              <a:rPr lang="en-GB" sz="1300"/>
              <a:t>GET:/AuditBenchmark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602</Words>
  <Application>Microsoft Office PowerPoint</Application>
  <PresentationFormat>On-screen Show (16:9)</PresentationFormat>
  <Paragraphs>87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Average</vt:lpstr>
      <vt:lpstr>Lato</vt:lpstr>
      <vt:lpstr>Montserrat</vt:lpstr>
      <vt:lpstr>Roboto</vt:lpstr>
      <vt:lpstr>Focus</vt:lpstr>
      <vt:lpstr>Audit Management System</vt:lpstr>
      <vt:lpstr>Table of Content</vt:lpstr>
      <vt:lpstr>Problem Statement</vt:lpstr>
      <vt:lpstr>Approach towards Solution</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vt:lpstr>
      <vt:lpstr>Status Screen</vt:lpstr>
      <vt:lpstr>Error Screens</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Dhanushyaa senthilkumar</cp:lastModifiedBy>
  <cp:revision>6</cp:revision>
  <dcterms:modified xsi:type="dcterms:W3CDTF">2022-07-27T18:00:10Z</dcterms:modified>
</cp:coreProperties>
</file>