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3" r:id="rId4"/>
    <p:sldId id="257" r:id="rId5"/>
    <p:sldId id="280" r:id="rId6"/>
    <p:sldId id="264" r:id="rId7"/>
    <p:sldId id="268" r:id="rId8"/>
    <p:sldId id="271" r:id="rId9"/>
    <p:sldId id="282" r:id="rId10"/>
    <p:sldId id="272" r:id="rId11"/>
    <p:sldId id="281" r:id="rId12"/>
    <p:sldId id="260" r:id="rId13"/>
    <p:sldId id="276" r:id="rId14"/>
    <p:sldId id="277" r:id="rId15"/>
    <p:sldId id="279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9"/>
  </p:normalViewPr>
  <p:slideViewPr>
    <p:cSldViewPr snapToGrid="0" snapToObjects="1">
      <p:cViewPr varScale="1">
        <p:scale>
          <a:sx n="36" d="100"/>
          <a:sy n="3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975846" y="2656021"/>
            <a:ext cx="16432306" cy="3126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77500" lnSpcReduction="20000"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2682" y="6328229"/>
            <a:ext cx="18583836" cy="22929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Arman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 Hossain                                            Jyoti Chakma</a:t>
            </a:r>
            <a:endParaRPr lang="en-US" sz="48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ID: 18702012                                               ID: 18702044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2017-18                                        Session 2017-18</a:t>
            </a:r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chemeClr val="bg1">
                  <a:lumMod val="20000"/>
                  <a:lumOff val="8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T San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699247" y="0"/>
            <a:ext cx="9956901" cy="13733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2737371" y="2062176"/>
            <a:ext cx="4824488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130" name="Shape 130"/>
          <p:cNvSpPr/>
          <p:nvPr/>
        </p:nvSpPr>
        <p:spPr>
          <a:xfrm>
            <a:off x="12726340" y="3386189"/>
            <a:ext cx="9099673" cy="15930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of Antenna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2737371" y="5934408"/>
            <a:ext cx="9353732" cy="460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is used to transmit modulated signal from transmitter. And also an antenna is used to receive modulated signal for future use.</a:t>
            </a:r>
            <a:endParaRPr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2737371" y="5575933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699248" y="-107576"/>
            <a:ext cx="9956901" cy="1373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6962" y="3192963"/>
            <a:ext cx="7347344" cy="7347341"/>
          </a:xfrm>
        </p:spPr>
      </p:pic>
    </p:spTree>
    <p:extLst>
      <p:ext uri="{BB962C8B-B14F-4D97-AF65-F5344CB8AC3E}">
        <p14:creationId xmlns:p14="http://schemas.microsoft.com/office/powerpoint/2010/main" val="2441634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188415" y="2189177"/>
            <a:ext cx="4884738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275" name="Shape 275"/>
          <p:cNvSpPr/>
          <p:nvPr/>
        </p:nvSpPr>
        <p:spPr>
          <a:xfrm>
            <a:off x="2177381" y="2944583"/>
            <a:ext cx="9010571" cy="12777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212032" y="4304998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86" y="3643717"/>
            <a:ext cx="6405433" cy="8175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22" y="5416056"/>
            <a:ext cx="8229302" cy="4631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961" y="5702515"/>
            <a:ext cx="6677957" cy="4058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4533" y="10667745"/>
            <a:ext cx="2753959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Fig: Transmitter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T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5785" y="10450664"/>
            <a:ext cx="2300310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Fig: Receiver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T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15241" y="12227603"/>
            <a:ext cx="2457404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Amplifier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13140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1045064" y="-357184"/>
            <a:ext cx="1" cy="5328019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120172" y="1925215"/>
            <a:ext cx="4845404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2109140" y="2792183"/>
            <a:ext cx="11095872" cy="16807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85000" lnSpcReduction="1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FM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9"/>
          <p:cNvGrpSpPr/>
          <p:nvPr/>
        </p:nvGrpSpPr>
        <p:grpSpPr>
          <a:xfrm>
            <a:off x="2109140" y="4867819"/>
            <a:ext cx="11322586" cy="828086"/>
            <a:chOff x="0" y="0"/>
            <a:chExt cx="11322586" cy="828086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41914" y="61561"/>
              <a:ext cx="10180672" cy="667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Transmitted Power Remains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onstant</a:t>
              </a:r>
              <a:endParaRPr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2080014" y="6218962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221928" y="6280523"/>
            <a:ext cx="4962897" cy="667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 to Noise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109140" y="10435886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251055" y="10497447"/>
            <a:ext cx="9702977" cy="667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109140" y="11808694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251055" y="11870255"/>
            <a:ext cx="4506042" cy="6678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Installment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378454" y="12054102"/>
            <a:ext cx="289460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20"/>
                </a:moveTo>
                <a:lnTo>
                  <a:pt x="21600" y="12986"/>
                </a:lnTo>
                <a:lnTo>
                  <a:pt x="12524" y="7618"/>
                </a:lnTo>
                <a:lnTo>
                  <a:pt x="12524" y="1645"/>
                </a:lnTo>
                <a:cubicBezTo>
                  <a:pt x="12524" y="822"/>
                  <a:pt x="11662" y="0"/>
                  <a:pt x="10800" y="0"/>
                </a:cubicBezTo>
                <a:cubicBezTo>
                  <a:pt x="9938" y="0"/>
                  <a:pt x="9076" y="822"/>
                  <a:pt x="9076" y="1645"/>
                </a:cubicBezTo>
                <a:lnTo>
                  <a:pt x="9076" y="7618"/>
                </a:lnTo>
                <a:lnTo>
                  <a:pt x="0" y="12986"/>
                </a:lnTo>
                <a:lnTo>
                  <a:pt x="0" y="15020"/>
                </a:lnTo>
                <a:lnTo>
                  <a:pt x="9076" y="12337"/>
                </a:lnTo>
                <a:lnTo>
                  <a:pt x="9076" y="18310"/>
                </a:lnTo>
                <a:lnTo>
                  <a:pt x="6897" y="19955"/>
                </a:lnTo>
                <a:lnTo>
                  <a:pt x="6897" y="21600"/>
                </a:lnTo>
                <a:lnTo>
                  <a:pt x="10800" y="20604"/>
                </a:lnTo>
                <a:lnTo>
                  <a:pt x="14657" y="21600"/>
                </a:lnTo>
                <a:lnTo>
                  <a:pt x="14657" y="19955"/>
                </a:lnTo>
                <a:lnTo>
                  <a:pt x="12524" y="18310"/>
                </a:lnTo>
                <a:lnTo>
                  <a:pt x="12524" y="12337"/>
                </a:lnTo>
                <a:lnTo>
                  <a:pt x="21600" y="15020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71128" y="6451862"/>
            <a:ext cx="271257" cy="334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3" y="0"/>
                </a:moveTo>
                <a:cubicBezTo>
                  <a:pt x="4574" y="0"/>
                  <a:pt x="0" y="3958"/>
                  <a:pt x="0" y="8840"/>
                </a:cubicBezTo>
                <a:lnTo>
                  <a:pt x="0" y="15793"/>
                </a:lnTo>
                <a:cubicBezTo>
                  <a:pt x="0" y="17495"/>
                  <a:pt x="1358" y="18604"/>
                  <a:pt x="3442" y="18604"/>
                </a:cubicBezTo>
                <a:lnTo>
                  <a:pt x="7109" y="18604"/>
                </a:lnTo>
                <a:lnTo>
                  <a:pt x="7109" y="10911"/>
                </a:lnTo>
                <a:lnTo>
                  <a:pt x="2309" y="10911"/>
                </a:lnTo>
                <a:lnTo>
                  <a:pt x="2309" y="8840"/>
                </a:lnTo>
                <a:cubicBezTo>
                  <a:pt x="2309" y="5067"/>
                  <a:pt x="6068" y="2071"/>
                  <a:pt x="10823" y="2071"/>
                </a:cubicBezTo>
                <a:cubicBezTo>
                  <a:pt x="15532" y="2071"/>
                  <a:pt x="19064" y="5067"/>
                  <a:pt x="19064" y="8840"/>
                </a:cubicBezTo>
                <a:lnTo>
                  <a:pt x="19064" y="10911"/>
                </a:lnTo>
                <a:lnTo>
                  <a:pt x="14264" y="10911"/>
                </a:lnTo>
                <a:lnTo>
                  <a:pt x="14264" y="18604"/>
                </a:lnTo>
                <a:lnTo>
                  <a:pt x="19064" y="18604"/>
                </a:lnTo>
                <a:lnTo>
                  <a:pt x="19064" y="19751"/>
                </a:lnTo>
                <a:lnTo>
                  <a:pt x="10823" y="19751"/>
                </a:lnTo>
                <a:lnTo>
                  <a:pt x="10823" y="21600"/>
                </a:lnTo>
                <a:lnTo>
                  <a:pt x="17932" y="21600"/>
                </a:lnTo>
                <a:cubicBezTo>
                  <a:pt x="20015" y="21600"/>
                  <a:pt x="21600" y="20305"/>
                  <a:pt x="21600" y="18604"/>
                </a:cubicBezTo>
                <a:lnTo>
                  <a:pt x="21600" y="8840"/>
                </a:lnTo>
                <a:cubicBezTo>
                  <a:pt x="21600" y="3958"/>
                  <a:pt x="16800" y="0"/>
                  <a:pt x="10823" y="0"/>
                </a:cubicBez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398200" y="10638109"/>
            <a:ext cx="275366" cy="41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8573"/>
                  <a:pt x="20032" y="6514"/>
                  <a:pt x="17452" y="5130"/>
                </a:cubicBezTo>
                <a:lnTo>
                  <a:pt x="16187" y="0"/>
                </a:lnTo>
                <a:lnTo>
                  <a:pt x="5413" y="0"/>
                </a:lnTo>
                <a:lnTo>
                  <a:pt x="4097" y="5130"/>
                </a:lnTo>
                <a:cubicBezTo>
                  <a:pt x="1821" y="6514"/>
                  <a:pt x="0" y="8573"/>
                  <a:pt x="0" y="10800"/>
                </a:cubicBezTo>
                <a:cubicBezTo>
                  <a:pt x="0" y="13027"/>
                  <a:pt x="1821" y="15086"/>
                  <a:pt x="4097" y="16436"/>
                </a:cubicBezTo>
                <a:lnTo>
                  <a:pt x="5413" y="21600"/>
                </a:lnTo>
                <a:lnTo>
                  <a:pt x="16187" y="21600"/>
                </a:lnTo>
                <a:lnTo>
                  <a:pt x="17452" y="16436"/>
                </a:lnTo>
                <a:cubicBezTo>
                  <a:pt x="20032" y="15086"/>
                  <a:pt x="21600" y="13027"/>
                  <a:pt x="21600" y="10800"/>
                </a:cubicBezTo>
                <a:close/>
                <a:moveTo>
                  <a:pt x="2833" y="10800"/>
                </a:moveTo>
                <a:cubicBezTo>
                  <a:pt x="2833" y="7864"/>
                  <a:pt x="6424" y="5468"/>
                  <a:pt x="10775" y="5468"/>
                </a:cubicBezTo>
                <a:cubicBezTo>
                  <a:pt x="15176" y="5468"/>
                  <a:pt x="18767" y="7864"/>
                  <a:pt x="18767" y="10800"/>
                </a:cubicBezTo>
                <a:cubicBezTo>
                  <a:pt x="18767" y="13702"/>
                  <a:pt x="15176" y="16099"/>
                  <a:pt x="10775" y="16099"/>
                </a:cubicBezTo>
                <a:cubicBezTo>
                  <a:pt x="6424" y="16099"/>
                  <a:pt x="2833" y="13702"/>
                  <a:pt x="2833" y="10800"/>
                </a:cubicBezTo>
                <a:close/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9"/>
          <p:cNvGrpSpPr/>
          <p:nvPr/>
        </p:nvGrpSpPr>
        <p:grpSpPr>
          <a:xfrm>
            <a:off x="2080014" y="7567148"/>
            <a:ext cx="19018603" cy="828086"/>
            <a:chOff x="0" y="0"/>
            <a:chExt cx="19018603" cy="828086"/>
          </a:xfrm>
        </p:grpSpPr>
        <p:sp>
          <p:nvSpPr>
            <p:cNvPr id="25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Shape 88"/>
            <p:cNvSpPr/>
            <p:nvPr/>
          </p:nvSpPr>
          <p:spPr>
            <a:xfrm>
              <a:off x="1141914" y="61561"/>
              <a:ext cx="17876689" cy="667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to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odulation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a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ower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tage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Transmitter</a:t>
              </a:r>
              <a:endParaRPr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89"/>
          <p:cNvGrpSpPr/>
          <p:nvPr/>
        </p:nvGrpSpPr>
        <p:grpSpPr>
          <a:xfrm>
            <a:off x="2080014" y="9001517"/>
            <a:ext cx="12742847" cy="828086"/>
            <a:chOff x="0" y="0"/>
            <a:chExt cx="12742847" cy="828086"/>
          </a:xfrm>
        </p:grpSpPr>
        <p:sp>
          <p:nvSpPr>
            <p:cNvPr id="30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hape 88"/>
            <p:cNvSpPr/>
            <p:nvPr/>
          </p:nvSpPr>
          <p:spPr>
            <a:xfrm>
              <a:off x="1141914" y="61561"/>
              <a:ext cx="11600933" cy="667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Transmission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very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</a:t>
              </a:r>
              <a:endParaRPr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1045064" y="-357184"/>
            <a:ext cx="1" cy="5328019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078819" y="1905229"/>
            <a:ext cx="5263275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84" name="Shape 84"/>
          <p:cNvSpPr/>
          <p:nvPr/>
        </p:nvSpPr>
        <p:spPr>
          <a:xfrm>
            <a:off x="2109139" y="2792183"/>
            <a:ext cx="14995519" cy="16807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FM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9"/>
          <p:cNvGrpSpPr/>
          <p:nvPr/>
        </p:nvGrpSpPr>
        <p:grpSpPr>
          <a:xfrm>
            <a:off x="2109140" y="4734263"/>
            <a:ext cx="12592164" cy="828086"/>
            <a:chOff x="0" y="0"/>
            <a:chExt cx="12592164" cy="828086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41914" y="61561"/>
              <a:ext cx="11450250" cy="667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much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Wider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hannel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Required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FM</a:t>
              </a:r>
              <a:endParaRPr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2109141" y="6070964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223258" y="5910748"/>
            <a:ext cx="10973614" cy="1258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omplicated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emodulator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081343" y="10634544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223258" y="10400640"/>
            <a:ext cx="14741109" cy="1258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extremely weak signal conditions, FM receivers have poorer signal-to-noise ratio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053546" y="12156115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195462" y="11922211"/>
            <a:ext cx="14796703" cy="1258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transmitters are on the same frequency, the receiver will only be able to pick out the stronger one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322860" y="12401523"/>
            <a:ext cx="289460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20"/>
                </a:moveTo>
                <a:lnTo>
                  <a:pt x="21600" y="12986"/>
                </a:lnTo>
                <a:lnTo>
                  <a:pt x="12524" y="7618"/>
                </a:lnTo>
                <a:lnTo>
                  <a:pt x="12524" y="1645"/>
                </a:lnTo>
                <a:cubicBezTo>
                  <a:pt x="12524" y="822"/>
                  <a:pt x="11662" y="0"/>
                  <a:pt x="10800" y="0"/>
                </a:cubicBezTo>
                <a:cubicBezTo>
                  <a:pt x="9938" y="0"/>
                  <a:pt x="9076" y="822"/>
                  <a:pt x="9076" y="1645"/>
                </a:cubicBezTo>
                <a:lnTo>
                  <a:pt x="9076" y="7618"/>
                </a:lnTo>
                <a:lnTo>
                  <a:pt x="0" y="12986"/>
                </a:lnTo>
                <a:lnTo>
                  <a:pt x="0" y="15020"/>
                </a:lnTo>
                <a:lnTo>
                  <a:pt x="9076" y="12337"/>
                </a:lnTo>
                <a:lnTo>
                  <a:pt x="9076" y="18310"/>
                </a:lnTo>
                <a:lnTo>
                  <a:pt x="6897" y="19955"/>
                </a:lnTo>
                <a:lnTo>
                  <a:pt x="6897" y="21600"/>
                </a:lnTo>
                <a:lnTo>
                  <a:pt x="10800" y="20604"/>
                </a:lnTo>
                <a:lnTo>
                  <a:pt x="14657" y="21600"/>
                </a:lnTo>
                <a:lnTo>
                  <a:pt x="14657" y="19955"/>
                </a:lnTo>
                <a:lnTo>
                  <a:pt x="12524" y="18310"/>
                </a:lnTo>
                <a:lnTo>
                  <a:pt x="12524" y="12337"/>
                </a:lnTo>
                <a:lnTo>
                  <a:pt x="21600" y="15020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44662" y="6377552"/>
            <a:ext cx="271257" cy="334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3" y="0"/>
                </a:moveTo>
                <a:cubicBezTo>
                  <a:pt x="4574" y="0"/>
                  <a:pt x="0" y="3958"/>
                  <a:pt x="0" y="8840"/>
                </a:cubicBezTo>
                <a:lnTo>
                  <a:pt x="0" y="15793"/>
                </a:lnTo>
                <a:cubicBezTo>
                  <a:pt x="0" y="17495"/>
                  <a:pt x="1358" y="18604"/>
                  <a:pt x="3442" y="18604"/>
                </a:cubicBezTo>
                <a:lnTo>
                  <a:pt x="7109" y="18604"/>
                </a:lnTo>
                <a:lnTo>
                  <a:pt x="7109" y="10911"/>
                </a:lnTo>
                <a:lnTo>
                  <a:pt x="2309" y="10911"/>
                </a:lnTo>
                <a:lnTo>
                  <a:pt x="2309" y="8840"/>
                </a:lnTo>
                <a:cubicBezTo>
                  <a:pt x="2309" y="5067"/>
                  <a:pt x="6068" y="2071"/>
                  <a:pt x="10823" y="2071"/>
                </a:cubicBezTo>
                <a:cubicBezTo>
                  <a:pt x="15532" y="2071"/>
                  <a:pt x="19064" y="5067"/>
                  <a:pt x="19064" y="8840"/>
                </a:cubicBezTo>
                <a:lnTo>
                  <a:pt x="19064" y="10911"/>
                </a:lnTo>
                <a:lnTo>
                  <a:pt x="14264" y="10911"/>
                </a:lnTo>
                <a:lnTo>
                  <a:pt x="14264" y="18604"/>
                </a:lnTo>
                <a:lnTo>
                  <a:pt x="19064" y="18604"/>
                </a:lnTo>
                <a:lnTo>
                  <a:pt x="19064" y="19751"/>
                </a:lnTo>
                <a:lnTo>
                  <a:pt x="10823" y="19751"/>
                </a:lnTo>
                <a:lnTo>
                  <a:pt x="10823" y="21600"/>
                </a:lnTo>
                <a:lnTo>
                  <a:pt x="17932" y="21600"/>
                </a:lnTo>
                <a:cubicBezTo>
                  <a:pt x="20015" y="21600"/>
                  <a:pt x="21600" y="20305"/>
                  <a:pt x="21600" y="18604"/>
                </a:cubicBezTo>
                <a:lnTo>
                  <a:pt x="21600" y="8840"/>
                </a:lnTo>
                <a:cubicBezTo>
                  <a:pt x="21600" y="3958"/>
                  <a:pt x="16800" y="0"/>
                  <a:pt x="10823" y="0"/>
                </a:cubicBez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370403" y="10836767"/>
            <a:ext cx="275366" cy="41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8573"/>
                  <a:pt x="20032" y="6514"/>
                  <a:pt x="17452" y="5130"/>
                </a:cubicBezTo>
                <a:lnTo>
                  <a:pt x="16187" y="0"/>
                </a:lnTo>
                <a:lnTo>
                  <a:pt x="5413" y="0"/>
                </a:lnTo>
                <a:lnTo>
                  <a:pt x="4097" y="5130"/>
                </a:lnTo>
                <a:cubicBezTo>
                  <a:pt x="1821" y="6514"/>
                  <a:pt x="0" y="8573"/>
                  <a:pt x="0" y="10800"/>
                </a:cubicBezTo>
                <a:cubicBezTo>
                  <a:pt x="0" y="13027"/>
                  <a:pt x="1821" y="15086"/>
                  <a:pt x="4097" y="16436"/>
                </a:cubicBezTo>
                <a:lnTo>
                  <a:pt x="5413" y="21600"/>
                </a:lnTo>
                <a:lnTo>
                  <a:pt x="16187" y="21600"/>
                </a:lnTo>
                <a:lnTo>
                  <a:pt x="17452" y="16436"/>
                </a:lnTo>
                <a:cubicBezTo>
                  <a:pt x="20032" y="15086"/>
                  <a:pt x="21600" y="13027"/>
                  <a:pt x="21600" y="10800"/>
                </a:cubicBezTo>
                <a:close/>
                <a:moveTo>
                  <a:pt x="2833" y="10800"/>
                </a:moveTo>
                <a:cubicBezTo>
                  <a:pt x="2833" y="7864"/>
                  <a:pt x="6424" y="5468"/>
                  <a:pt x="10775" y="5468"/>
                </a:cubicBezTo>
                <a:cubicBezTo>
                  <a:pt x="15176" y="5468"/>
                  <a:pt x="18767" y="7864"/>
                  <a:pt x="18767" y="10800"/>
                </a:cubicBezTo>
                <a:cubicBezTo>
                  <a:pt x="18767" y="13702"/>
                  <a:pt x="15176" y="16099"/>
                  <a:pt x="10775" y="16099"/>
                </a:cubicBezTo>
                <a:cubicBezTo>
                  <a:pt x="6424" y="16099"/>
                  <a:pt x="2833" y="13702"/>
                  <a:pt x="2833" y="10800"/>
                </a:cubicBezTo>
                <a:close/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9"/>
          <p:cNvGrpSpPr/>
          <p:nvPr/>
        </p:nvGrpSpPr>
        <p:grpSpPr>
          <a:xfrm>
            <a:off x="2109140" y="7348595"/>
            <a:ext cx="15913345" cy="1258806"/>
            <a:chOff x="0" y="-233904"/>
            <a:chExt cx="14861048" cy="1258806"/>
          </a:xfrm>
        </p:grpSpPr>
        <p:sp>
          <p:nvSpPr>
            <p:cNvPr id="25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Shape 88"/>
            <p:cNvSpPr/>
            <p:nvPr/>
          </p:nvSpPr>
          <p:spPr>
            <a:xfrm>
              <a:off x="1141915" y="-233904"/>
              <a:ext cx="13719133" cy="12588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pPr lvl="0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is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Easier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odulation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a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evel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ower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tage 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a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Transmitter</a:t>
              </a:r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8" name="Group 89"/>
          <p:cNvGrpSpPr/>
          <p:nvPr/>
        </p:nvGrpSpPr>
        <p:grpSpPr>
          <a:xfrm>
            <a:off x="2078819" y="8862657"/>
            <a:ext cx="15883024" cy="1258806"/>
            <a:chOff x="0" y="-233904"/>
            <a:chExt cx="14299631" cy="1258806"/>
          </a:xfrm>
        </p:grpSpPr>
        <p:sp>
          <p:nvSpPr>
            <p:cNvPr id="30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hape 88"/>
            <p:cNvSpPr/>
            <p:nvPr/>
          </p:nvSpPr>
          <p:spPr>
            <a:xfrm>
              <a:off x="1141914" y="-233904"/>
              <a:ext cx="13157717" cy="12588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FM has poorer spectral efficiency than some other modulation formats</a:t>
              </a:r>
              <a:endParaRPr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192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1045064" y="-357184"/>
            <a:ext cx="1" cy="5328019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120171" y="2067554"/>
            <a:ext cx="4468887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84" name="Shape 84"/>
          <p:cNvSpPr/>
          <p:nvPr/>
        </p:nvSpPr>
        <p:spPr>
          <a:xfrm>
            <a:off x="2109140" y="2927938"/>
            <a:ext cx="9659862" cy="16807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9"/>
          <p:cNvGrpSpPr/>
          <p:nvPr/>
        </p:nvGrpSpPr>
        <p:grpSpPr>
          <a:xfrm>
            <a:off x="2167477" y="5165222"/>
            <a:ext cx="6550446" cy="828086"/>
            <a:chOff x="0" y="0"/>
            <a:chExt cx="6550446" cy="828086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/>
            </a:p>
          </p:txBody>
        </p:sp>
        <p:sp>
          <p:nvSpPr>
            <p:cNvPr id="87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41914" y="86183"/>
              <a:ext cx="5408532" cy="6186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/>
                <a:t>Radio Broadcasting</a:t>
              </a:r>
              <a:endParaRPr sz="4400" dirty="0"/>
            </a:p>
          </p:txBody>
        </p:sp>
      </p:grpSp>
      <p:sp>
        <p:nvSpPr>
          <p:cNvPr id="91" name="Shape 91"/>
          <p:cNvSpPr/>
          <p:nvPr/>
        </p:nvSpPr>
        <p:spPr>
          <a:xfrm>
            <a:off x="2120172" y="6759346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400"/>
          </a:p>
        </p:txBody>
      </p:sp>
      <p:sp>
        <p:nvSpPr>
          <p:cNvPr id="92" name="Shape 92"/>
          <p:cNvSpPr/>
          <p:nvPr/>
        </p:nvSpPr>
        <p:spPr>
          <a:xfrm>
            <a:off x="3262086" y="6845529"/>
            <a:ext cx="6099427" cy="6186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400" dirty="0" smtClean="0"/>
              <a:t>Two way Mobile Radio</a:t>
            </a:r>
            <a:endParaRPr sz="4400" dirty="0"/>
          </a:p>
        </p:txBody>
      </p:sp>
      <p:sp>
        <p:nvSpPr>
          <p:cNvPr id="97" name="Shape 97"/>
          <p:cNvSpPr/>
          <p:nvPr/>
        </p:nvSpPr>
        <p:spPr>
          <a:xfrm>
            <a:off x="2167477" y="10679725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400"/>
          </a:p>
        </p:txBody>
      </p:sp>
      <p:sp>
        <p:nvSpPr>
          <p:cNvPr id="98" name="Shape 98"/>
          <p:cNvSpPr/>
          <p:nvPr/>
        </p:nvSpPr>
        <p:spPr>
          <a:xfrm>
            <a:off x="3251053" y="10873426"/>
            <a:ext cx="10583025" cy="6186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4400" dirty="0" smtClean="0"/>
              <a:t>To Ensure Sound Equity in a Big Room</a:t>
            </a:r>
            <a:endParaRPr sz="4400" dirty="0"/>
          </a:p>
        </p:txBody>
      </p:sp>
      <p:sp>
        <p:nvSpPr>
          <p:cNvPr id="99" name="Shape 99"/>
          <p:cNvSpPr/>
          <p:nvPr/>
        </p:nvSpPr>
        <p:spPr>
          <a:xfrm>
            <a:off x="2436791" y="10925133"/>
            <a:ext cx="289460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20"/>
                </a:moveTo>
                <a:lnTo>
                  <a:pt x="21600" y="12986"/>
                </a:lnTo>
                <a:lnTo>
                  <a:pt x="12524" y="7618"/>
                </a:lnTo>
                <a:lnTo>
                  <a:pt x="12524" y="1645"/>
                </a:lnTo>
                <a:cubicBezTo>
                  <a:pt x="12524" y="822"/>
                  <a:pt x="11662" y="0"/>
                  <a:pt x="10800" y="0"/>
                </a:cubicBezTo>
                <a:cubicBezTo>
                  <a:pt x="9938" y="0"/>
                  <a:pt x="9076" y="822"/>
                  <a:pt x="9076" y="1645"/>
                </a:cubicBezTo>
                <a:lnTo>
                  <a:pt x="9076" y="7618"/>
                </a:lnTo>
                <a:lnTo>
                  <a:pt x="0" y="12986"/>
                </a:lnTo>
                <a:lnTo>
                  <a:pt x="0" y="15020"/>
                </a:lnTo>
                <a:lnTo>
                  <a:pt x="9076" y="12337"/>
                </a:lnTo>
                <a:lnTo>
                  <a:pt x="9076" y="18310"/>
                </a:lnTo>
                <a:lnTo>
                  <a:pt x="6897" y="19955"/>
                </a:lnTo>
                <a:lnTo>
                  <a:pt x="6897" y="21600"/>
                </a:lnTo>
                <a:lnTo>
                  <a:pt x="10800" y="20604"/>
                </a:lnTo>
                <a:lnTo>
                  <a:pt x="14657" y="21600"/>
                </a:lnTo>
                <a:lnTo>
                  <a:pt x="14657" y="19955"/>
                </a:lnTo>
                <a:lnTo>
                  <a:pt x="12524" y="18310"/>
                </a:lnTo>
                <a:lnTo>
                  <a:pt x="12524" y="12337"/>
                </a:lnTo>
                <a:lnTo>
                  <a:pt x="21600" y="15020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3200"/>
          </a:p>
        </p:txBody>
      </p:sp>
      <p:sp>
        <p:nvSpPr>
          <p:cNvPr id="100" name="Shape 100"/>
          <p:cNvSpPr/>
          <p:nvPr/>
        </p:nvSpPr>
        <p:spPr>
          <a:xfrm>
            <a:off x="2411286" y="6992246"/>
            <a:ext cx="271257" cy="334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3" y="0"/>
                </a:moveTo>
                <a:cubicBezTo>
                  <a:pt x="4574" y="0"/>
                  <a:pt x="0" y="3958"/>
                  <a:pt x="0" y="8840"/>
                </a:cubicBezTo>
                <a:lnTo>
                  <a:pt x="0" y="15793"/>
                </a:lnTo>
                <a:cubicBezTo>
                  <a:pt x="0" y="17495"/>
                  <a:pt x="1358" y="18604"/>
                  <a:pt x="3442" y="18604"/>
                </a:cubicBezTo>
                <a:lnTo>
                  <a:pt x="7109" y="18604"/>
                </a:lnTo>
                <a:lnTo>
                  <a:pt x="7109" y="10911"/>
                </a:lnTo>
                <a:lnTo>
                  <a:pt x="2309" y="10911"/>
                </a:lnTo>
                <a:lnTo>
                  <a:pt x="2309" y="8840"/>
                </a:lnTo>
                <a:cubicBezTo>
                  <a:pt x="2309" y="5067"/>
                  <a:pt x="6068" y="2071"/>
                  <a:pt x="10823" y="2071"/>
                </a:cubicBezTo>
                <a:cubicBezTo>
                  <a:pt x="15532" y="2071"/>
                  <a:pt x="19064" y="5067"/>
                  <a:pt x="19064" y="8840"/>
                </a:cubicBezTo>
                <a:lnTo>
                  <a:pt x="19064" y="10911"/>
                </a:lnTo>
                <a:lnTo>
                  <a:pt x="14264" y="10911"/>
                </a:lnTo>
                <a:lnTo>
                  <a:pt x="14264" y="18604"/>
                </a:lnTo>
                <a:lnTo>
                  <a:pt x="19064" y="18604"/>
                </a:lnTo>
                <a:lnTo>
                  <a:pt x="19064" y="19751"/>
                </a:lnTo>
                <a:lnTo>
                  <a:pt x="10823" y="19751"/>
                </a:lnTo>
                <a:lnTo>
                  <a:pt x="10823" y="21600"/>
                </a:lnTo>
                <a:lnTo>
                  <a:pt x="17932" y="21600"/>
                </a:lnTo>
                <a:cubicBezTo>
                  <a:pt x="20015" y="21600"/>
                  <a:pt x="21600" y="20305"/>
                  <a:pt x="21600" y="18604"/>
                </a:cubicBezTo>
                <a:lnTo>
                  <a:pt x="21600" y="8840"/>
                </a:lnTo>
                <a:cubicBezTo>
                  <a:pt x="21600" y="3958"/>
                  <a:pt x="16800" y="0"/>
                  <a:pt x="10823" y="0"/>
                </a:cubicBez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3200"/>
          </a:p>
        </p:txBody>
      </p:sp>
      <p:grpSp>
        <p:nvGrpSpPr>
          <p:cNvPr id="24" name="Group 89"/>
          <p:cNvGrpSpPr/>
          <p:nvPr/>
        </p:nvGrpSpPr>
        <p:grpSpPr>
          <a:xfrm>
            <a:off x="2167477" y="8069476"/>
            <a:ext cx="13390460" cy="828086"/>
            <a:chOff x="0" y="0"/>
            <a:chExt cx="13390460" cy="828086"/>
          </a:xfrm>
        </p:grpSpPr>
        <p:sp>
          <p:nvSpPr>
            <p:cNvPr id="29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/>
            </a:p>
          </p:txBody>
        </p:sp>
        <p:sp>
          <p:nvSpPr>
            <p:cNvPr id="33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/>
            </a:p>
          </p:txBody>
        </p:sp>
        <p:sp>
          <p:nvSpPr>
            <p:cNvPr id="34" name="Shape 88"/>
            <p:cNvSpPr/>
            <p:nvPr/>
          </p:nvSpPr>
          <p:spPr>
            <a:xfrm>
              <a:off x="1141914" y="86183"/>
              <a:ext cx="12248546" cy="6186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/>
                <a:t>Recording Seminar/ Conference/ Class Room</a:t>
              </a:r>
              <a:endParaRPr sz="4400" dirty="0"/>
            </a:p>
          </p:txBody>
        </p:sp>
      </p:grpSp>
      <p:grpSp>
        <p:nvGrpSpPr>
          <p:cNvPr id="35" name="Group 89"/>
          <p:cNvGrpSpPr/>
          <p:nvPr/>
        </p:nvGrpSpPr>
        <p:grpSpPr>
          <a:xfrm>
            <a:off x="2167477" y="9412924"/>
            <a:ext cx="10971528" cy="828086"/>
            <a:chOff x="0" y="0"/>
            <a:chExt cx="10971528" cy="828086"/>
          </a:xfrm>
        </p:grpSpPr>
        <p:sp>
          <p:nvSpPr>
            <p:cNvPr id="36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400"/>
            </a:p>
          </p:txBody>
        </p:sp>
        <p:sp>
          <p:nvSpPr>
            <p:cNvPr id="37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sz="3200"/>
            </a:p>
          </p:txBody>
        </p:sp>
        <p:sp>
          <p:nvSpPr>
            <p:cNvPr id="38" name="Shape 88"/>
            <p:cNvSpPr/>
            <p:nvPr/>
          </p:nvSpPr>
          <p:spPr>
            <a:xfrm>
              <a:off x="1141914" y="86183"/>
              <a:ext cx="9829614" cy="6186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/>
                <a:t>Getting Real Audio for Audio/ Video</a:t>
              </a:r>
              <a:endParaRPr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026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1045064" y="-357184"/>
            <a:ext cx="1" cy="5328019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120171" y="2067554"/>
            <a:ext cx="4468887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84" name="Shape 84"/>
          <p:cNvSpPr/>
          <p:nvPr/>
        </p:nvSpPr>
        <p:spPr>
          <a:xfrm>
            <a:off x="8052740" y="5590456"/>
            <a:ext cx="9659862" cy="16807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8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120171" y="1960577"/>
            <a:ext cx="4791617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62" name="Shape 62"/>
          <p:cNvSpPr/>
          <p:nvPr/>
        </p:nvSpPr>
        <p:spPr>
          <a:xfrm>
            <a:off x="2109140" y="2776062"/>
            <a:ext cx="11364813" cy="2313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/>
              <a:t>Table of Contents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2143789" y="4820314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43789" y="5473793"/>
            <a:ext cx="7188470" cy="506292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How FM Works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of Project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Transmitter</a:t>
            </a: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T Sans"/>
              </a:rPr>
              <a:t> Analysis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baseline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530" y="5500165"/>
            <a:ext cx="8133634" cy="42319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Antenna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3193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9466729" y="2810187"/>
            <a:ext cx="5002306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118" name="Shape 118"/>
          <p:cNvSpPr/>
          <p:nvPr/>
        </p:nvSpPr>
        <p:spPr>
          <a:xfrm>
            <a:off x="5766002" y="3734041"/>
            <a:ext cx="12851996" cy="1785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/>
              <a:t>MOTIVATION</a:t>
            </a:r>
            <a:endParaRPr dirty="0"/>
          </a:p>
        </p:txBody>
      </p:sp>
      <p:sp>
        <p:nvSpPr>
          <p:cNvPr id="120" name="Shape 120"/>
          <p:cNvSpPr/>
          <p:nvPr/>
        </p:nvSpPr>
        <p:spPr>
          <a:xfrm>
            <a:off x="11789350" y="5393182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23" name="Group 123"/>
          <p:cNvGrpSpPr/>
          <p:nvPr/>
        </p:nvGrpSpPr>
        <p:grpSpPr>
          <a:xfrm>
            <a:off x="10202159" y="10018901"/>
            <a:ext cx="3979680" cy="1637201"/>
            <a:chOff x="0" y="-38671"/>
            <a:chExt cx="3082561" cy="790599"/>
          </a:xfrm>
        </p:grpSpPr>
        <p:sp>
          <p:nvSpPr>
            <p:cNvPr id="121" name="Shape 121"/>
            <p:cNvSpPr/>
            <p:nvPr/>
          </p:nvSpPr>
          <p:spPr>
            <a:xfrm>
              <a:off x="0" y="-38671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F56C2E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7690" y="198372"/>
              <a:ext cx="2452583" cy="3938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r>
                <a:rPr lang="en-US" sz="2400" dirty="0" smtClean="0">
                  <a:latin typeface="Arial Black" panose="020B0A04020102020204" pitchFamily="34" charset="0"/>
                </a:rPr>
                <a:t>Lets Start</a:t>
              </a:r>
              <a:endParaRPr sz="2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Shape 119"/>
          <p:cNvSpPr/>
          <p:nvPr/>
        </p:nvSpPr>
        <p:spPr>
          <a:xfrm>
            <a:off x="6401351" y="5750594"/>
            <a:ext cx="11581297" cy="37171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1</a:t>
            </a:r>
            <a:r>
              <a:rPr lang="en-US" sz="4800" baseline="30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8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class room, the students of back bench can’t hear the lecture of the standing teacher. Have you ever think, how to solve this problem?</a:t>
            </a:r>
            <a:endParaRPr sz="4800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8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120171" y="1960577"/>
            <a:ext cx="4791617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62" name="Shape 62"/>
          <p:cNvSpPr/>
          <p:nvPr/>
        </p:nvSpPr>
        <p:spPr>
          <a:xfrm>
            <a:off x="2109140" y="2776062"/>
            <a:ext cx="11364813" cy="2313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2120172" y="5380715"/>
            <a:ext cx="20470887" cy="62287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our system is to make acoustic system easy with wireless communication. The project also focuses to make sure about sound equity in a big room. We make a project with microphone and amplifier. To make it more user friendly, we made it wireless by FM technology. The project is mainly consist of 3 parts i.e., Transmitter, Receiver and Amplifier. In order to getting clear sound quality from sound recording, we use multiple receiver for multiple devices.</a:t>
            </a:r>
            <a:endParaRPr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2143789" y="4820314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120171" y="1960577"/>
            <a:ext cx="4791617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62" name="Shape 62"/>
          <p:cNvSpPr/>
          <p:nvPr/>
        </p:nvSpPr>
        <p:spPr>
          <a:xfrm>
            <a:off x="2109140" y="2776062"/>
            <a:ext cx="11364813" cy="2313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/>
              <a:t>How FM Works</a:t>
            </a: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2120172" y="5380715"/>
            <a:ext cx="11353781" cy="62287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Frequency Modulation. In this wireless communication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is transmitted by the changes in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frequency.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(FM) is the process of transmitting information. </a:t>
            </a:r>
            <a:endParaRPr sz="6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2143789" y="4820314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33" y="3421499"/>
            <a:ext cx="10135770" cy="97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4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42" name="Group 142"/>
          <p:cNvGrpSpPr/>
          <p:nvPr/>
        </p:nvGrpSpPr>
        <p:grpSpPr>
          <a:xfrm>
            <a:off x="2082041" y="3093999"/>
            <a:ext cx="6186407" cy="9236234"/>
            <a:chOff x="0" y="0"/>
            <a:chExt cx="6186406" cy="8552092"/>
          </a:xfrm>
        </p:grpSpPr>
        <p:sp>
          <p:nvSpPr>
            <p:cNvPr id="135" name="Shape 135"/>
            <p:cNvSpPr/>
            <p:nvPr/>
          </p:nvSpPr>
          <p:spPr>
            <a:xfrm>
              <a:off x="647714" y="4550912"/>
              <a:ext cx="4890976" cy="22223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ctr"/>
            </a:lstStyle>
            <a:p>
              <a:pPr algn="just"/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transmitter is an electronic device used in telecommunications to produce radio waves in order to transmit or send data</a:t>
              </a:r>
              <a:endParaRPr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0"/>
              <a:ext cx="6186406" cy="8552092"/>
            </a:xfrm>
            <a:prstGeom prst="rect">
              <a:avLst/>
            </a:prstGeom>
            <a:noFill/>
            <a:ln w="50800" cap="flat">
              <a:solidFill>
                <a:srgbClr val="F56C2E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970988" y="3409110"/>
              <a:ext cx="4359498" cy="52325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lnSpc>
                  <a:spcPct val="80000"/>
                </a:lnSpc>
                <a:defRPr sz="3000" b="1">
                  <a:solidFill>
                    <a:srgbClr val="393941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TRANSMITTER</a:t>
              </a:r>
              <a:endParaRPr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9205984" y="3093999"/>
            <a:ext cx="6186408" cy="9236234"/>
            <a:chOff x="0" y="0"/>
            <a:chExt cx="6186406" cy="8552092"/>
          </a:xfrm>
        </p:grpSpPr>
        <p:sp>
          <p:nvSpPr>
            <p:cNvPr id="144" name="Shape 144"/>
            <p:cNvSpPr/>
            <p:nvPr/>
          </p:nvSpPr>
          <p:spPr>
            <a:xfrm>
              <a:off x="593288" y="4550912"/>
              <a:ext cx="4890977" cy="22223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ctr"/>
            </a:lstStyle>
            <a:p>
              <a:pPr algn="just"/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radio or FM receiver is an electronic device that receives radio waves and converts the information carried by them to a usable form.</a:t>
              </a:r>
              <a:endParaRPr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0"/>
              <a:ext cx="6186406" cy="8552092"/>
            </a:xfrm>
            <a:prstGeom prst="rect">
              <a:avLst/>
            </a:prstGeom>
            <a:noFill/>
            <a:ln w="50800" cap="flat">
              <a:solidFill>
                <a:srgbClr val="39394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308016" y="3387370"/>
              <a:ext cx="3637424" cy="5461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lnSpc>
                  <a:spcPct val="80000"/>
                </a:lnSpc>
                <a:defRPr sz="3000" b="1">
                  <a:solidFill>
                    <a:srgbClr val="393941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6329928" y="3054377"/>
            <a:ext cx="6186407" cy="9275856"/>
            <a:chOff x="0" y="0"/>
            <a:chExt cx="6186406" cy="8552092"/>
          </a:xfrm>
        </p:grpSpPr>
        <p:sp>
          <p:nvSpPr>
            <p:cNvPr id="152" name="Shape 152"/>
            <p:cNvSpPr/>
            <p:nvPr/>
          </p:nvSpPr>
          <p:spPr>
            <a:xfrm>
              <a:off x="647714" y="4568003"/>
              <a:ext cx="4890977" cy="22223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ctr"/>
            </a:lstStyle>
            <a:p>
              <a:pPr algn="just"/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 </a:t>
              </a:r>
              <a:r>
                <a:rPr lang="en-US" sz="4000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amplifier</a:t>
              </a:r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4000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or simply amp</a:t>
              </a:r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is an electronic device that can increase the </a:t>
              </a:r>
              <a:r>
                <a:rPr lang="en-US" sz="4000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  <a:r>
                <a:rPr lang="en-US" sz="4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of a </a:t>
              </a:r>
              <a:r>
                <a:rPr lang="en-US" sz="4000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signal.</a:t>
              </a:r>
              <a:endParaRPr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0"/>
              <a:ext cx="6186406" cy="8552092"/>
            </a:xfrm>
            <a:prstGeom prst="rect">
              <a:avLst/>
            </a:prstGeom>
            <a:noFill/>
            <a:ln w="50800" cap="flat">
              <a:solidFill>
                <a:srgbClr val="F56C2E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274491" y="3376913"/>
              <a:ext cx="3637423" cy="57036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lnSpc>
                  <a:spcPct val="80000"/>
                </a:lnSpc>
                <a:defRPr sz="3000" b="1">
                  <a:solidFill>
                    <a:srgbClr val="393941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AMPLIFIER</a:t>
              </a:r>
              <a:endParaRPr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51934" y="1143696"/>
            <a:ext cx="9252485" cy="13080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of the Project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40" y="3546634"/>
            <a:ext cx="2727950" cy="272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43" y="3611482"/>
            <a:ext cx="2586839" cy="2586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052" y="3672163"/>
            <a:ext cx="2526158" cy="25261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188414" y="2189177"/>
            <a:ext cx="4938527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275" name="Shape 275"/>
          <p:cNvSpPr/>
          <p:nvPr/>
        </p:nvSpPr>
        <p:spPr>
          <a:xfrm>
            <a:off x="2138284" y="2893585"/>
            <a:ext cx="7000523" cy="27450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Analysis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191720" y="6149101"/>
            <a:ext cx="10233362" cy="59606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 is the sender of signal. It transmits data 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wirelessly.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FM transmitter uses the principles of 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to transmit sound supplied at its input. </a:t>
            </a:r>
            <a:endParaRPr sz="6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212032" y="5798078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6" b="1741"/>
          <a:stretch/>
        </p:blipFill>
        <p:spPr>
          <a:xfrm>
            <a:off x="8542889" y="2189177"/>
            <a:ext cx="22406544" cy="126036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188415" y="2189177"/>
            <a:ext cx="4884738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275" name="Shape 275"/>
          <p:cNvSpPr/>
          <p:nvPr/>
        </p:nvSpPr>
        <p:spPr>
          <a:xfrm>
            <a:off x="2177382" y="2944583"/>
            <a:ext cx="5110924" cy="27450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Analysis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191720" y="6586255"/>
            <a:ext cx="9002753" cy="45539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FM receiver is an electronic device that receives radio waves and converts the information. An antenna is used to catch the desired frequency waves </a:t>
            </a:r>
            <a:endParaRPr sz="6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212032" y="6097785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3" y="3528319"/>
            <a:ext cx="18968556" cy="106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188415" y="2189177"/>
            <a:ext cx="4884738" cy="6924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amplifier with multiple receiver</a:t>
            </a:r>
          </a:p>
        </p:txBody>
      </p:sp>
      <p:sp>
        <p:nvSpPr>
          <p:cNvPr id="275" name="Shape 275"/>
          <p:cNvSpPr/>
          <p:nvPr/>
        </p:nvSpPr>
        <p:spPr>
          <a:xfrm>
            <a:off x="2177381" y="2944583"/>
            <a:ext cx="11000737" cy="16005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Analysis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191720" y="6586255"/>
            <a:ext cx="9002753" cy="45539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 is a device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increase the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receiver and give amplified output.</a:t>
            </a:r>
            <a:endParaRPr sz="6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212032" y="5507901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365" y="6586255"/>
            <a:ext cx="12559553" cy="49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52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607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Helvetica Light</vt:lpstr>
      <vt:lpstr>Helvetica Neue</vt:lpstr>
      <vt:lpstr>Montserrat-Regular</vt:lpstr>
      <vt:lpstr>Montserrat-SemiBold</vt:lpstr>
      <vt:lpstr>PT Sans</vt:lpstr>
      <vt:lpstr>Roboto Regular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Jyoti Chakma</cp:lastModifiedBy>
  <cp:revision>37</cp:revision>
  <dcterms:modified xsi:type="dcterms:W3CDTF">2019-10-16T04:11:32Z</dcterms:modified>
</cp:coreProperties>
</file>