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9" r:id="rId1"/>
  </p:sldMasterIdLst>
  <p:sldIdLst>
    <p:sldId id="256" r:id="rId2"/>
    <p:sldId id="257" r:id="rId3"/>
    <p:sldId id="258" r:id="rId4"/>
    <p:sldId id="259" r:id="rId5"/>
    <p:sldId id="260" r:id="rId6"/>
    <p:sldId id="262" r:id="rId7"/>
    <p:sldId id="264" r:id="rId8"/>
    <p:sldId id="265" r:id="rId9"/>
    <p:sldId id="263" r:id="rId10"/>
    <p:sldId id="266"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574"/>
  </p:normalViewPr>
  <p:slideViewPr>
    <p:cSldViewPr snapToGrid="0" snapToObjects="1">
      <p:cViewPr varScale="1">
        <p:scale>
          <a:sx n="105" d="100"/>
          <a:sy n="105" d="100"/>
        </p:scale>
        <p:origin x="3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5/5/21</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2522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5/5/21</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0780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5/5/21</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906349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5/5/21</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957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5/5/21</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5257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5/5/21</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86527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5/5/21</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58465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5/5/21</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4973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5/5/21</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377779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5/5/21</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249511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5/5/21</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99213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5/5/21</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5000918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8" r:id="rId6"/>
    <p:sldLayoutId id="2147483743" r:id="rId7"/>
    <p:sldLayoutId id="2147483744" r:id="rId8"/>
    <p:sldLayoutId id="2147483745" r:id="rId9"/>
    <p:sldLayoutId id="2147483747" r:id="rId10"/>
    <p:sldLayoutId id="2147483746"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m-cog-book.github.io/com-cog-book/features/adalin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5">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93F523-FB12-124E-91CD-1E2A926D00B1}"/>
              </a:ext>
            </a:extLst>
          </p:cNvPr>
          <p:cNvSpPr>
            <a:spLocks noGrp="1"/>
          </p:cNvSpPr>
          <p:nvPr>
            <p:ph type="ctrTitle"/>
          </p:nvPr>
        </p:nvSpPr>
        <p:spPr>
          <a:xfrm>
            <a:off x="662367" y="4149605"/>
            <a:ext cx="5481579" cy="2006220"/>
          </a:xfrm>
        </p:spPr>
        <p:txBody>
          <a:bodyPr anchor="ctr">
            <a:normAutofit fontScale="90000"/>
          </a:bodyPr>
          <a:lstStyle/>
          <a:p>
            <a:pPr>
              <a:lnSpc>
                <a:spcPct val="90000"/>
              </a:lnSpc>
            </a:pPr>
            <a:r>
              <a:rPr lang="en-US" sz="4600" dirty="0"/>
              <a:t>ADALINE – </a:t>
            </a:r>
            <a:r>
              <a:rPr lang="en-US" sz="4000" dirty="0"/>
              <a:t>A Perceptron variant implementation in Spark</a:t>
            </a:r>
          </a:p>
        </p:txBody>
      </p:sp>
      <p:sp>
        <p:nvSpPr>
          <p:cNvPr id="3" name="Subtitle 2">
            <a:extLst>
              <a:ext uri="{FF2B5EF4-FFF2-40B4-BE49-F238E27FC236}">
                <a16:creationId xmlns:a16="http://schemas.microsoft.com/office/drawing/2014/main" id="{88457FAD-F0DC-944C-A830-546B23D47743}"/>
              </a:ext>
            </a:extLst>
          </p:cNvPr>
          <p:cNvSpPr>
            <a:spLocks noGrp="1"/>
          </p:cNvSpPr>
          <p:nvPr>
            <p:ph type="subTitle" idx="1"/>
          </p:nvPr>
        </p:nvSpPr>
        <p:spPr>
          <a:xfrm>
            <a:off x="6451600" y="4134848"/>
            <a:ext cx="5259393" cy="2006220"/>
          </a:xfrm>
        </p:spPr>
        <p:txBody>
          <a:bodyPr anchor="ctr">
            <a:normAutofit/>
          </a:bodyPr>
          <a:lstStyle/>
          <a:p>
            <a:r>
              <a:rPr lang="en-US" sz="1800" dirty="0"/>
              <a:t>CS 777 – Big Data Analytics Final Project</a:t>
            </a:r>
          </a:p>
          <a:p>
            <a:r>
              <a:rPr lang="en-US" dirty="0"/>
              <a:t>Jyoti Sharma</a:t>
            </a:r>
          </a:p>
        </p:txBody>
      </p:sp>
      <p:pic>
        <p:nvPicPr>
          <p:cNvPr id="4" name="Picture 3" descr="Stacked digital drawn triangles to form a background">
            <a:extLst>
              <a:ext uri="{FF2B5EF4-FFF2-40B4-BE49-F238E27FC236}">
                <a16:creationId xmlns:a16="http://schemas.microsoft.com/office/drawing/2014/main" id="{2E42EA1A-D1A1-4398-B7AB-0C4B2D40DFC8}"/>
              </a:ext>
            </a:extLst>
          </p:cNvPr>
          <p:cNvPicPr>
            <a:picLocks noChangeAspect="1"/>
          </p:cNvPicPr>
          <p:nvPr/>
        </p:nvPicPr>
        <p:blipFill rotWithShape="1">
          <a:blip r:embed="rId2">
            <a:alphaModFix/>
          </a:blip>
          <a:srcRect t="22627" r="1" b="22628"/>
          <a:stretch/>
        </p:blipFill>
        <p:spPr>
          <a:xfrm>
            <a:off x="482600" y="489853"/>
            <a:ext cx="11147071" cy="3432682"/>
          </a:xfrm>
          <a:prstGeom prst="rect">
            <a:avLst/>
          </a:prstGeom>
        </p:spPr>
      </p:pic>
      <p:cxnSp>
        <p:nvCxnSpPr>
          <p:cNvPr id="34" name="Straight Connector 27">
            <a:extLst>
              <a:ext uri="{FF2B5EF4-FFF2-40B4-BE49-F238E27FC236}">
                <a16:creationId xmlns:a16="http://schemas.microsoft.com/office/drawing/2014/main" id="{8CAE6210-5FB9-4A5F-B56B-92D2C2C3A6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29">
            <a:extLst>
              <a:ext uri="{FF2B5EF4-FFF2-40B4-BE49-F238E27FC236}">
                <a16:creationId xmlns:a16="http://schemas.microsoft.com/office/drawing/2014/main" id="{F89C6C02-EDA3-4D0B-9C4E-AAE0F2C7D5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392253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28AF35E7-20B0-477A-B2C8-211B60C9E6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21841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CAAF-E4AE-914F-8C90-E84C81987167}"/>
              </a:ext>
            </a:extLst>
          </p:cNvPr>
          <p:cNvSpPr>
            <a:spLocks noGrp="1"/>
          </p:cNvSpPr>
          <p:nvPr>
            <p:ph type="title"/>
          </p:nvPr>
        </p:nvSpPr>
        <p:spPr>
          <a:xfrm>
            <a:off x="482600" y="516637"/>
            <a:ext cx="10634472" cy="923544"/>
          </a:xfrm>
        </p:spPr>
        <p:txBody>
          <a:bodyPr/>
          <a:lstStyle/>
          <a:p>
            <a:r>
              <a:rPr lang="en-US" sz="3200" b="1" dirty="0"/>
              <a:t>Results</a:t>
            </a:r>
            <a:endParaRPr lang="en-US" dirty="0"/>
          </a:p>
        </p:txBody>
      </p:sp>
      <p:sp>
        <p:nvSpPr>
          <p:cNvPr id="14" name="TextBox 13">
            <a:extLst>
              <a:ext uri="{FF2B5EF4-FFF2-40B4-BE49-F238E27FC236}">
                <a16:creationId xmlns:a16="http://schemas.microsoft.com/office/drawing/2014/main" id="{6D9D8F89-C6AE-0C4B-BFC1-81A5D8C1D8FC}"/>
              </a:ext>
            </a:extLst>
          </p:cNvPr>
          <p:cNvSpPr txBox="1"/>
          <p:nvPr/>
        </p:nvSpPr>
        <p:spPr>
          <a:xfrm>
            <a:off x="638006" y="5123898"/>
            <a:ext cx="2409994" cy="369332"/>
          </a:xfrm>
          <a:prstGeom prst="rect">
            <a:avLst/>
          </a:prstGeom>
          <a:noFill/>
        </p:spPr>
        <p:txBody>
          <a:bodyPr wrap="square" rtlCol="0">
            <a:spAutoFit/>
          </a:bodyPr>
          <a:lstStyle/>
          <a:p>
            <a:r>
              <a:rPr lang="en-US" b="1" dirty="0"/>
              <a:t>Learning Rate : </a:t>
            </a:r>
            <a:r>
              <a:rPr lang="en-US" dirty="0"/>
              <a:t>0.009</a:t>
            </a:r>
            <a:endParaRPr lang="en-US" b="1" dirty="0"/>
          </a:p>
        </p:txBody>
      </p:sp>
      <p:sp>
        <p:nvSpPr>
          <p:cNvPr id="21" name="Rectangle 20">
            <a:extLst>
              <a:ext uri="{FF2B5EF4-FFF2-40B4-BE49-F238E27FC236}">
                <a16:creationId xmlns:a16="http://schemas.microsoft.com/office/drawing/2014/main" id="{D04D0364-C771-4549-97C1-CE8AA5A93DA3}"/>
              </a:ext>
            </a:extLst>
          </p:cNvPr>
          <p:cNvSpPr/>
          <p:nvPr/>
        </p:nvSpPr>
        <p:spPr>
          <a:xfrm>
            <a:off x="6096000" y="1440182"/>
            <a:ext cx="5457994" cy="4664170"/>
          </a:xfrm>
          <a:prstGeom prst="rect">
            <a:avLst/>
          </a:prstGeom>
          <a:noFill/>
          <a:ln w="603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6A33963-B8E8-374B-8A4F-B7EFCD9D7E41}"/>
              </a:ext>
            </a:extLst>
          </p:cNvPr>
          <p:cNvSpPr/>
          <p:nvPr/>
        </p:nvSpPr>
        <p:spPr>
          <a:xfrm>
            <a:off x="434806" y="1448762"/>
            <a:ext cx="5457994" cy="4664171"/>
          </a:xfrm>
          <a:prstGeom prst="rect">
            <a:avLst/>
          </a:prstGeom>
          <a:noFill/>
          <a:ln w="603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56AEFDE-8539-3C45-ACD9-3D3C4046405B}"/>
              </a:ext>
            </a:extLst>
          </p:cNvPr>
          <p:cNvSpPr txBox="1"/>
          <p:nvPr/>
        </p:nvSpPr>
        <p:spPr>
          <a:xfrm>
            <a:off x="3255652" y="4770601"/>
            <a:ext cx="2409994" cy="1277273"/>
          </a:xfrm>
          <a:prstGeom prst="rect">
            <a:avLst/>
          </a:prstGeom>
          <a:noFill/>
        </p:spPr>
        <p:txBody>
          <a:bodyPr wrap="square" rtlCol="0">
            <a:spAutoFit/>
          </a:bodyPr>
          <a:lstStyle/>
          <a:p>
            <a:r>
              <a:rPr lang="en-US" sz="1100" dirty="0"/>
              <a:t>True Positive : 299 </a:t>
            </a:r>
          </a:p>
          <a:p>
            <a:r>
              <a:rPr lang="en-US" sz="1100" dirty="0"/>
              <a:t>False Positive : 0 </a:t>
            </a:r>
          </a:p>
          <a:p>
            <a:r>
              <a:rPr lang="en-US" sz="1100" dirty="0"/>
              <a:t>True Negative : 0</a:t>
            </a:r>
          </a:p>
          <a:p>
            <a:r>
              <a:rPr lang="en-US" sz="1100" dirty="0"/>
              <a:t> False Negative : 1</a:t>
            </a:r>
          </a:p>
          <a:p>
            <a:r>
              <a:rPr lang="en-US" sz="1100" dirty="0"/>
              <a:t>Precision is : 0.9999999966555184 Recall is : 0.9966666633444444</a:t>
            </a:r>
          </a:p>
          <a:p>
            <a:r>
              <a:rPr lang="en-US" sz="1100" dirty="0"/>
              <a:t> F1 score is : 0.9983300475865169</a:t>
            </a:r>
            <a:endParaRPr lang="en-US" sz="1100" b="1" dirty="0"/>
          </a:p>
        </p:txBody>
      </p:sp>
      <p:sp>
        <p:nvSpPr>
          <p:cNvPr id="19" name="TextBox 18">
            <a:extLst>
              <a:ext uri="{FF2B5EF4-FFF2-40B4-BE49-F238E27FC236}">
                <a16:creationId xmlns:a16="http://schemas.microsoft.com/office/drawing/2014/main" id="{C433614B-4B19-254C-9548-055792583F2C}"/>
              </a:ext>
            </a:extLst>
          </p:cNvPr>
          <p:cNvSpPr txBox="1"/>
          <p:nvPr/>
        </p:nvSpPr>
        <p:spPr>
          <a:xfrm>
            <a:off x="6251406" y="5224571"/>
            <a:ext cx="2462240" cy="369332"/>
          </a:xfrm>
          <a:prstGeom prst="rect">
            <a:avLst/>
          </a:prstGeom>
          <a:noFill/>
        </p:spPr>
        <p:txBody>
          <a:bodyPr wrap="square" rtlCol="0">
            <a:spAutoFit/>
          </a:bodyPr>
          <a:lstStyle/>
          <a:p>
            <a:r>
              <a:rPr lang="en-US" b="1" dirty="0"/>
              <a:t>Learning Rate : </a:t>
            </a:r>
            <a:r>
              <a:rPr lang="en-US" dirty="0"/>
              <a:t>0.0009</a:t>
            </a:r>
            <a:endParaRPr lang="en-US" b="1" dirty="0"/>
          </a:p>
        </p:txBody>
      </p:sp>
      <p:sp>
        <p:nvSpPr>
          <p:cNvPr id="20" name="TextBox 19">
            <a:extLst>
              <a:ext uri="{FF2B5EF4-FFF2-40B4-BE49-F238E27FC236}">
                <a16:creationId xmlns:a16="http://schemas.microsoft.com/office/drawing/2014/main" id="{7AC51514-E67E-F142-B446-46FE71513E5B}"/>
              </a:ext>
            </a:extLst>
          </p:cNvPr>
          <p:cNvSpPr txBox="1"/>
          <p:nvPr/>
        </p:nvSpPr>
        <p:spPr>
          <a:xfrm>
            <a:off x="8902700" y="4669927"/>
            <a:ext cx="2409994" cy="1277273"/>
          </a:xfrm>
          <a:prstGeom prst="rect">
            <a:avLst/>
          </a:prstGeom>
          <a:noFill/>
        </p:spPr>
        <p:txBody>
          <a:bodyPr wrap="square" rtlCol="0">
            <a:spAutoFit/>
          </a:bodyPr>
          <a:lstStyle/>
          <a:p>
            <a:r>
              <a:rPr lang="en-US" sz="1100" dirty="0"/>
              <a:t>True Positive : 265 </a:t>
            </a:r>
          </a:p>
          <a:p>
            <a:r>
              <a:rPr lang="en-US" sz="1100" dirty="0"/>
              <a:t>False Positive : 0 </a:t>
            </a:r>
          </a:p>
          <a:p>
            <a:r>
              <a:rPr lang="en-US" sz="1100" dirty="0"/>
              <a:t>True Negative : 0</a:t>
            </a:r>
          </a:p>
          <a:p>
            <a:r>
              <a:rPr lang="en-US" sz="1100" dirty="0"/>
              <a:t>False Negative : 35 </a:t>
            </a:r>
          </a:p>
          <a:p>
            <a:r>
              <a:rPr lang="en-US" sz="1100" dirty="0"/>
              <a:t>Precision is : 0.9999999962264151 Recall is : 0.883333330388889</a:t>
            </a:r>
          </a:p>
          <a:p>
            <a:r>
              <a:rPr lang="en-US" sz="1100" dirty="0"/>
              <a:t>F1 score is : 0.9380525959435647</a:t>
            </a:r>
            <a:endParaRPr lang="en-US" sz="1100" b="1" dirty="0"/>
          </a:p>
        </p:txBody>
      </p:sp>
      <p:pic>
        <p:nvPicPr>
          <p:cNvPr id="4" name="Picture 3" descr="Chart&#10;&#10;Description automatically generated">
            <a:extLst>
              <a:ext uri="{FF2B5EF4-FFF2-40B4-BE49-F238E27FC236}">
                <a16:creationId xmlns:a16="http://schemas.microsoft.com/office/drawing/2014/main" id="{941B507C-85D8-1C47-AE08-37352BFAF269}"/>
              </a:ext>
            </a:extLst>
          </p:cNvPr>
          <p:cNvPicPr>
            <a:picLocks noChangeAspect="1"/>
          </p:cNvPicPr>
          <p:nvPr/>
        </p:nvPicPr>
        <p:blipFill>
          <a:blip r:embed="rId2"/>
          <a:stretch>
            <a:fillRect/>
          </a:stretch>
        </p:blipFill>
        <p:spPr>
          <a:xfrm>
            <a:off x="679839" y="1523829"/>
            <a:ext cx="4696833" cy="3242777"/>
          </a:xfrm>
          <a:prstGeom prst="rect">
            <a:avLst/>
          </a:prstGeom>
        </p:spPr>
      </p:pic>
      <p:pic>
        <p:nvPicPr>
          <p:cNvPr id="6" name="Picture 5" descr="Chart&#10;&#10;Description automatically generated">
            <a:extLst>
              <a:ext uri="{FF2B5EF4-FFF2-40B4-BE49-F238E27FC236}">
                <a16:creationId xmlns:a16="http://schemas.microsoft.com/office/drawing/2014/main" id="{61739360-C362-0649-8120-D0D38B512CCD}"/>
              </a:ext>
            </a:extLst>
          </p:cNvPr>
          <p:cNvPicPr>
            <a:picLocks noChangeAspect="1"/>
          </p:cNvPicPr>
          <p:nvPr/>
        </p:nvPicPr>
        <p:blipFill>
          <a:blip r:embed="rId3"/>
          <a:stretch>
            <a:fillRect/>
          </a:stretch>
        </p:blipFill>
        <p:spPr>
          <a:xfrm>
            <a:off x="6389370" y="1492206"/>
            <a:ext cx="4727702" cy="3122746"/>
          </a:xfrm>
          <a:prstGeom prst="rect">
            <a:avLst/>
          </a:prstGeom>
        </p:spPr>
      </p:pic>
    </p:spTree>
    <p:extLst>
      <p:ext uri="{BB962C8B-B14F-4D97-AF65-F5344CB8AC3E}">
        <p14:creationId xmlns:p14="http://schemas.microsoft.com/office/powerpoint/2010/main" val="1931345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BAFF-6B96-8E41-80BC-ECEAB995588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B240E89-5ABE-3945-B105-C42AA9D5CAE8}"/>
              </a:ext>
            </a:extLst>
          </p:cNvPr>
          <p:cNvSpPr>
            <a:spLocks noGrp="1"/>
          </p:cNvSpPr>
          <p:nvPr>
            <p:ph idx="1"/>
          </p:nvPr>
        </p:nvSpPr>
        <p:spPr/>
        <p:txBody>
          <a:bodyPr/>
          <a:lstStyle/>
          <a:p>
            <a:r>
              <a:rPr lang="en-US" u="sng" dirty="0">
                <a:hlinkClick r:id="rId2"/>
              </a:rPr>
              <a:t>https://com-cog-book.github.io//com-cog-book/features/adaline.html</a:t>
            </a:r>
            <a:endParaRPr lang="en-US" dirty="0"/>
          </a:p>
        </p:txBody>
      </p:sp>
    </p:spTree>
    <p:extLst>
      <p:ext uri="{BB962C8B-B14F-4D97-AF65-F5344CB8AC3E}">
        <p14:creationId xmlns:p14="http://schemas.microsoft.com/office/powerpoint/2010/main" val="194070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86935-BD8E-EC49-89D1-88158B8D38E6}"/>
              </a:ext>
            </a:extLst>
          </p:cNvPr>
          <p:cNvSpPr>
            <a:spLocks noGrp="1"/>
          </p:cNvSpPr>
          <p:nvPr>
            <p:ph type="title"/>
          </p:nvPr>
        </p:nvSpPr>
        <p:spPr>
          <a:xfrm>
            <a:off x="482600" y="978408"/>
            <a:ext cx="10634472" cy="606552"/>
          </a:xfrm>
        </p:spPr>
        <p:txBody>
          <a:bodyPr/>
          <a:lstStyle/>
          <a:p>
            <a:r>
              <a:rPr lang="en-US"/>
              <a:t>Project Overview</a:t>
            </a:r>
            <a:endParaRPr lang="en-US" dirty="0"/>
          </a:p>
        </p:txBody>
      </p:sp>
      <p:sp>
        <p:nvSpPr>
          <p:cNvPr id="3" name="Content Placeholder 2">
            <a:extLst>
              <a:ext uri="{FF2B5EF4-FFF2-40B4-BE49-F238E27FC236}">
                <a16:creationId xmlns:a16="http://schemas.microsoft.com/office/drawing/2014/main" id="{A04283B2-C375-284E-91BA-124C60A513A3}"/>
              </a:ext>
            </a:extLst>
          </p:cNvPr>
          <p:cNvSpPr>
            <a:spLocks noGrp="1"/>
          </p:cNvSpPr>
          <p:nvPr>
            <p:ph idx="1"/>
          </p:nvPr>
        </p:nvSpPr>
        <p:spPr>
          <a:xfrm>
            <a:off x="482601" y="1929174"/>
            <a:ext cx="10465816" cy="4179018"/>
          </a:xfrm>
        </p:spPr>
        <p:txBody>
          <a:bodyPr/>
          <a:lstStyle/>
          <a:p>
            <a:r>
              <a:rPr lang="en-US" dirty="0"/>
              <a:t>The objective of this project is to implement ADALINE (~ Adaptive Linear Neuron ) from scratch in spark using SGD on Wikipedia documents dataset.</a:t>
            </a:r>
          </a:p>
          <a:p>
            <a:r>
              <a:rPr lang="en-US" dirty="0"/>
              <a:t>The dataset contains two document categories </a:t>
            </a:r>
          </a:p>
          <a:p>
            <a:r>
              <a:rPr lang="en-US" dirty="0"/>
              <a:t>1.) Wikipedia Documents </a:t>
            </a:r>
          </a:p>
          <a:p>
            <a:r>
              <a:rPr lang="en-US" dirty="0"/>
              <a:t>2.) Australian court Documents </a:t>
            </a:r>
          </a:p>
          <a:p>
            <a:r>
              <a:rPr lang="en-US" dirty="0"/>
              <a:t>The goal of the project is to classify the Documents as Australian court document(Class label : 1) or Wikipedia Document(Class label: -1)</a:t>
            </a:r>
          </a:p>
          <a:p>
            <a:endParaRPr lang="en-US" dirty="0"/>
          </a:p>
        </p:txBody>
      </p:sp>
    </p:spTree>
    <p:extLst>
      <p:ext uri="{BB962C8B-B14F-4D97-AF65-F5344CB8AC3E}">
        <p14:creationId xmlns:p14="http://schemas.microsoft.com/office/powerpoint/2010/main" val="51501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3E4D-88D4-E347-A2DB-61C1AA37B945}"/>
              </a:ext>
            </a:extLst>
          </p:cNvPr>
          <p:cNvSpPr>
            <a:spLocks noGrp="1"/>
          </p:cNvSpPr>
          <p:nvPr>
            <p:ph type="title"/>
          </p:nvPr>
        </p:nvSpPr>
        <p:spPr>
          <a:xfrm>
            <a:off x="482600" y="734568"/>
            <a:ext cx="10634472" cy="1118616"/>
          </a:xfrm>
        </p:spPr>
        <p:txBody>
          <a:bodyPr/>
          <a:lstStyle/>
          <a:p>
            <a:r>
              <a:rPr lang="en-US" dirty="0"/>
              <a:t>Data Preparation</a:t>
            </a:r>
          </a:p>
        </p:txBody>
      </p:sp>
      <p:sp>
        <p:nvSpPr>
          <p:cNvPr id="3" name="Content Placeholder 2">
            <a:extLst>
              <a:ext uri="{FF2B5EF4-FFF2-40B4-BE49-F238E27FC236}">
                <a16:creationId xmlns:a16="http://schemas.microsoft.com/office/drawing/2014/main" id="{0B7D7047-A7F4-9F48-8F8D-D7C8E9C4EEB7}"/>
              </a:ext>
            </a:extLst>
          </p:cNvPr>
          <p:cNvSpPr>
            <a:spLocks noGrp="1"/>
          </p:cNvSpPr>
          <p:nvPr>
            <p:ph idx="1"/>
          </p:nvPr>
        </p:nvSpPr>
        <p:spPr>
          <a:xfrm>
            <a:off x="482601" y="2182368"/>
            <a:ext cx="5503671" cy="4108704"/>
          </a:xfrm>
        </p:spPr>
        <p:txBody>
          <a:bodyPr/>
          <a:lstStyle/>
          <a:p>
            <a:r>
              <a:rPr lang="en-US" dirty="0"/>
              <a:t>For Data preparation phase includes generating generation of TF-IDF matrix from text document. </a:t>
            </a:r>
          </a:p>
          <a:p>
            <a:r>
              <a:rPr lang="en-US" sz="1800" dirty="0"/>
              <a:t>TF = (Number of time the word occurs in the text) / (Total number of words in text)</a:t>
            </a:r>
          </a:p>
          <a:p>
            <a:r>
              <a:rPr lang="en-US" sz="1800" dirty="0"/>
              <a:t>IDF = (Total number of documents / Number of documents with word ‘t’ in it)</a:t>
            </a:r>
          </a:p>
          <a:p>
            <a:r>
              <a:rPr lang="en-US" sz="1800" dirty="0" err="1"/>
              <a:t>Tf-Idf</a:t>
            </a:r>
            <a:r>
              <a:rPr lang="en-US" sz="1800" dirty="0"/>
              <a:t>  =  TF * IDF</a:t>
            </a:r>
          </a:p>
          <a:p>
            <a:br>
              <a:rPr lang="en-US" sz="1800" dirty="0"/>
            </a:br>
            <a:endParaRPr lang="en-US" sz="1800" dirty="0"/>
          </a:p>
        </p:txBody>
      </p:sp>
      <p:pic>
        <p:nvPicPr>
          <p:cNvPr id="5" name="Picture 4" descr="Text&#10;&#10;Description automatically generated">
            <a:extLst>
              <a:ext uri="{FF2B5EF4-FFF2-40B4-BE49-F238E27FC236}">
                <a16:creationId xmlns:a16="http://schemas.microsoft.com/office/drawing/2014/main" id="{0265C042-BD4F-D342-9589-679FC75F030C}"/>
              </a:ext>
            </a:extLst>
          </p:cNvPr>
          <p:cNvPicPr>
            <a:picLocks noChangeAspect="1"/>
          </p:cNvPicPr>
          <p:nvPr/>
        </p:nvPicPr>
        <p:blipFill rotWithShape="1">
          <a:blip r:embed="rId2"/>
          <a:srcRect l="3625" r="9081"/>
          <a:stretch/>
        </p:blipFill>
        <p:spPr>
          <a:xfrm>
            <a:off x="6327649" y="1668875"/>
            <a:ext cx="5503669" cy="4622197"/>
          </a:xfrm>
          <a:prstGeom prst="rect">
            <a:avLst/>
          </a:prstGeom>
        </p:spPr>
      </p:pic>
    </p:spTree>
    <p:extLst>
      <p:ext uri="{BB962C8B-B14F-4D97-AF65-F5344CB8AC3E}">
        <p14:creationId xmlns:p14="http://schemas.microsoft.com/office/powerpoint/2010/main" val="245521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CAAF-E4AE-914F-8C90-E84C81987167}"/>
              </a:ext>
            </a:extLst>
          </p:cNvPr>
          <p:cNvSpPr>
            <a:spLocks noGrp="1"/>
          </p:cNvSpPr>
          <p:nvPr>
            <p:ph type="title"/>
          </p:nvPr>
        </p:nvSpPr>
        <p:spPr>
          <a:xfrm>
            <a:off x="482600" y="516637"/>
            <a:ext cx="10634472" cy="923544"/>
          </a:xfrm>
        </p:spPr>
        <p:txBody>
          <a:bodyPr/>
          <a:lstStyle/>
          <a:p>
            <a:r>
              <a:rPr lang="en-US" sz="3200" b="1" dirty="0"/>
              <a:t>ADAPTIVE LINEAR NEURON -Overview</a:t>
            </a:r>
            <a:endParaRPr lang="en-US" dirty="0"/>
          </a:p>
        </p:txBody>
      </p:sp>
      <p:sp>
        <p:nvSpPr>
          <p:cNvPr id="3" name="Content Placeholder 2">
            <a:extLst>
              <a:ext uri="{FF2B5EF4-FFF2-40B4-BE49-F238E27FC236}">
                <a16:creationId xmlns:a16="http://schemas.microsoft.com/office/drawing/2014/main" id="{DFF6675F-90E4-8F45-BDE2-64AE018CE2C2}"/>
              </a:ext>
            </a:extLst>
          </p:cNvPr>
          <p:cNvSpPr>
            <a:spLocks noGrp="1"/>
          </p:cNvSpPr>
          <p:nvPr>
            <p:ph idx="1"/>
          </p:nvPr>
        </p:nvSpPr>
        <p:spPr>
          <a:xfrm>
            <a:off x="482600" y="1341121"/>
            <a:ext cx="10964333" cy="1914144"/>
          </a:xfrm>
        </p:spPr>
        <p:txBody>
          <a:bodyPr>
            <a:normAutofit/>
          </a:bodyPr>
          <a:lstStyle/>
          <a:p>
            <a:r>
              <a:rPr lang="en-US" sz="2000" dirty="0"/>
              <a:t>Perceptron is the first neural network to exist. The functioning of perceptron is pretty similar to biological neurons. </a:t>
            </a:r>
          </a:p>
          <a:p>
            <a:r>
              <a:rPr lang="en-US" sz="2000" dirty="0"/>
              <a:t>The ADALINE (Adaptive Linear Neuron) is a variant of perceptron and was introduced in 1959, shortly after Rosenblatt’s perceptron, by Bernard </a:t>
            </a:r>
            <a:r>
              <a:rPr lang="en-US" sz="2000" dirty="0" err="1"/>
              <a:t>Widrow</a:t>
            </a:r>
            <a:r>
              <a:rPr lang="en-US" sz="2000" dirty="0"/>
              <a:t> and Ted Hoff (one of the inventors of the microprocessor) at Stanford.</a:t>
            </a:r>
          </a:p>
        </p:txBody>
      </p:sp>
      <p:pic>
        <p:nvPicPr>
          <p:cNvPr id="1028" name="Picture 4">
            <a:extLst>
              <a:ext uri="{FF2B5EF4-FFF2-40B4-BE49-F238E27FC236}">
                <a16:creationId xmlns:a16="http://schemas.microsoft.com/office/drawing/2014/main" id="{F153111B-E185-FE4B-8556-DD69865C7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3933" y="3014933"/>
            <a:ext cx="6485467" cy="30307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D37BC35-A611-704D-B2FE-FF312CC1493B}"/>
              </a:ext>
            </a:extLst>
          </p:cNvPr>
          <p:cNvSpPr txBox="1"/>
          <p:nvPr/>
        </p:nvSpPr>
        <p:spPr>
          <a:xfrm>
            <a:off x="482599" y="3407664"/>
            <a:ext cx="4741333" cy="2638042"/>
          </a:xfrm>
          <a:prstGeom prst="rect">
            <a:avLst/>
          </a:prstGeom>
          <a:noFill/>
        </p:spPr>
        <p:txBody>
          <a:bodyPr wrap="square" rtlCol="0">
            <a:spAutoFit/>
          </a:bodyPr>
          <a:lstStyle/>
          <a:p>
            <a:r>
              <a:rPr lang="en-US" dirty="0"/>
              <a:t>The main difference between the perceptron and the ADALINE is that the later works by minimizing the mean squared error of the predictions of a linear function. This means that the learning procedure is based on the outcome of a linear function rather than on the outcome of a threshold function as in the perceptron.</a:t>
            </a:r>
          </a:p>
          <a:p>
            <a:endParaRPr lang="en-US" dirty="0"/>
          </a:p>
        </p:txBody>
      </p:sp>
    </p:spTree>
    <p:extLst>
      <p:ext uri="{BB962C8B-B14F-4D97-AF65-F5344CB8AC3E}">
        <p14:creationId xmlns:p14="http://schemas.microsoft.com/office/powerpoint/2010/main" val="331771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CAAF-E4AE-914F-8C90-E84C81987167}"/>
              </a:ext>
            </a:extLst>
          </p:cNvPr>
          <p:cNvSpPr>
            <a:spLocks noGrp="1"/>
          </p:cNvSpPr>
          <p:nvPr>
            <p:ph type="title"/>
          </p:nvPr>
        </p:nvSpPr>
        <p:spPr>
          <a:xfrm>
            <a:off x="465667" y="615696"/>
            <a:ext cx="10634472" cy="923544"/>
          </a:xfrm>
        </p:spPr>
        <p:txBody>
          <a:bodyPr/>
          <a:lstStyle/>
          <a:p>
            <a:r>
              <a:rPr lang="en-US" sz="3200" b="1" dirty="0"/>
              <a:t>ADAPTIVE LINEAR NEURON –Learning </a:t>
            </a:r>
            <a:endParaRPr lang="en-US" dirty="0"/>
          </a:p>
        </p:txBody>
      </p:sp>
      <p:sp>
        <p:nvSpPr>
          <p:cNvPr id="5" name="Content Placeholder 4">
            <a:extLst>
              <a:ext uri="{FF2B5EF4-FFF2-40B4-BE49-F238E27FC236}">
                <a16:creationId xmlns:a16="http://schemas.microsoft.com/office/drawing/2014/main" id="{2D65D42D-7DB1-AF44-9EE0-9C40603BA4C4}"/>
              </a:ext>
            </a:extLst>
          </p:cNvPr>
          <p:cNvSpPr>
            <a:spLocks noGrp="1"/>
          </p:cNvSpPr>
          <p:nvPr>
            <p:ph idx="1"/>
          </p:nvPr>
        </p:nvSpPr>
        <p:spPr>
          <a:xfrm>
            <a:off x="280416" y="1767840"/>
            <a:ext cx="4145280" cy="4474464"/>
          </a:xfrm>
        </p:spPr>
        <p:txBody>
          <a:bodyPr>
            <a:normAutofit fontScale="77500" lnSpcReduction="20000"/>
          </a:bodyPr>
          <a:lstStyle/>
          <a:p>
            <a:r>
              <a:rPr lang="en-US" dirty="0"/>
              <a:t>ADALINE computes the difference between the expected class value 𝑦 (+1 or -1), and the continuous output value 𝑦̂ from the linear function, which can be any real number. </a:t>
            </a:r>
          </a:p>
          <a:p>
            <a:r>
              <a:rPr lang="en-US" dirty="0"/>
              <a:t>This is crucial because it means the ADALINE can learn even when no classification mistake has been made. This is a consequence of the fact that predicted class values 𝑦̂ ′ do not influence the error computation. Since the ADALINE learns all the time and the perceptron only after errors, the ADALINE will find a solution faster than the perceptron for the same problem.</a:t>
            </a:r>
          </a:p>
        </p:txBody>
      </p:sp>
      <p:pic>
        <p:nvPicPr>
          <p:cNvPr id="2050" name="Picture 2">
            <a:extLst>
              <a:ext uri="{FF2B5EF4-FFF2-40B4-BE49-F238E27FC236}">
                <a16:creationId xmlns:a16="http://schemas.microsoft.com/office/drawing/2014/main" id="{EC83BDC8-3A02-7C49-B941-57C285AFF4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4" t="4837" r="4231" b="6079"/>
          <a:stretch/>
        </p:blipFill>
        <p:spPr bwMode="auto">
          <a:xfrm>
            <a:off x="4571999" y="2182368"/>
            <a:ext cx="7561929" cy="3572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554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CAAF-E4AE-914F-8C90-E84C81987167}"/>
              </a:ext>
            </a:extLst>
          </p:cNvPr>
          <p:cNvSpPr>
            <a:spLocks noGrp="1"/>
          </p:cNvSpPr>
          <p:nvPr>
            <p:ph type="title"/>
          </p:nvPr>
        </p:nvSpPr>
        <p:spPr>
          <a:xfrm>
            <a:off x="482600" y="516637"/>
            <a:ext cx="10634472" cy="923544"/>
          </a:xfrm>
        </p:spPr>
        <p:txBody>
          <a:bodyPr/>
          <a:lstStyle/>
          <a:p>
            <a:r>
              <a:rPr lang="en-US" sz="3200" b="1" dirty="0"/>
              <a:t>ADAPTIVE LINEAR NEURON - Learning</a:t>
            </a:r>
            <a:endParaRPr lang="en-US" dirty="0"/>
          </a:p>
        </p:txBody>
      </p:sp>
      <p:sp>
        <p:nvSpPr>
          <p:cNvPr id="3" name="Content Placeholder 2">
            <a:extLst>
              <a:ext uri="{FF2B5EF4-FFF2-40B4-BE49-F238E27FC236}">
                <a16:creationId xmlns:a16="http://schemas.microsoft.com/office/drawing/2014/main" id="{DFF6675F-90E4-8F45-BDE2-64AE018CE2C2}"/>
              </a:ext>
            </a:extLst>
          </p:cNvPr>
          <p:cNvSpPr>
            <a:spLocks noGrp="1"/>
          </p:cNvSpPr>
          <p:nvPr>
            <p:ph idx="1"/>
          </p:nvPr>
        </p:nvSpPr>
        <p:spPr>
          <a:xfrm>
            <a:off x="317669" y="1440181"/>
            <a:ext cx="10964333" cy="1024127"/>
          </a:xfrm>
        </p:spPr>
        <p:txBody>
          <a:bodyPr>
            <a:normAutofit/>
          </a:bodyPr>
          <a:lstStyle/>
          <a:p>
            <a:r>
              <a:rPr lang="en-US" sz="2000" dirty="0"/>
              <a:t>In ADALINE (Adaptive Linear Neuron) the learning is carried out using mean squared error as the  cost function. The derivatives of cost function are used for adjusting weights and intercepts. Below are the mathematical equations used:</a:t>
            </a:r>
          </a:p>
        </p:txBody>
      </p:sp>
      <p:pic>
        <p:nvPicPr>
          <p:cNvPr id="26" name="Picture 25" descr="Text&#10;&#10;Description automatically generated">
            <a:extLst>
              <a:ext uri="{FF2B5EF4-FFF2-40B4-BE49-F238E27FC236}">
                <a16:creationId xmlns:a16="http://schemas.microsoft.com/office/drawing/2014/main" id="{84F2B60B-036F-3D46-B1DA-CE24086815B8}"/>
              </a:ext>
            </a:extLst>
          </p:cNvPr>
          <p:cNvPicPr>
            <a:picLocks noChangeAspect="1"/>
          </p:cNvPicPr>
          <p:nvPr/>
        </p:nvPicPr>
        <p:blipFill>
          <a:blip r:embed="rId2"/>
          <a:stretch>
            <a:fillRect/>
          </a:stretch>
        </p:blipFill>
        <p:spPr>
          <a:xfrm>
            <a:off x="317668" y="2495549"/>
            <a:ext cx="8724731" cy="2576323"/>
          </a:xfrm>
          <a:prstGeom prst="rect">
            <a:avLst/>
          </a:prstGeom>
        </p:spPr>
      </p:pic>
      <p:sp>
        <p:nvSpPr>
          <p:cNvPr id="27" name="TextBox 26">
            <a:extLst>
              <a:ext uri="{FF2B5EF4-FFF2-40B4-BE49-F238E27FC236}">
                <a16:creationId xmlns:a16="http://schemas.microsoft.com/office/drawing/2014/main" id="{AD346523-75FB-0B4A-9D12-AC343DC781B2}"/>
              </a:ext>
            </a:extLst>
          </p:cNvPr>
          <p:cNvSpPr txBox="1"/>
          <p:nvPr/>
        </p:nvSpPr>
        <p:spPr>
          <a:xfrm>
            <a:off x="9194800" y="2573273"/>
            <a:ext cx="2679532" cy="2031325"/>
          </a:xfrm>
          <a:prstGeom prst="rect">
            <a:avLst/>
          </a:prstGeom>
          <a:noFill/>
        </p:spPr>
        <p:txBody>
          <a:bodyPr wrap="square" rtlCol="0">
            <a:spAutoFit/>
          </a:bodyPr>
          <a:lstStyle/>
          <a:p>
            <a:r>
              <a:rPr lang="en-US" sz="1400" b="1" dirty="0"/>
              <a:t>X</a:t>
            </a:r>
            <a:r>
              <a:rPr lang="en-US" sz="1400" dirty="0"/>
              <a:t> : Input feature matrix</a:t>
            </a:r>
            <a:br>
              <a:rPr lang="en-US" sz="1400" dirty="0"/>
            </a:br>
            <a:r>
              <a:rPr lang="en-US" sz="1400" b="1" dirty="0"/>
              <a:t>W</a:t>
            </a:r>
            <a:r>
              <a:rPr lang="en-US" sz="1400" dirty="0"/>
              <a:t> : Intercept matrix (𝑊1...𝑊𝑚)</a:t>
            </a:r>
            <a:br>
              <a:rPr lang="en-US" sz="1400" dirty="0"/>
            </a:br>
            <a:r>
              <a:rPr lang="en-US" sz="1400" b="1" dirty="0"/>
              <a:t>W_0</a:t>
            </a:r>
            <a:r>
              <a:rPr lang="en-US" sz="1400" dirty="0"/>
              <a:t> : Bias for network</a:t>
            </a:r>
            <a:br>
              <a:rPr lang="en-US" sz="1400" dirty="0"/>
            </a:br>
            <a:r>
              <a:rPr lang="en-US" sz="1400" b="1" dirty="0"/>
              <a:t>LR</a:t>
            </a:r>
            <a:r>
              <a:rPr lang="en-US" sz="1400" dirty="0"/>
              <a:t> : Learning rate used for network</a:t>
            </a:r>
            <a:br>
              <a:rPr lang="en-US" sz="1400" dirty="0"/>
            </a:br>
            <a:r>
              <a:rPr lang="en-US" sz="1400" b="1" dirty="0" err="1"/>
              <a:t>SampleCount</a:t>
            </a:r>
            <a:r>
              <a:rPr lang="en-US" sz="1400" dirty="0"/>
              <a:t>: Count of no of samples used for training the network</a:t>
            </a:r>
          </a:p>
          <a:p>
            <a:r>
              <a:rPr lang="en-US" sz="1400" b="1" dirty="0"/>
              <a:t>Y^ : </a:t>
            </a:r>
            <a:r>
              <a:rPr lang="en-US" sz="1400" dirty="0"/>
              <a:t>Weighted sum (WX +W_0)</a:t>
            </a:r>
          </a:p>
        </p:txBody>
      </p:sp>
    </p:spTree>
    <p:extLst>
      <p:ext uri="{BB962C8B-B14F-4D97-AF65-F5344CB8AC3E}">
        <p14:creationId xmlns:p14="http://schemas.microsoft.com/office/powerpoint/2010/main" val="4212960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CAAF-E4AE-914F-8C90-E84C81987167}"/>
              </a:ext>
            </a:extLst>
          </p:cNvPr>
          <p:cNvSpPr>
            <a:spLocks noGrp="1"/>
          </p:cNvSpPr>
          <p:nvPr>
            <p:ph type="title"/>
          </p:nvPr>
        </p:nvSpPr>
        <p:spPr>
          <a:xfrm>
            <a:off x="482600" y="516637"/>
            <a:ext cx="10634472" cy="923544"/>
          </a:xfrm>
        </p:spPr>
        <p:txBody>
          <a:bodyPr/>
          <a:lstStyle/>
          <a:p>
            <a:r>
              <a:rPr lang="en-US" sz="3200" b="1" dirty="0"/>
              <a:t>ADAPTIVE LINEAR NEURON - Learning</a:t>
            </a:r>
            <a:endParaRPr lang="en-US" dirty="0"/>
          </a:p>
        </p:txBody>
      </p:sp>
      <p:sp>
        <p:nvSpPr>
          <p:cNvPr id="28" name="TextBox 27">
            <a:extLst>
              <a:ext uri="{FF2B5EF4-FFF2-40B4-BE49-F238E27FC236}">
                <a16:creationId xmlns:a16="http://schemas.microsoft.com/office/drawing/2014/main" id="{59CC8216-C077-6E4E-9494-68C72C4D791C}"/>
              </a:ext>
            </a:extLst>
          </p:cNvPr>
          <p:cNvSpPr txBox="1"/>
          <p:nvPr/>
        </p:nvSpPr>
        <p:spPr>
          <a:xfrm>
            <a:off x="482600" y="2595632"/>
            <a:ext cx="11091527" cy="2800767"/>
          </a:xfrm>
          <a:prstGeom prst="rect">
            <a:avLst/>
          </a:prstGeom>
          <a:noFill/>
        </p:spPr>
        <p:txBody>
          <a:bodyPr wrap="square" rtlCol="0">
            <a:spAutoFit/>
          </a:bodyPr>
          <a:lstStyle/>
          <a:p>
            <a:r>
              <a:rPr lang="en-US" sz="1600" dirty="0"/>
              <a:t>Predictions = </a:t>
            </a:r>
            <a:r>
              <a:rPr lang="en-US" sz="1600" dirty="0" err="1"/>
              <a:t>samples.map</a:t>
            </a:r>
            <a:r>
              <a:rPr lang="en-US" sz="1600" dirty="0"/>
              <a:t>(lambda x : (x[0] ,x[1] ,</a:t>
            </a:r>
            <a:r>
              <a:rPr lang="en-US" sz="1600" dirty="0" err="1"/>
              <a:t>np.dot</a:t>
            </a:r>
            <a:r>
              <a:rPr lang="en-US" sz="1600" dirty="0"/>
              <a:t>(x[1] ,Weights) + intercept , ((</a:t>
            </a:r>
            <a:r>
              <a:rPr lang="en-US" sz="1600" dirty="0" err="1"/>
              <a:t>np.dot</a:t>
            </a:r>
            <a:r>
              <a:rPr lang="en-US" sz="1600" dirty="0"/>
              <a:t>(x[1] ,Weights) + intercept) -x[0] ))).\</a:t>
            </a:r>
          </a:p>
          <a:p>
            <a:r>
              <a:rPr lang="en-US" sz="1600" dirty="0"/>
              <a:t>        map(lambda x: (x[0] ,  x[2] , </a:t>
            </a:r>
            <a:r>
              <a:rPr lang="en-US" sz="1600" dirty="0" err="1"/>
              <a:t>np.multiply</a:t>
            </a:r>
            <a:r>
              <a:rPr lang="en-US" sz="1600" dirty="0"/>
              <a:t>(x[1]  , x[3] ) )).\</a:t>
            </a:r>
          </a:p>
          <a:p>
            <a:r>
              <a:rPr lang="en-US" sz="1600" dirty="0"/>
              <a:t>        map(lambda x:  ( </a:t>
            </a:r>
            <a:r>
              <a:rPr lang="en-US" sz="1600" dirty="0" err="1"/>
              <a:t>np.square</a:t>
            </a:r>
            <a:r>
              <a:rPr lang="en-US" sz="1600" dirty="0"/>
              <a:t>( x[1] - x[0] ) ,  x[1] - x[0] ,x[2] ) ).\</a:t>
            </a:r>
          </a:p>
          <a:p>
            <a:r>
              <a:rPr lang="en-US" sz="1600" dirty="0"/>
              <a:t>        reduce(lambda x, y  : (x[0] +y[0], x[1]+y[1] ,x[2]+y[2] ))</a:t>
            </a:r>
          </a:p>
          <a:p>
            <a:r>
              <a:rPr lang="en-US" sz="1600" dirty="0"/>
              <a:t>    </a:t>
            </a:r>
          </a:p>
          <a:p>
            <a:r>
              <a:rPr lang="en-US" sz="1600" dirty="0"/>
              <a:t>    </a:t>
            </a:r>
            <a:r>
              <a:rPr lang="en-US" sz="1600" dirty="0" err="1"/>
              <a:t>w_grad</a:t>
            </a:r>
            <a:r>
              <a:rPr lang="en-US" sz="1600" dirty="0"/>
              <a:t> = 2/</a:t>
            </a:r>
            <a:r>
              <a:rPr lang="en-US" sz="1600" dirty="0" err="1"/>
              <a:t>Sample_size</a:t>
            </a:r>
            <a:r>
              <a:rPr lang="en-US" sz="1600" dirty="0"/>
              <a:t> * Predictions[2]</a:t>
            </a:r>
          </a:p>
          <a:p>
            <a:r>
              <a:rPr lang="en-US" sz="1600" dirty="0"/>
              <a:t>            </a:t>
            </a:r>
          </a:p>
          <a:p>
            <a:r>
              <a:rPr lang="en-US" sz="1600" dirty="0"/>
              <a:t>    </a:t>
            </a:r>
            <a:r>
              <a:rPr lang="en-US" sz="1600" dirty="0" err="1"/>
              <a:t>b_grad</a:t>
            </a:r>
            <a:r>
              <a:rPr lang="en-US" sz="1600" dirty="0"/>
              <a:t> = 2/</a:t>
            </a:r>
            <a:r>
              <a:rPr lang="en-US" sz="1600" dirty="0" err="1"/>
              <a:t>Sample_size</a:t>
            </a:r>
            <a:r>
              <a:rPr lang="en-US" sz="1600" dirty="0"/>
              <a:t> * Predictions[1]</a:t>
            </a:r>
          </a:p>
          <a:p>
            <a:r>
              <a:rPr lang="en-US" sz="1600" dirty="0"/>
              <a:t>    </a:t>
            </a:r>
          </a:p>
          <a:p>
            <a:r>
              <a:rPr lang="en-US" sz="1600" dirty="0"/>
              <a:t>    cost= 1/</a:t>
            </a:r>
            <a:r>
              <a:rPr lang="en-US" sz="1600" dirty="0" err="1"/>
              <a:t>Sample_size</a:t>
            </a:r>
            <a:r>
              <a:rPr lang="en-US" sz="1600" dirty="0"/>
              <a:t> * Predictions[0]</a:t>
            </a:r>
          </a:p>
        </p:txBody>
      </p:sp>
      <p:sp>
        <p:nvSpPr>
          <p:cNvPr id="5" name="Content Placeholder 4">
            <a:extLst>
              <a:ext uri="{FF2B5EF4-FFF2-40B4-BE49-F238E27FC236}">
                <a16:creationId xmlns:a16="http://schemas.microsoft.com/office/drawing/2014/main" id="{9E3F80D3-D3DE-1144-A580-A0055CF3D415}"/>
              </a:ext>
            </a:extLst>
          </p:cNvPr>
          <p:cNvSpPr>
            <a:spLocks noGrp="1"/>
          </p:cNvSpPr>
          <p:nvPr>
            <p:ph idx="1"/>
          </p:nvPr>
        </p:nvSpPr>
        <p:spPr>
          <a:xfrm>
            <a:off x="482600" y="1682079"/>
            <a:ext cx="10506991" cy="679226"/>
          </a:xfrm>
        </p:spPr>
        <p:txBody>
          <a:bodyPr/>
          <a:lstStyle/>
          <a:p>
            <a:r>
              <a:rPr lang="en-US" b="1" dirty="0"/>
              <a:t>Spark Code:</a:t>
            </a:r>
          </a:p>
        </p:txBody>
      </p:sp>
    </p:spTree>
    <p:extLst>
      <p:ext uri="{BB962C8B-B14F-4D97-AF65-F5344CB8AC3E}">
        <p14:creationId xmlns:p14="http://schemas.microsoft.com/office/powerpoint/2010/main" val="20326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CAAF-E4AE-914F-8C90-E84C81987167}"/>
              </a:ext>
            </a:extLst>
          </p:cNvPr>
          <p:cNvSpPr>
            <a:spLocks noGrp="1"/>
          </p:cNvSpPr>
          <p:nvPr>
            <p:ph type="title"/>
          </p:nvPr>
        </p:nvSpPr>
        <p:spPr>
          <a:xfrm>
            <a:off x="482600" y="516637"/>
            <a:ext cx="10634472" cy="923544"/>
          </a:xfrm>
        </p:spPr>
        <p:txBody>
          <a:bodyPr/>
          <a:lstStyle/>
          <a:p>
            <a:r>
              <a:rPr lang="en-US" sz="3200" b="1" dirty="0"/>
              <a:t>Training Data set </a:t>
            </a:r>
            <a:endParaRPr lang="en-US" dirty="0"/>
          </a:p>
        </p:txBody>
      </p:sp>
      <p:sp>
        <p:nvSpPr>
          <p:cNvPr id="5" name="Content Placeholder 4">
            <a:extLst>
              <a:ext uri="{FF2B5EF4-FFF2-40B4-BE49-F238E27FC236}">
                <a16:creationId xmlns:a16="http://schemas.microsoft.com/office/drawing/2014/main" id="{9E3F80D3-D3DE-1144-A580-A0055CF3D415}"/>
              </a:ext>
            </a:extLst>
          </p:cNvPr>
          <p:cNvSpPr>
            <a:spLocks noGrp="1"/>
          </p:cNvSpPr>
          <p:nvPr>
            <p:ph idx="1"/>
          </p:nvPr>
        </p:nvSpPr>
        <p:spPr>
          <a:xfrm>
            <a:off x="482600" y="1439764"/>
            <a:ext cx="5342467" cy="754796"/>
          </a:xfrm>
        </p:spPr>
        <p:txBody>
          <a:bodyPr>
            <a:normAutofit/>
          </a:bodyPr>
          <a:lstStyle/>
          <a:p>
            <a:r>
              <a:rPr lang="en-US" sz="2000" dirty="0"/>
              <a:t>For training the network we have used below configurations:</a:t>
            </a:r>
          </a:p>
          <a:p>
            <a:endParaRPr lang="en-US" dirty="0"/>
          </a:p>
          <a:p>
            <a:endParaRPr lang="en-US" dirty="0"/>
          </a:p>
        </p:txBody>
      </p:sp>
      <p:pic>
        <p:nvPicPr>
          <p:cNvPr id="4" name="Picture 3" descr="Chart, pie chart&#10;&#10;Description automatically generated">
            <a:extLst>
              <a:ext uri="{FF2B5EF4-FFF2-40B4-BE49-F238E27FC236}">
                <a16:creationId xmlns:a16="http://schemas.microsoft.com/office/drawing/2014/main" id="{C7B71B3D-7D50-F141-B524-1D39690CA81F}"/>
              </a:ext>
            </a:extLst>
          </p:cNvPr>
          <p:cNvPicPr>
            <a:picLocks noChangeAspect="1"/>
          </p:cNvPicPr>
          <p:nvPr/>
        </p:nvPicPr>
        <p:blipFill>
          <a:blip r:embed="rId2"/>
          <a:stretch>
            <a:fillRect/>
          </a:stretch>
        </p:blipFill>
        <p:spPr>
          <a:xfrm>
            <a:off x="7436921" y="736094"/>
            <a:ext cx="3804103" cy="2406460"/>
          </a:xfrm>
          <a:prstGeom prst="rect">
            <a:avLst/>
          </a:prstGeom>
        </p:spPr>
      </p:pic>
      <p:pic>
        <p:nvPicPr>
          <p:cNvPr id="7" name="Picture 6" descr="Chart, pie chart&#10;&#10;Description automatically generated">
            <a:extLst>
              <a:ext uri="{FF2B5EF4-FFF2-40B4-BE49-F238E27FC236}">
                <a16:creationId xmlns:a16="http://schemas.microsoft.com/office/drawing/2014/main" id="{C6737A0F-0C47-D947-A6AD-AD982EF58838}"/>
              </a:ext>
            </a:extLst>
          </p:cNvPr>
          <p:cNvPicPr>
            <a:picLocks noChangeAspect="1"/>
          </p:cNvPicPr>
          <p:nvPr/>
        </p:nvPicPr>
        <p:blipFill rotWithShape="1">
          <a:blip r:embed="rId3"/>
          <a:srcRect l="4153" r="4420"/>
          <a:stretch/>
        </p:blipFill>
        <p:spPr>
          <a:xfrm>
            <a:off x="7692953" y="3429000"/>
            <a:ext cx="3737283" cy="2625786"/>
          </a:xfrm>
          <a:prstGeom prst="rect">
            <a:avLst/>
          </a:prstGeom>
        </p:spPr>
      </p:pic>
      <p:sp>
        <p:nvSpPr>
          <p:cNvPr id="9" name="Content Placeholder 4">
            <a:extLst>
              <a:ext uri="{FF2B5EF4-FFF2-40B4-BE49-F238E27FC236}">
                <a16:creationId xmlns:a16="http://schemas.microsoft.com/office/drawing/2014/main" id="{7AFF2CE9-7599-4640-B8FD-D6162E50C35A}"/>
              </a:ext>
            </a:extLst>
          </p:cNvPr>
          <p:cNvSpPr txBox="1">
            <a:spLocks/>
          </p:cNvSpPr>
          <p:nvPr/>
        </p:nvSpPr>
        <p:spPr>
          <a:xfrm>
            <a:off x="761764" y="2585640"/>
            <a:ext cx="5342467" cy="1686720"/>
          </a:xfrm>
          <a:prstGeom prst="rect">
            <a:avLst/>
          </a:prstGeom>
        </p:spPr>
        <p:txBody>
          <a:bodyPr vert="horz" lIns="91440" tIns="45720" rIns="91440" bIns="45720" rtlCol="0">
            <a:normAutofit fontScale="25000" lnSpcReduction="20000"/>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6400" dirty="0"/>
              <a:t># of training documents  = 500 </a:t>
            </a:r>
          </a:p>
          <a:p>
            <a:r>
              <a:rPr lang="en-US" sz="6400" dirty="0"/>
              <a:t># of testing documents  = 300</a:t>
            </a:r>
          </a:p>
          <a:p>
            <a:r>
              <a:rPr lang="en-US" sz="6400" dirty="0"/>
              <a:t>Dictionary size = 500</a:t>
            </a:r>
          </a:p>
          <a:p>
            <a:r>
              <a:rPr lang="en-US" sz="6400" dirty="0"/>
              <a:t>Epoch =1000</a:t>
            </a:r>
          </a:p>
          <a:p>
            <a:r>
              <a:rPr lang="en-US" sz="6400" dirty="0"/>
              <a:t>Learning rates=[0.001,0.005, 0.009,0.0009]</a:t>
            </a:r>
          </a:p>
          <a:p>
            <a:endParaRPr lang="en-US" sz="6400" dirty="0"/>
          </a:p>
          <a:p>
            <a:endParaRPr lang="en-US" sz="6400" dirty="0"/>
          </a:p>
          <a:p>
            <a:endParaRPr lang="en-US" dirty="0"/>
          </a:p>
        </p:txBody>
      </p:sp>
    </p:spTree>
    <p:extLst>
      <p:ext uri="{BB962C8B-B14F-4D97-AF65-F5344CB8AC3E}">
        <p14:creationId xmlns:p14="http://schemas.microsoft.com/office/powerpoint/2010/main" val="1218951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CAAF-E4AE-914F-8C90-E84C81987167}"/>
              </a:ext>
            </a:extLst>
          </p:cNvPr>
          <p:cNvSpPr>
            <a:spLocks noGrp="1"/>
          </p:cNvSpPr>
          <p:nvPr>
            <p:ph type="title"/>
          </p:nvPr>
        </p:nvSpPr>
        <p:spPr>
          <a:xfrm>
            <a:off x="482600" y="516637"/>
            <a:ext cx="10634472" cy="923544"/>
          </a:xfrm>
        </p:spPr>
        <p:txBody>
          <a:bodyPr/>
          <a:lstStyle/>
          <a:p>
            <a:r>
              <a:rPr lang="en-US" sz="3200" b="1" dirty="0"/>
              <a:t>Results</a:t>
            </a:r>
            <a:endParaRPr lang="en-US" dirty="0"/>
          </a:p>
        </p:txBody>
      </p:sp>
      <p:sp>
        <p:nvSpPr>
          <p:cNvPr id="14" name="TextBox 13">
            <a:extLst>
              <a:ext uri="{FF2B5EF4-FFF2-40B4-BE49-F238E27FC236}">
                <a16:creationId xmlns:a16="http://schemas.microsoft.com/office/drawing/2014/main" id="{6D9D8F89-C6AE-0C4B-BFC1-81A5D8C1D8FC}"/>
              </a:ext>
            </a:extLst>
          </p:cNvPr>
          <p:cNvSpPr txBox="1"/>
          <p:nvPr/>
        </p:nvSpPr>
        <p:spPr>
          <a:xfrm>
            <a:off x="638006" y="5123898"/>
            <a:ext cx="2409994" cy="369332"/>
          </a:xfrm>
          <a:prstGeom prst="rect">
            <a:avLst/>
          </a:prstGeom>
          <a:noFill/>
        </p:spPr>
        <p:txBody>
          <a:bodyPr wrap="square" rtlCol="0">
            <a:spAutoFit/>
          </a:bodyPr>
          <a:lstStyle/>
          <a:p>
            <a:r>
              <a:rPr lang="en-US" b="1" dirty="0"/>
              <a:t>Learning Rate : </a:t>
            </a:r>
            <a:r>
              <a:rPr lang="en-US" dirty="0"/>
              <a:t>0.001</a:t>
            </a:r>
            <a:endParaRPr lang="en-US" b="1" dirty="0"/>
          </a:p>
        </p:txBody>
      </p:sp>
      <p:sp>
        <p:nvSpPr>
          <p:cNvPr id="21" name="Rectangle 20">
            <a:extLst>
              <a:ext uri="{FF2B5EF4-FFF2-40B4-BE49-F238E27FC236}">
                <a16:creationId xmlns:a16="http://schemas.microsoft.com/office/drawing/2014/main" id="{D04D0364-C771-4549-97C1-CE8AA5A93DA3}"/>
              </a:ext>
            </a:extLst>
          </p:cNvPr>
          <p:cNvSpPr/>
          <p:nvPr/>
        </p:nvSpPr>
        <p:spPr>
          <a:xfrm>
            <a:off x="6096000" y="1440182"/>
            <a:ext cx="5457994" cy="4664170"/>
          </a:xfrm>
          <a:prstGeom prst="rect">
            <a:avLst/>
          </a:prstGeom>
          <a:noFill/>
          <a:ln w="603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6A33963-B8E8-374B-8A4F-B7EFCD9D7E41}"/>
              </a:ext>
            </a:extLst>
          </p:cNvPr>
          <p:cNvSpPr/>
          <p:nvPr/>
        </p:nvSpPr>
        <p:spPr>
          <a:xfrm>
            <a:off x="434806" y="1448762"/>
            <a:ext cx="5457994" cy="4664171"/>
          </a:xfrm>
          <a:prstGeom prst="rect">
            <a:avLst/>
          </a:prstGeom>
          <a:noFill/>
          <a:ln w="603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C9F5009C-F909-8442-8347-BB689123137C}"/>
              </a:ext>
            </a:extLst>
          </p:cNvPr>
          <p:cNvPicPr>
            <a:picLocks noChangeAspect="1"/>
          </p:cNvPicPr>
          <p:nvPr/>
        </p:nvPicPr>
        <p:blipFill>
          <a:blip r:embed="rId2"/>
          <a:stretch>
            <a:fillRect/>
          </a:stretch>
        </p:blipFill>
        <p:spPr>
          <a:xfrm>
            <a:off x="516466" y="1584228"/>
            <a:ext cx="4570993" cy="3289300"/>
          </a:xfrm>
          <a:prstGeom prst="rect">
            <a:avLst/>
          </a:prstGeom>
        </p:spPr>
      </p:pic>
      <p:sp>
        <p:nvSpPr>
          <p:cNvPr id="17" name="TextBox 16">
            <a:extLst>
              <a:ext uri="{FF2B5EF4-FFF2-40B4-BE49-F238E27FC236}">
                <a16:creationId xmlns:a16="http://schemas.microsoft.com/office/drawing/2014/main" id="{456AEFDE-8539-3C45-ACD9-3D3C4046405B}"/>
              </a:ext>
            </a:extLst>
          </p:cNvPr>
          <p:cNvSpPr txBox="1"/>
          <p:nvPr/>
        </p:nvSpPr>
        <p:spPr>
          <a:xfrm>
            <a:off x="3255652" y="4770601"/>
            <a:ext cx="2409994" cy="1277273"/>
          </a:xfrm>
          <a:prstGeom prst="rect">
            <a:avLst/>
          </a:prstGeom>
          <a:noFill/>
        </p:spPr>
        <p:txBody>
          <a:bodyPr wrap="square" rtlCol="0">
            <a:spAutoFit/>
          </a:bodyPr>
          <a:lstStyle/>
          <a:p>
            <a:r>
              <a:rPr lang="en-US" sz="1100" dirty="0"/>
              <a:t>True Positive : 277 </a:t>
            </a:r>
          </a:p>
          <a:p>
            <a:r>
              <a:rPr lang="en-US" sz="1100" dirty="0"/>
              <a:t>False Positive : 0 </a:t>
            </a:r>
          </a:p>
          <a:p>
            <a:r>
              <a:rPr lang="en-US" sz="1100" dirty="0"/>
              <a:t>True Negative : 0</a:t>
            </a:r>
          </a:p>
          <a:p>
            <a:r>
              <a:rPr lang="en-US" sz="1100" dirty="0"/>
              <a:t> False Negative : 23 </a:t>
            </a:r>
          </a:p>
          <a:p>
            <a:r>
              <a:rPr lang="en-US" sz="1100" dirty="0"/>
              <a:t>Precision is : 0.9999999963898917 Recall is : 0.9233333302555555 </a:t>
            </a:r>
          </a:p>
          <a:p>
            <a:r>
              <a:rPr lang="en-US" sz="1100" dirty="0"/>
              <a:t>F1 score is : 0.960138145646929</a:t>
            </a:r>
            <a:endParaRPr lang="en-US" sz="1100" b="1" dirty="0"/>
          </a:p>
        </p:txBody>
      </p:sp>
      <p:sp>
        <p:nvSpPr>
          <p:cNvPr id="19" name="TextBox 18">
            <a:extLst>
              <a:ext uri="{FF2B5EF4-FFF2-40B4-BE49-F238E27FC236}">
                <a16:creationId xmlns:a16="http://schemas.microsoft.com/office/drawing/2014/main" id="{C433614B-4B19-254C-9548-055792583F2C}"/>
              </a:ext>
            </a:extLst>
          </p:cNvPr>
          <p:cNvSpPr txBox="1"/>
          <p:nvPr/>
        </p:nvSpPr>
        <p:spPr>
          <a:xfrm>
            <a:off x="6251406" y="5224571"/>
            <a:ext cx="2409994" cy="369332"/>
          </a:xfrm>
          <a:prstGeom prst="rect">
            <a:avLst/>
          </a:prstGeom>
          <a:noFill/>
        </p:spPr>
        <p:txBody>
          <a:bodyPr wrap="square" rtlCol="0">
            <a:spAutoFit/>
          </a:bodyPr>
          <a:lstStyle/>
          <a:p>
            <a:r>
              <a:rPr lang="en-US" b="1" dirty="0"/>
              <a:t>Learning Rate : </a:t>
            </a:r>
            <a:r>
              <a:rPr lang="en-US" dirty="0"/>
              <a:t>0.005</a:t>
            </a:r>
            <a:endParaRPr lang="en-US" b="1" dirty="0"/>
          </a:p>
        </p:txBody>
      </p:sp>
      <p:sp>
        <p:nvSpPr>
          <p:cNvPr id="20" name="TextBox 19">
            <a:extLst>
              <a:ext uri="{FF2B5EF4-FFF2-40B4-BE49-F238E27FC236}">
                <a16:creationId xmlns:a16="http://schemas.microsoft.com/office/drawing/2014/main" id="{7AC51514-E67E-F142-B446-46FE71513E5B}"/>
              </a:ext>
            </a:extLst>
          </p:cNvPr>
          <p:cNvSpPr txBox="1"/>
          <p:nvPr/>
        </p:nvSpPr>
        <p:spPr>
          <a:xfrm>
            <a:off x="8902700" y="4669927"/>
            <a:ext cx="2409994" cy="1277273"/>
          </a:xfrm>
          <a:prstGeom prst="rect">
            <a:avLst/>
          </a:prstGeom>
          <a:noFill/>
        </p:spPr>
        <p:txBody>
          <a:bodyPr wrap="square" rtlCol="0">
            <a:spAutoFit/>
          </a:bodyPr>
          <a:lstStyle/>
          <a:p>
            <a:r>
              <a:rPr lang="en-US" sz="1100" dirty="0"/>
              <a:t>True Positive : 299 </a:t>
            </a:r>
          </a:p>
          <a:p>
            <a:r>
              <a:rPr lang="en-US" sz="1100" dirty="0"/>
              <a:t>False Positive : 0 </a:t>
            </a:r>
          </a:p>
          <a:p>
            <a:r>
              <a:rPr lang="en-US" sz="1100" dirty="0"/>
              <a:t>True Negative : 0</a:t>
            </a:r>
          </a:p>
          <a:p>
            <a:r>
              <a:rPr lang="en-US" sz="1100" dirty="0"/>
              <a:t> False Negative : 1</a:t>
            </a:r>
          </a:p>
          <a:p>
            <a:r>
              <a:rPr lang="en-US" sz="1100" dirty="0"/>
              <a:t>Precision is : 0.9999999966555184</a:t>
            </a:r>
          </a:p>
          <a:p>
            <a:r>
              <a:rPr lang="en-US" sz="1100" dirty="0"/>
              <a:t>Recall is : 0.9966666633444444 </a:t>
            </a:r>
          </a:p>
          <a:p>
            <a:r>
              <a:rPr lang="en-US" sz="1100" dirty="0"/>
              <a:t>F1 score is : 0.9983300475865169</a:t>
            </a:r>
            <a:endParaRPr lang="en-US" sz="1100" b="1" dirty="0"/>
          </a:p>
        </p:txBody>
      </p:sp>
      <p:pic>
        <p:nvPicPr>
          <p:cNvPr id="13" name="Picture 12" descr="Chart&#10;&#10;Description automatically generated">
            <a:extLst>
              <a:ext uri="{FF2B5EF4-FFF2-40B4-BE49-F238E27FC236}">
                <a16:creationId xmlns:a16="http://schemas.microsoft.com/office/drawing/2014/main" id="{DBCE1286-436C-524E-B468-DAD1B5A718A1}"/>
              </a:ext>
            </a:extLst>
          </p:cNvPr>
          <p:cNvPicPr>
            <a:picLocks noChangeAspect="1"/>
          </p:cNvPicPr>
          <p:nvPr/>
        </p:nvPicPr>
        <p:blipFill rotWithShape="1">
          <a:blip r:embed="rId3"/>
          <a:srcRect l="2906" r="5607"/>
          <a:stretch/>
        </p:blipFill>
        <p:spPr>
          <a:xfrm>
            <a:off x="6633210" y="1523829"/>
            <a:ext cx="4383573" cy="3062451"/>
          </a:xfrm>
          <a:prstGeom prst="rect">
            <a:avLst/>
          </a:prstGeom>
        </p:spPr>
      </p:pic>
    </p:spTree>
    <p:extLst>
      <p:ext uri="{BB962C8B-B14F-4D97-AF65-F5344CB8AC3E}">
        <p14:creationId xmlns:p14="http://schemas.microsoft.com/office/powerpoint/2010/main" val="1755670332"/>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Vapor Trail</Template>
  <TotalTime>117</TotalTime>
  <Words>897</Words>
  <Application>Microsoft Macintosh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Seaford</vt:lpstr>
      <vt:lpstr>LevelVTI</vt:lpstr>
      <vt:lpstr>ADALINE – A Perceptron variant implementation in Spark</vt:lpstr>
      <vt:lpstr>Project Overview</vt:lpstr>
      <vt:lpstr>Data Preparation</vt:lpstr>
      <vt:lpstr>ADAPTIVE LINEAR NEURON -Overview</vt:lpstr>
      <vt:lpstr>ADAPTIVE LINEAR NEURON –Learning </vt:lpstr>
      <vt:lpstr>ADAPTIVE LINEAR NEURON - Learning</vt:lpstr>
      <vt:lpstr>ADAPTIVE LINEAR NEURON - Learning</vt:lpstr>
      <vt:lpstr>Training Data set </vt:lpstr>
      <vt:lpstr>Results</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ADALINE – Perceptron variant implementation</dc:title>
  <dc:creator>Jyoti Vashishth</dc:creator>
  <cp:lastModifiedBy>Jyoti Vashishth</cp:lastModifiedBy>
  <cp:revision>15</cp:revision>
  <dcterms:created xsi:type="dcterms:W3CDTF">2021-05-06T01:01:11Z</dcterms:created>
  <dcterms:modified xsi:type="dcterms:W3CDTF">2021-05-06T02:58:14Z</dcterms:modified>
</cp:coreProperties>
</file>