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4" r:id="rId19"/>
    <p:sldId id="277" r:id="rId20"/>
    <p:sldId id="278" r:id="rId21"/>
    <p:sldId id="28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574"/>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48657-FAF7-104B-A2BB-A18388C374B9}"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8150D-4116-2949-B48D-1548DF37C189}" type="slidenum">
              <a:rPr lang="en-US" smtClean="0"/>
              <a:t>‹#›</a:t>
            </a:fld>
            <a:endParaRPr lang="en-US"/>
          </a:p>
        </p:txBody>
      </p:sp>
    </p:spTree>
    <p:extLst>
      <p:ext uri="{BB962C8B-B14F-4D97-AF65-F5344CB8AC3E}">
        <p14:creationId xmlns:p14="http://schemas.microsoft.com/office/powerpoint/2010/main" val="35970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package" Target="../embeddings/Microsoft_Word_Document5.docx"/><Relationship Id="rId3" Type="http://schemas.openxmlformats.org/officeDocument/2006/relationships/image" Target="../media/image8.png"/><Relationship Id="rId7" Type="http://schemas.openxmlformats.org/officeDocument/2006/relationships/image" Target="../media/image6.emf"/><Relationship Id="rId12"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1.docx"/><Relationship Id="rId11" Type="http://schemas.openxmlformats.org/officeDocument/2006/relationships/package" Target="../embeddings/Microsoft_Word_Document3.docx"/><Relationship Id="rId5" Type="http://schemas.openxmlformats.org/officeDocument/2006/relationships/image" Target="../media/image5.emf"/><Relationship Id="rId10" Type="http://schemas.openxmlformats.org/officeDocument/2006/relationships/image" Target="../media/image7.png"/><Relationship Id="rId4" Type="http://schemas.openxmlformats.org/officeDocument/2006/relationships/package" Target="../embeddings/Microsoft_Word_Document.docx"/><Relationship Id="rId9"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7.docx"/><Relationship Id="rId5" Type="http://schemas.openxmlformats.org/officeDocument/2006/relationships/image" Target="../media/image7.png"/><Relationship Id="rId4" Type="http://schemas.openxmlformats.org/officeDocument/2006/relationships/package" Target="../embeddings/Microsoft_Word_Document6.docx"/></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F2A1-7190-904F-A9F8-13F6113BFA2B}"/>
              </a:ext>
            </a:extLst>
          </p:cNvPr>
          <p:cNvSpPr>
            <a:spLocks noGrp="1"/>
          </p:cNvSpPr>
          <p:nvPr>
            <p:ph type="ctrTitle"/>
          </p:nvPr>
        </p:nvSpPr>
        <p:spPr>
          <a:xfrm>
            <a:off x="2273233" y="903335"/>
            <a:ext cx="5394498" cy="1444976"/>
          </a:xfrm>
        </p:spPr>
        <p:txBody>
          <a:bodyPr/>
          <a:lstStyle/>
          <a:p>
            <a:r>
              <a:rPr lang="en-US" dirty="0">
                <a:solidFill>
                  <a:schemeClr val="tx1"/>
                </a:solidFill>
                <a:latin typeface="Calibri" panose="020F0502020204030204" pitchFamily="34" charset="0"/>
                <a:cs typeface="Calibri" panose="020F0502020204030204" pitchFamily="34" charset="0"/>
              </a:rPr>
              <a:t>Data Modeling in</a:t>
            </a:r>
          </a:p>
        </p:txBody>
      </p:sp>
      <p:sp>
        <p:nvSpPr>
          <p:cNvPr id="3" name="Subtitle 2">
            <a:extLst>
              <a:ext uri="{FF2B5EF4-FFF2-40B4-BE49-F238E27FC236}">
                <a16:creationId xmlns:a16="http://schemas.microsoft.com/office/drawing/2014/main" id="{33A97C41-4AF7-D943-BFFA-22198AA83A6A}"/>
              </a:ext>
            </a:extLst>
          </p:cNvPr>
          <p:cNvSpPr>
            <a:spLocks noGrp="1"/>
          </p:cNvSpPr>
          <p:nvPr>
            <p:ph type="subTitle" idx="1"/>
          </p:nvPr>
        </p:nvSpPr>
        <p:spPr>
          <a:xfrm>
            <a:off x="4425064" y="5727327"/>
            <a:ext cx="7766936" cy="1096899"/>
          </a:xfrm>
        </p:spPr>
        <p:txBody>
          <a:bodyPr>
            <a:normAutofit/>
          </a:bodyPr>
          <a:lstStyle/>
          <a:p>
            <a:r>
              <a:rPr lang="en-US" sz="2000" dirty="0">
                <a:solidFill>
                  <a:schemeClr val="tx1"/>
                </a:solidFill>
              </a:rPr>
              <a:t>CS779 A1 Advanced Database Management (2020 Fall) </a:t>
            </a:r>
          </a:p>
          <a:p>
            <a:r>
              <a:rPr lang="en-US" sz="2000" dirty="0">
                <a:solidFill>
                  <a:schemeClr val="tx1"/>
                </a:solidFill>
              </a:rPr>
              <a:t>Jyoti Sharma</a:t>
            </a:r>
          </a:p>
        </p:txBody>
      </p:sp>
      <p:sp>
        <p:nvSpPr>
          <p:cNvPr id="4" name="Rectangle 2">
            <a:extLst>
              <a:ext uri="{FF2B5EF4-FFF2-40B4-BE49-F238E27FC236}">
                <a16:creationId xmlns:a16="http://schemas.microsoft.com/office/drawing/2014/main" id="{5D9599EA-C169-CF40-B577-3709175B2A5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Brand Resources | MongoDB">
            <a:extLst>
              <a:ext uri="{FF2B5EF4-FFF2-40B4-BE49-F238E27FC236}">
                <a16:creationId xmlns:a16="http://schemas.microsoft.com/office/drawing/2014/main" id="{2DE22297-A789-9B4F-9F05-6C14E2E475B1}"/>
              </a:ext>
            </a:extLst>
          </p:cNvPr>
          <p:cNvPicPr/>
          <p:nvPr/>
        </p:nvPicPr>
        <p:blipFill>
          <a:blip r:embed="rId2">
            <a:duotone>
              <a:prstClr val="black"/>
              <a:srgbClr val="00B050">
                <a:tint val="45000"/>
                <a:satMod val="400000"/>
              </a:srgbClr>
            </a:duotone>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3421631" y="2470068"/>
            <a:ext cx="3385569" cy="958932"/>
          </a:xfrm>
          <a:prstGeom prst="rect">
            <a:avLst/>
          </a:prstGeom>
          <a:noFill/>
          <a:ln>
            <a:noFill/>
          </a:ln>
        </p:spPr>
      </p:pic>
    </p:spTree>
    <p:extLst>
      <p:ext uri="{BB962C8B-B14F-4D97-AF65-F5344CB8AC3E}">
        <p14:creationId xmlns:p14="http://schemas.microsoft.com/office/powerpoint/2010/main" val="245140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A2C4-E0C6-8341-B170-C0497D8CA9C9}"/>
              </a:ext>
            </a:extLst>
          </p:cNvPr>
          <p:cNvSpPr>
            <a:spLocks noGrp="1"/>
          </p:cNvSpPr>
          <p:nvPr>
            <p:ph type="title"/>
          </p:nvPr>
        </p:nvSpPr>
        <p:spPr/>
        <p:txBody>
          <a:bodyPr/>
          <a:lstStyle/>
          <a:p>
            <a:r>
              <a:rPr lang="en-US" dirty="0"/>
              <a:t>Data preprocessing/cleaning</a:t>
            </a:r>
          </a:p>
        </p:txBody>
      </p:sp>
      <p:graphicFrame>
        <p:nvGraphicFramePr>
          <p:cNvPr id="4" name="Content Placeholder 3">
            <a:extLst>
              <a:ext uri="{FF2B5EF4-FFF2-40B4-BE49-F238E27FC236}">
                <a16:creationId xmlns:a16="http://schemas.microsoft.com/office/drawing/2014/main" id="{7FC2D5A8-2D56-D846-A989-814D9E1349A4}"/>
              </a:ext>
            </a:extLst>
          </p:cNvPr>
          <p:cNvGraphicFramePr>
            <a:graphicFrameLocks noGrp="1"/>
          </p:cNvGraphicFramePr>
          <p:nvPr>
            <p:ph idx="1"/>
            <p:extLst>
              <p:ext uri="{D42A27DB-BD31-4B8C-83A1-F6EECF244321}">
                <p14:modId xmlns:p14="http://schemas.microsoft.com/office/powerpoint/2010/main" val="4259474333"/>
              </p:ext>
            </p:extLst>
          </p:nvPr>
        </p:nvGraphicFramePr>
        <p:xfrm>
          <a:off x="1086148" y="1507065"/>
          <a:ext cx="7160385" cy="4572002"/>
        </p:xfrm>
        <a:graphic>
          <a:graphicData uri="http://schemas.openxmlformats.org/drawingml/2006/table">
            <a:tbl>
              <a:tblPr firstRow="1" firstCol="1" bandRow="1">
                <a:tableStyleId>{5C22544A-7EE6-4342-B048-85BDC9FD1C3A}</a:tableStyleId>
              </a:tblPr>
              <a:tblGrid>
                <a:gridCol w="2507539">
                  <a:extLst>
                    <a:ext uri="{9D8B030D-6E8A-4147-A177-3AD203B41FA5}">
                      <a16:colId xmlns:a16="http://schemas.microsoft.com/office/drawing/2014/main" val="1871175003"/>
                    </a:ext>
                  </a:extLst>
                </a:gridCol>
                <a:gridCol w="4652846">
                  <a:extLst>
                    <a:ext uri="{9D8B030D-6E8A-4147-A177-3AD203B41FA5}">
                      <a16:colId xmlns:a16="http://schemas.microsoft.com/office/drawing/2014/main" val="1093315420"/>
                    </a:ext>
                  </a:extLst>
                </a:gridCol>
              </a:tblGrid>
              <a:tr h="234850">
                <a:tc>
                  <a:txBody>
                    <a:bodyPr/>
                    <a:lstStyle/>
                    <a:p>
                      <a:pPr marL="0" marR="0" algn="ctr">
                        <a:spcBef>
                          <a:spcPts val="0"/>
                        </a:spcBef>
                        <a:spcAft>
                          <a:spcPts val="0"/>
                        </a:spcAft>
                      </a:pPr>
                      <a:r>
                        <a:rPr lang="en-US" sz="1100" kern="100" dirty="0">
                          <a:effectLst/>
                        </a:rPr>
                        <a:t>Fields</a:t>
                      </a:r>
                      <a:endParaRPr lang="en-US" sz="1100" kern="100" dirty="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lgn="ctr">
                        <a:spcBef>
                          <a:spcPts val="0"/>
                        </a:spcBef>
                        <a:spcAft>
                          <a:spcPts val="0"/>
                        </a:spcAft>
                      </a:pPr>
                      <a:r>
                        <a:rPr lang="en-US" sz="1100" kern="100">
                          <a:effectLst/>
                        </a:rPr>
                        <a:t>Description</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3915162341"/>
                  </a:ext>
                </a:extLst>
              </a:tr>
              <a:tr h="397863">
                <a:tc>
                  <a:txBody>
                    <a:bodyPr/>
                    <a:lstStyle/>
                    <a:p>
                      <a:pPr marL="0" marR="0" algn="l">
                        <a:spcBef>
                          <a:spcPts val="0"/>
                        </a:spcBef>
                        <a:spcAft>
                          <a:spcPts val="0"/>
                        </a:spcAft>
                      </a:pPr>
                      <a:r>
                        <a:rPr lang="en-US" sz="1100" kern="100">
                          <a:effectLst/>
                        </a:rPr>
                        <a:t>country_code</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Abbreviation of Country name for the job opening</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2173941136"/>
                  </a:ext>
                </a:extLst>
              </a:tr>
              <a:tr h="297706">
                <a:tc>
                  <a:txBody>
                    <a:bodyPr/>
                    <a:lstStyle/>
                    <a:p>
                      <a:pPr marL="0" marR="0" algn="l">
                        <a:spcBef>
                          <a:spcPts val="0"/>
                        </a:spcBef>
                        <a:spcAft>
                          <a:spcPts val="0"/>
                        </a:spcAft>
                      </a:pPr>
                      <a:r>
                        <a:rPr lang="en-US" sz="1100" kern="100">
                          <a:effectLst/>
                        </a:rPr>
                        <a:t>Date_added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Date in which job is posted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1539445308"/>
                  </a:ext>
                </a:extLst>
              </a:tr>
              <a:tr h="234850">
                <a:tc>
                  <a:txBody>
                    <a:bodyPr/>
                    <a:lstStyle/>
                    <a:p>
                      <a:pPr marL="0" marR="0" algn="l">
                        <a:spcBef>
                          <a:spcPts val="0"/>
                        </a:spcBef>
                        <a:spcAft>
                          <a:spcPts val="0"/>
                        </a:spcAft>
                      </a:pPr>
                      <a:r>
                        <a:rPr lang="en-US" sz="1100" kern="100">
                          <a:effectLst/>
                        </a:rPr>
                        <a:t>has_expired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Is the job still open</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250679178"/>
                  </a:ext>
                </a:extLst>
              </a:tr>
              <a:tr h="254189">
                <a:tc>
                  <a:txBody>
                    <a:bodyPr/>
                    <a:lstStyle/>
                    <a:p>
                      <a:pPr marL="0" marR="0" algn="l">
                        <a:spcBef>
                          <a:spcPts val="0"/>
                        </a:spcBef>
                        <a:spcAft>
                          <a:spcPts val="0"/>
                        </a:spcAft>
                      </a:pPr>
                      <a:r>
                        <a:rPr lang="en-US" sz="1100" kern="100">
                          <a:effectLst/>
                        </a:rPr>
                        <a:t>job_board</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The site on which job is posted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481072832"/>
                  </a:ext>
                </a:extLst>
              </a:tr>
              <a:tr h="241757">
                <a:tc>
                  <a:txBody>
                    <a:bodyPr/>
                    <a:lstStyle/>
                    <a:p>
                      <a:pPr marL="0" marR="0" algn="l">
                        <a:spcBef>
                          <a:spcPts val="0"/>
                        </a:spcBef>
                        <a:spcAft>
                          <a:spcPts val="0"/>
                        </a:spcAft>
                      </a:pPr>
                      <a:r>
                        <a:rPr lang="en-US" sz="1100" kern="100">
                          <a:effectLst/>
                        </a:rPr>
                        <a:t>job_description_Abstract</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Trimmed description of the job profile</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2558968118"/>
                  </a:ext>
                </a:extLst>
              </a:tr>
              <a:tr h="241757">
                <a:tc>
                  <a:txBody>
                    <a:bodyPr/>
                    <a:lstStyle/>
                    <a:p>
                      <a:pPr marL="0" marR="0" algn="l">
                        <a:spcBef>
                          <a:spcPts val="0"/>
                        </a:spcBef>
                        <a:spcAft>
                          <a:spcPts val="0"/>
                        </a:spcAft>
                      </a:pPr>
                      <a:r>
                        <a:rPr lang="en-US" sz="1100" kern="100">
                          <a:effectLst/>
                        </a:rPr>
                        <a:t>job_description</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Description of the job profile</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994362895"/>
                  </a:ext>
                </a:extLst>
              </a:tr>
              <a:tr h="234850">
                <a:tc>
                  <a:txBody>
                    <a:bodyPr/>
                    <a:lstStyle/>
                    <a:p>
                      <a:pPr marL="0" marR="0" algn="l">
                        <a:spcBef>
                          <a:spcPts val="0"/>
                        </a:spcBef>
                        <a:spcAft>
                          <a:spcPts val="0"/>
                        </a:spcAft>
                      </a:pPr>
                      <a:r>
                        <a:rPr lang="en-US" sz="1100" kern="100">
                          <a:effectLst/>
                        </a:rPr>
                        <a:t>job_title</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Job position title</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845537601"/>
                  </a:ext>
                </a:extLst>
              </a:tr>
              <a:tr h="254189">
                <a:tc>
                  <a:txBody>
                    <a:bodyPr/>
                    <a:lstStyle/>
                    <a:p>
                      <a:pPr marL="0" marR="0" algn="l">
                        <a:spcBef>
                          <a:spcPts val="0"/>
                        </a:spcBef>
                        <a:spcAft>
                          <a:spcPts val="0"/>
                        </a:spcAft>
                      </a:pPr>
                      <a:r>
                        <a:rPr lang="en-US" sz="1100" kern="100">
                          <a:effectLst/>
                        </a:rPr>
                        <a:t>job_type</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Type of job contract Full/Part-time/contract</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708533776"/>
                  </a:ext>
                </a:extLst>
              </a:tr>
              <a:tr h="297706">
                <a:tc>
                  <a:txBody>
                    <a:bodyPr/>
                    <a:lstStyle/>
                    <a:p>
                      <a:pPr marL="0" marR="0" algn="l">
                        <a:spcBef>
                          <a:spcPts val="0"/>
                        </a:spcBef>
                        <a:spcAft>
                          <a:spcPts val="0"/>
                        </a:spcAft>
                      </a:pPr>
                      <a:r>
                        <a:rPr lang="en-US" sz="1100" kern="100">
                          <a:effectLst/>
                        </a:rPr>
                        <a:t>City</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City in which job is offered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126352641"/>
                  </a:ext>
                </a:extLst>
              </a:tr>
              <a:tr h="241757">
                <a:tc>
                  <a:txBody>
                    <a:bodyPr/>
                    <a:lstStyle/>
                    <a:p>
                      <a:pPr marL="0" marR="0" algn="l">
                        <a:spcBef>
                          <a:spcPts val="0"/>
                        </a:spcBef>
                        <a:spcAft>
                          <a:spcPts val="0"/>
                        </a:spcAft>
                      </a:pPr>
                      <a:r>
                        <a:rPr lang="en-US" sz="1100" kern="100">
                          <a:effectLst/>
                        </a:rPr>
                        <a:t>State</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State in which job is offered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620920308"/>
                  </a:ext>
                </a:extLst>
              </a:tr>
              <a:tr h="303265">
                <a:tc>
                  <a:txBody>
                    <a:bodyPr/>
                    <a:lstStyle/>
                    <a:p>
                      <a:pPr marL="0" marR="0" algn="l">
                        <a:spcBef>
                          <a:spcPts val="0"/>
                        </a:spcBef>
                        <a:spcAft>
                          <a:spcPts val="0"/>
                        </a:spcAft>
                      </a:pPr>
                      <a:r>
                        <a:rPr lang="en-US" sz="1100" kern="100">
                          <a:effectLst/>
                        </a:rPr>
                        <a:t>sector</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dirty="0">
                          <a:effectLst/>
                        </a:rPr>
                        <a:t>Which field the job belongs to Medical or IT Or Marketing</a:t>
                      </a:r>
                      <a:endParaRPr lang="en-US" sz="1100" kern="100" dirty="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310119516"/>
                  </a:ext>
                </a:extLst>
              </a:tr>
              <a:tr h="234850">
                <a:tc>
                  <a:txBody>
                    <a:bodyPr/>
                    <a:lstStyle/>
                    <a:p>
                      <a:pPr marL="0" marR="0" algn="l">
                        <a:spcBef>
                          <a:spcPts val="0"/>
                        </a:spcBef>
                        <a:spcAft>
                          <a:spcPts val="0"/>
                        </a:spcAft>
                      </a:pPr>
                      <a:r>
                        <a:rPr lang="en-US" sz="1100" kern="100">
                          <a:effectLst/>
                        </a:rPr>
                        <a:t>JobPostingLink</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dirty="0">
                          <a:effectLst/>
                        </a:rPr>
                        <a:t>Link of job posted </a:t>
                      </a:r>
                      <a:endParaRPr lang="en-US" sz="1100" kern="100" dirty="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1614005440"/>
                  </a:ext>
                </a:extLst>
              </a:tr>
              <a:tr h="234850">
                <a:tc>
                  <a:txBody>
                    <a:bodyPr/>
                    <a:lstStyle/>
                    <a:p>
                      <a:pPr marL="0" marR="0" algn="l">
                        <a:spcBef>
                          <a:spcPts val="0"/>
                        </a:spcBef>
                        <a:spcAft>
                          <a:spcPts val="0"/>
                        </a:spcAft>
                      </a:pPr>
                      <a:r>
                        <a:rPr lang="en-US" sz="1100" kern="100">
                          <a:effectLst/>
                        </a:rPr>
                        <a:t>salary</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Salary range offered</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321446280"/>
                  </a:ext>
                </a:extLst>
              </a:tr>
              <a:tr h="234850">
                <a:tc>
                  <a:txBody>
                    <a:bodyPr/>
                    <a:lstStyle/>
                    <a:p>
                      <a:pPr marL="0" marR="0" algn="l">
                        <a:spcBef>
                          <a:spcPts val="0"/>
                        </a:spcBef>
                        <a:spcAft>
                          <a:spcPts val="0"/>
                        </a:spcAft>
                      </a:pPr>
                      <a:r>
                        <a:rPr lang="en-US" sz="1100" kern="100">
                          <a:effectLst/>
                        </a:rPr>
                        <a:t>TopSkills</a:t>
                      </a:r>
                      <a:r>
                        <a:rPr lang="en-US" sz="1100" kern="100" baseline="30000">
                          <a:effectLst/>
                        </a:rPr>
                        <a:t>*</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The top skill required for the job</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1414803170"/>
                  </a:ext>
                </a:extLst>
              </a:tr>
              <a:tr h="397863">
                <a:tc>
                  <a:txBody>
                    <a:bodyPr/>
                    <a:lstStyle/>
                    <a:p>
                      <a:pPr marL="0" marR="0" algn="l">
                        <a:spcBef>
                          <a:spcPts val="0"/>
                        </a:spcBef>
                        <a:spcAft>
                          <a:spcPts val="0"/>
                        </a:spcAft>
                      </a:pPr>
                      <a:r>
                        <a:rPr lang="en-US" sz="1100" kern="100">
                          <a:effectLst/>
                        </a:rPr>
                        <a:t>MinRequiredQual</a:t>
                      </a:r>
                      <a:r>
                        <a:rPr lang="en-US" sz="1100" kern="100" baseline="30000">
                          <a:effectLst/>
                        </a:rPr>
                        <a:t>*</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a:effectLst/>
                        </a:rPr>
                        <a:t>Minimum qualification required to apply for the job</a:t>
                      </a:r>
                      <a:endParaRPr lang="en-US" sz="1100" kern="10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2488519276"/>
                  </a:ext>
                </a:extLst>
              </a:tr>
              <a:tr h="234850">
                <a:tc>
                  <a:txBody>
                    <a:bodyPr/>
                    <a:lstStyle/>
                    <a:p>
                      <a:pPr marL="0" marR="0" algn="l">
                        <a:spcBef>
                          <a:spcPts val="0"/>
                        </a:spcBef>
                        <a:spcAft>
                          <a:spcPts val="0"/>
                        </a:spcAft>
                      </a:pPr>
                      <a:r>
                        <a:rPr lang="en-US" sz="1100" kern="100">
                          <a:effectLst/>
                        </a:rPr>
                        <a:t>CompanyName</a:t>
                      </a:r>
                      <a:endParaRPr lang="en-US" sz="1100" kern="100">
                        <a:effectLst/>
                        <a:latin typeface="Times New Roman" panose="02020603050405020304" pitchFamily="18" charset="0"/>
                        <a:ea typeface="Times New Roman" panose="02020603050405020304" pitchFamily="18" charset="0"/>
                      </a:endParaRPr>
                    </a:p>
                  </a:txBody>
                  <a:tcPr marL="60841" marR="60841" marT="0" marB="0"/>
                </a:tc>
                <a:tc>
                  <a:txBody>
                    <a:bodyPr/>
                    <a:lstStyle/>
                    <a:p>
                      <a:pPr marL="0" marR="0">
                        <a:spcBef>
                          <a:spcPts val="0"/>
                        </a:spcBef>
                        <a:spcAft>
                          <a:spcPts val="0"/>
                        </a:spcAft>
                      </a:pPr>
                      <a:r>
                        <a:rPr lang="en-US" sz="1100" kern="100" dirty="0">
                          <a:effectLst/>
                        </a:rPr>
                        <a:t>Company name</a:t>
                      </a:r>
                      <a:endParaRPr lang="en-US" sz="1100" kern="100" dirty="0">
                        <a:effectLst/>
                        <a:latin typeface="Times New Roman" panose="02020603050405020304" pitchFamily="18" charset="0"/>
                        <a:ea typeface="Times New Roman" panose="02020603050405020304" pitchFamily="18" charset="0"/>
                      </a:endParaRPr>
                    </a:p>
                  </a:txBody>
                  <a:tcPr marL="60841" marR="60841" marT="0" marB="0"/>
                </a:tc>
                <a:extLst>
                  <a:ext uri="{0D108BD9-81ED-4DB2-BD59-A6C34878D82A}">
                    <a16:rowId xmlns:a16="http://schemas.microsoft.com/office/drawing/2014/main" val="3704538246"/>
                  </a:ext>
                </a:extLst>
              </a:tr>
            </a:tbl>
          </a:graphicData>
        </a:graphic>
      </p:graphicFrame>
      <p:sp>
        <p:nvSpPr>
          <p:cNvPr id="5" name="TextBox 4">
            <a:extLst>
              <a:ext uri="{FF2B5EF4-FFF2-40B4-BE49-F238E27FC236}">
                <a16:creationId xmlns:a16="http://schemas.microsoft.com/office/drawing/2014/main" id="{92706F53-DAAE-1A48-A266-48DABF215FEB}"/>
              </a:ext>
            </a:extLst>
          </p:cNvPr>
          <p:cNvSpPr txBox="1"/>
          <p:nvPr/>
        </p:nvSpPr>
        <p:spPr>
          <a:xfrm>
            <a:off x="2046202" y="6417733"/>
            <a:ext cx="4250266" cy="369332"/>
          </a:xfrm>
          <a:prstGeom prst="rect">
            <a:avLst/>
          </a:prstGeom>
          <a:noFill/>
        </p:spPr>
        <p:txBody>
          <a:bodyPr wrap="square" rtlCol="0">
            <a:spAutoFit/>
          </a:bodyPr>
          <a:lstStyle/>
          <a:p>
            <a:r>
              <a:rPr lang="en-US" dirty="0"/>
              <a:t>Final Data Frame</a:t>
            </a:r>
          </a:p>
        </p:txBody>
      </p:sp>
      <p:sp>
        <p:nvSpPr>
          <p:cNvPr id="6" name="TextBox 5">
            <a:extLst>
              <a:ext uri="{FF2B5EF4-FFF2-40B4-BE49-F238E27FC236}">
                <a16:creationId xmlns:a16="http://schemas.microsoft.com/office/drawing/2014/main" id="{C1B2F4CC-BB13-9543-B202-8CCB64C68E93}"/>
              </a:ext>
            </a:extLst>
          </p:cNvPr>
          <p:cNvSpPr txBox="1"/>
          <p:nvPr/>
        </p:nvSpPr>
        <p:spPr>
          <a:xfrm>
            <a:off x="10346267" y="6550223"/>
            <a:ext cx="2133600" cy="307777"/>
          </a:xfrm>
          <a:prstGeom prst="rect">
            <a:avLst/>
          </a:prstGeom>
          <a:noFill/>
        </p:spPr>
        <p:txBody>
          <a:bodyPr wrap="square" rtlCol="0">
            <a:spAutoFit/>
          </a:bodyPr>
          <a:lstStyle/>
          <a:p>
            <a:r>
              <a:rPr lang="en-US" sz="1400" dirty="0"/>
              <a:t>* Newly added field</a:t>
            </a:r>
          </a:p>
        </p:txBody>
      </p:sp>
    </p:spTree>
    <p:extLst>
      <p:ext uri="{BB962C8B-B14F-4D97-AF65-F5344CB8AC3E}">
        <p14:creationId xmlns:p14="http://schemas.microsoft.com/office/powerpoint/2010/main" val="67580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F6C-490F-5A4F-A4EA-321B5C3BCB41}"/>
              </a:ext>
            </a:extLst>
          </p:cNvPr>
          <p:cNvSpPr>
            <a:spLocks noGrp="1"/>
          </p:cNvSpPr>
          <p:nvPr>
            <p:ph type="title"/>
          </p:nvPr>
        </p:nvSpPr>
        <p:spPr>
          <a:xfrm>
            <a:off x="677334" y="423333"/>
            <a:ext cx="8856133" cy="1320800"/>
          </a:xfrm>
        </p:spPr>
        <p:txBody>
          <a:bodyPr>
            <a:normAutofit fontScale="90000"/>
          </a:bodyPr>
          <a:lstStyle/>
          <a:p>
            <a:r>
              <a:rPr lang="en-US" dirty="0"/>
              <a:t>Application Analysis for NOSQL implementation</a:t>
            </a:r>
            <a:br>
              <a:rPr lang="en-US" dirty="0"/>
            </a:br>
            <a:endParaRPr lang="en-US" dirty="0"/>
          </a:p>
        </p:txBody>
      </p:sp>
      <p:sp>
        <p:nvSpPr>
          <p:cNvPr id="3" name="Content Placeholder 2">
            <a:extLst>
              <a:ext uri="{FF2B5EF4-FFF2-40B4-BE49-F238E27FC236}">
                <a16:creationId xmlns:a16="http://schemas.microsoft.com/office/drawing/2014/main" id="{71E2A9D3-5C61-7145-B57E-DFACF3CFD829}"/>
              </a:ext>
            </a:extLst>
          </p:cNvPr>
          <p:cNvSpPr>
            <a:spLocks noGrp="1"/>
          </p:cNvSpPr>
          <p:nvPr>
            <p:ph idx="1"/>
          </p:nvPr>
        </p:nvSpPr>
        <p:spPr>
          <a:xfrm>
            <a:off x="677334" y="1439333"/>
            <a:ext cx="8596668" cy="4602029"/>
          </a:xfrm>
        </p:spPr>
        <p:txBody>
          <a:bodyPr/>
          <a:lstStyle/>
          <a:p>
            <a:pPr marL="0" indent="0">
              <a:buNone/>
            </a:pPr>
            <a:r>
              <a:rPr lang="en-US" b="1" dirty="0"/>
              <a:t>Name of System:</a:t>
            </a:r>
            <a:r>
              <a:rPr lang="en-US" dirty="0"/>
              <a:t> One-Click Job Search</a:t>
            </a:r>
          </a:p>
          <a:p>
            <a:pPr marL="0" indent="0">
              <a:buNone/>
            </a:pPr>
            <a:r>
              <a:rPr lang="en-US" b="1" dirty="0"/>
              <a:t>Benefits: </a:t>
            </a:r>
            <a:r>
              <a:rPr lang="en-US" dirty="0"/>
              <a:t>The main goal of developing this system is to have a centralized job search platform. They are helping end-users to save time in the tedious job hunt process. The schema designing process will begin with describing the workload, look for the most frequent operations which will be performed by the application.</a:t>
            </a:r>
          </a:p>
          <a:p>
            <a:pPr marL="0" indent="0">
              <a:buNone/>
            </a:pPr>
            <a:r>
              <a:rPr lang="en-US" dirty="0"/>
              <a:t>To implement MongoDB schema the ideal methodology should follow below steps </a:t>
            </a:r>
          </a:p>
          <a:p>
            <a:pPr marL="0" indent="0">
              <a:buNone/>
            </a:pPr>
            <a:r>
              <a:rPr lang="en-US" dirty="0"/>
              <a:t>Step 1: Describing the workload</a:t>
            </a:r>
          </a:p>
          <a:p>
            <a:pPr marL="0" indent="0">
              <a:buNone/>
            </a:pPr>
            <a:r>
              <a:rPr lang="en-US" dirty="0"/>
              <a:t>Step 2: Identify the entities and relationship </a:t>
            </a:r>
          </a:p>
          <a:p>
            <a:pPr marL="0" indent="0">
              <a:buNone/>
            </a:pPr>
            <a:r>
              <a:rPr lang="en-US" dirty="0"/>
              <a:t>Step 3: Design model and apply patterns</a:t>
            </a:r>
          </a:p>
          <a:p>
            <a:endParaRPr lang="en-US" dirty="0"/>
          </a:p>
        </p:txBody>
      </p:sp>
    </p:spTree>
    <p:extLst>
      <p:ext uri="{BB962C8B-B14F-4D97-AF65-F5344CB8AC3E}">
        <p14:creationId xmlns:p14="http://schemas.microsoft.com/office/powerpoint/2010/main" val="251957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3B25-0420-3142-BE03-D54D8521BA6F}"/>
              </a:ext>
            </a:extLst>
          </p:cNvPr>
          <p:cNvSpPr>
            <a:spLocks noGrp="1"/>
          </p:cNvSpPr>
          <p:nvPr>
            <p:ph type="title"/>
          </p:nvPr>
        </p:nvSpPr>
        <p:spPr>
          <a:xfrm>
            <a:off x="677333" y="609600"/>
            <a:ext cx="10058399" cy="1320800"/>
          </a:xfrm>
        </p:spPr>
        <p:txBody>
          <a:bodyPr>
            <a:normAutofit/>
          </a:bodyPr>
          <a:lstStyle/>
          <a:p>
            <a:r>
              <a:rPr lang="en-US" dirty="0"/>
              <a:t>Application Analysis for NOSQL implementation</a:t>
            </a:r>
            <a:br>
              <a:rPr lang="en-US" dirty="0"/>
            </a:br>
            <a:r>
              <a:rPr lang="en-US" sz="3200" dirty="0"/>
              <a:t>Step 1: Describing the workload </a:t>
            </a:r>
            <a:endParaRPr lang="en-US" dirty="0"/>
          </a:p>
        </p:txBody>
      </p:sp>
      <p:sp>
        <p:nvSpPr>
          <p:cNvPr id="3" name="Content Placeholder 2">
            <a:extLst>
              <a:ext uri="{FF2B5EF4-FFF2-40B4-BE49-F238E27FC236}">
                <a16:creationId xmlns:a16="http://schemas.microsoft.com/office/drawing/2014/main" id="{7815DADD-0918-0845-A7B3-CDFC0B7DC3AF}"/>
              </a:ext>
            </a:extLst>
          </p:cNvPr>
          <p:cNvSpPr>
            <a:spLocks noGrp="1"/>
          </p:cNvSpPr>
          <p:nvPr>
            <p:ph idx="1"/>
          </p:nvPr>
        </p:nvSpPr>
        <p:spPr>
          <a:xfrm>
            <a:off x="677333" y="1994694"/>
            <a:ext cx="8596668" cy="785811"/>
          </a:xfrm>
        </p:spPr>
        <p:txBody>
          <a:bodyPr/>
          <a:lstStyle/>
          <a:p>
            <a:pPr marL="0" indent="0">
              <a:buNone/>
            </a:pPr>
            <a:r>
              <a:rPr lang="en-US" dirty="0"/>
              <a:t>For describing the workload, One should create the list of frequent operations followed by the step of quantification and qualification of operations. </a:t>
            </a:r>
          </a:p>
          <a:p>
            <a:pPr marL="0" indent="0">
              <a:buNone/>
            </a:pPr>
            <a:endParaRPr lang="en-US" dirty="0"/>
          </a:p>
        </p:txBody>
      </p:sp>
      <p:graphicFrame>
        <p:nvGraphicFramePr>
          <p:cNvPr id="5" name="Table 4">
            <a:extLst>
              <a:ext uri="{FF2B5EF4-FFF2-40B4-BE49-F238E27FC236}">
                <a16:creationId xmlns:a16="http://schemas.microsoft.com/office/drawing/2014/main" id="{F65E3E8D-409E-E440-8D48-B4A86D6ADBD5}"/>
              </a:ext>
            </a:extLst>
          </p:cNvPr>
          <p:cNvGraphicFramePr>
            <a:graphicFrameLocks noGrp="1"/>
          </p:cNvGraphicFramePr>
          <p:nvPr>
            <p:extLst>
              <p:ext uri="{D42A27DB-BD31-4B8C-83A1-F6EECF244321}">
                <p14:modId xmlns:p14="http://schemas.microsoft.com/office/powerpoint/2010/main" val="192701789"/>
              </p:ext>
            </p:extLst>
          </p:nvPr>
        </p:nvGraphicFramePr>
        <p:xfrm>
          <a:off x="230340" y="2844800"/>
          <a:ext cx="6137911" cy="3632200"/>
        </p:xfrm>
        <a:graphic>
          <a:graphicData uri="http://schemas.openxmlformats.org/drawingml/2006/table">
            <a:tbl>
              <a:tblPr firstRow="1" firstCol="1" bandRow="1">
                <a:tableStyleId>{5C22544A-7EE6-4342-B048-85BDC9FD1C3A}</a:tableStyleId>
              </a:tblPr>
              <a:tblGrid>
                <a:gridCol w="2524735">
                  <a:extLst>
                    <a:ext uri="{9D8B030D-6E8A-4147-A177-3AD203B41FA5}">
                      <a16:colId xmlns:a16="http://schemas.microsoft.com/office/drawing/2014/main" val="3283412356"/>
                    </a:ext>
                  </a:extLst>
                </a:gridCol>
                <a:gridCol w="902525">
                  <a:extLst>
                    <a:ext uri="{9D8B030D-6E8A-4147-A177-3AD203B41FA5}">
                      <a16:colId xmlns:a16="http://schemas.microsoft.com/office/drawing/2014/main" val="2505554119"/>
                    </a:ext>
                  </a:extLst>
                </a:gridCol>
                <a:gridCol w="2710651">
                  <a:extLst>
                    <a:ext uri="{9D8B030D-6E8A-4147-A177-3AD203B41FA5}">
                      <a16:colId xmlns:a16="http://schemas.microsoft.com/office/drawing/2014/main" val="1961900549"/>
                    </a:ext>
                  </a:extLst>
                </a:gridCol>
              </a:tblGrid>
              <a:tr h="204990">
                <a:tc>
                  <a:txBody>
                    <a:bodyPr/>
                    <a:lstStyle/>
                    <a:p>
                      <a:pPr marL="0" marR="0" algn="ctr">
                        <a:spcBef>
                          <a:spcPts val="0"/>
                        </a:spcBef>
                        <a:spcAft>
                          <a:spcPts val="0"/>
                        </a:spcAft>
                      </a:pPr>
                      <a:r>
                        <a:rPr lang="en-US" sz="1200">
                          <a:effectLst/>
                        </a:rPr>
                        <a:t>Query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Operation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7934392"/>
                  </a:ext>
                </a:extLst>
              </a:tr>
              <a:tr h="409981">
                <a:tc>
                  <a:txBody>
                    <a:bodyPr/>
                    <a:lstStyle/>
                    <a:p>
                      <a:pPr marL="0" marR="0">
                        <a:spcBef>
                          <a:spcPts val="0"/>
                        </a:spcBef>
                        <a:spcAft>
                          <a:spcPts val="0"/>
                        </a:spcAft>
                      </a:pPr>
                      <a:r>
                        <a:rPr lang="en-US" sz="1100">
                          <a:effectLst/>
                        </a:rPr>
                        <a:t>1. Search the job postings based on job title or a substring of job title.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Lookup for jobs with keywords or full job title.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5007379"/>
                  </a:ext>
                </a:extLst>
              </a:tr>
              <a:tr h="557344">
                <a:tc>
                  <a:txBody>
                    <a:bodyPr/>
                    <a:lstStyle/>
                    <a:p>
                      <a:pPr marL="0" marR="0">
                        <a:spcBef>
                          <a:spcPts val="0"/>
                        </a:spcBef>
                        <a:spcAft>
                          <a:spcPts val="0"/>
                        </a:spcAft>
                      </a:pPr>
                      <a:r>
                        <a:rPr lang="en-US" sz="1100">
                          <a:effectLst/>
                        </a:rPr>
                        <a:t>2. Search the job posting based on the company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Look for jobs based on the name of the company in which the position is open.</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6403651"/>
                  </a:ext>
                </a:extLst>
              </a:tr>
              <a:tr h="614971">
                <a:tc>
                  <a:txBody>
                    <a:bodyPr/>
                    <a:lstStyle/>
                    <a:p>
                      <a:pPr marL="0" marR="0">
                        <a:spcBef>
                          <a:spcPts val="0"/>
                        </a:spcBef>
                        <a:spcAft>
                          <a:spcPts val="0"/>
                        </a:spcAft>
                      </a:pPr>
                      <a:r>
                        <a:rPr lang="en-US" sz="1100">
                          <a:effectLst/>
                        </a:rPr>
                        <a:t>3. Search the job posting based on State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Look for jobs based on the state name in which the job position is opened.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929504"/>
                  </a:ext>
                </a:extLst>
              </a:tr>
              <a:tr h="614971">
                <a:tc>
                  <a:txBody>
                    <a:bodyPr/>
                    <a:lstStyle/>
                    <a:p>
                      <a:pPr marL="0" marR="0">
                        <a:spcBef>
                          <a:spcPts val="0"/>
                        </a:spcBef>
                        <a:spcAft>
                          <a:spcPts val="0"/>
                        </a:spcAft>
                      </a:pPr>
                      <a:r>
                        <a:rPr lang="en-US" sz="1100">
                          <a:effectLst/>
                        </a:rPr>
                        <a:t>4. Read the full job 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Read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Look up the full job description for the job post of interest.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3469492"/>
                  </a:ext>
                </a:extLst>
              </a:tr>
              <a:tr h="819962">
                <a:tc>
                  <a:txBody>
                    <a:bodyPr/>
                    <a:lstStyle/>
                    <a:p>
                      <a:pPr marL="0" marR="0">
                        <a:spcBef>
                          <a:spcPts val="0"/>
                        </a:spcBef>
                        <a:spcAft>
                          <a:spcPts val="0"/>
                        </a:spcAft>
                      </a:pPr>
                      <a:r>
                        <a:rPr lang="en-US" sz="1100">
                          <a:effectLst/>
                        </a:rPr>
                        <a:t>5. Updating the jobs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Write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Update a job posting in the system, adding a new job posting, or marking a job posting a closed.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0172899"/>
                  </a:ext>
                </a:extLst>
              </a:tr>
              <a:tr h="409981">
                <a:tc>
                  <a:txBody>
                    <a:bodyPr/>
                    <a:lstStyle/>
                    <a:p>
                      <a:pPr marL="0" marR="0">
                        <a:spcBef>
                          <a:spcPts val="0"/>
                        </a:spcBef>
                        <a:spcAft>
                          <a:spcPts val="0"/>
                        </a:spcAft>
                      </a:pPr>
                      <a:r>
                        <a:rPr lang="en-US" sz="1100" dirty="0">
                          <a:effectLst/>
                        </a:rPr>
                        <a:t>6. Search the job posting based on skills required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Read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Lookup for a job-based on the skills job requires.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6497505"/>
                  </a:ext>
                </a:extLst>
              </a:tr>
            </a:tbl>
          </a:graphicData>
        </a:graphic>
      </p:graphicFrame>
      <p:sp>
        <p:nvSpPr>
          <p:cNvPr id="6" name="TextBox 5">
            <a:extLst>
              <a:ext uri="{FF2B5EF4-FFF2-40B4-BE49-F238E27FC236}">
                <a16:creationId xmlns:a16="http://schemas.microsoft.com/office/drawing/2014/main" id="{7FBF80D6-5E66-724A-BB42-3008B11762AB}"/>
              </a:ext>
            </a:extLst>
          </p:cNvPr>
          <p:cNvSpPr txBox="1"/>
          <p:nvPr/>
        </p:nvSpPr>
        <p:spPr>
          <a:xfrm>
            <a:off x="2078181" y="6477002"/>
            <a:ext cx="2222885" cy="369332"/>
          </a:xfrm>
          <a:prstGeom prst="rect">
            <a:avLst/>
          </a:prstGeom>
          <a:noFill/>
        </p:spPr>
        <p:txBody>
          <a:bodyPr wrap="square" rtlCol="0">
            <a:spAutoFit/>
          </a:bodyPr>
          <a:lstStyle/>
          <a:p>
            <a:r>
              <a:rPr lang="en-US" dirty="0"/>
              <a:t>List of operation</a:t>
            </a:r>
          </a:p>
        </p:txBody>
      </p:sp>
      <p:graphicFrame>
        <p:nvGraphicFramePr>
          <p:cNvPr id="7" name="Table 6">
            <a:extLst>
              <a:ext uri="{FF2B5EF4-FFF2-40B4-BE49-F238E27FC236}">
                <a16:creationId xmlns:a16="http://schemas.microsoft.com/office/drawing/2014/main" id="{F1C2DBCA-CA71-CE40-8EC3-7046CFA0B37A}"/>
              </a:ext>
            </a:extLst>
          </p:cNvPr>
          <p:cNvGraphicFramePr>
            <a:graphicFrameLocks noGrp="1"/>
          </p:cNvGraphicFramePr>
          <p:nvPr>
            <p:extLst>
              <p:ext uri="{D42A27DB-BD31-4B8C-83A1-F6EECF244321}">
                <p14:modId xmlns:p14="http://schemas.microsoft.com/office/powerpoint/2010/main" val="48536336"/>
              </p:ext>
            </p:extLst>
          </p:nvPr>
        </p:nvGraphicFramePr>
        <p:xfrm>
          <a:off x="6585624" y="2844800"/>
          <a:ext cx="5376755" cy="3632201"/>
        </p:xfrm>
        <a:graphic>
          <a:graphicData uri="http://schemas.openxmlformats.org/drawingml/2006/table">
            <a:tbl>
              <a:tblPr firstRow="1" firstCol="1" bandRow="1">
                <a:tableStyleId>{5C22544A-7EE6-4342-B048-85BDC9FD1C3A}</a:tableStyleId>
              </a:tblPr>
              <a:tblGrid>
                <a:gridCol w="2155622">
                  <a:extLst>
                    <a:ext uri="{9D8B030D-6E8A-4147-A177-3AD203B41FA5}">
                      <a16:colId xmlns:a16="http://schemas.microsoft.com/office/drawing/2014/main" val="2081695408"/>
                    </a:ext>
                  </a:extLst>
                </a:gridCol>
                <a:gridCol w="1456501">
                  <a:extLst>
                    <a:ext uri="{9D8B030D-6E8A-4147-A177-3AD203B41FA5}">
                      <a16:colId xmlns:a16="http://schemas.microsoft.com/office/drawing/2014/main" val="2324528959"/>
                    </a:ext>
                  </a:extLst>
                </a:gridCol>
                <a:gridCol w="1764632">
                  <a:extLst>
                    <a:ext uri="{9D8B030D-6E8A-4147-A177-3AD203B41FA5}">
                      <a16:colId xmlns:a16="http://schemas.microsoft.com/office/drawing/2014/main" val="2456356782"/>
                    </a:ext>
                  </a:extLst>
                </a:gridCol>
              </a:tblGrid>
              <a:tr h="281203">
                <a:tc>
                  <a:txBody>
                    <a:bodyPr/>
                    <a:lstStyle/>
                    <a:p>
                      <a:pPr marL="0" marR="0" algn="ctr">
                        <a:spcBef>
                          <a:spcPts val="0"/>
                        </a:spcBef>
                        <a:spcAft>
                          <a:spcPts val="0"/>
                        </a:spcAft>
                      </a:pPr>
                      <a:r>
                        <a:rPr lang="en-US" sz="1200">
                          <a:effectLst/>
                        </a:rPr>
                        <a:t>Query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Quantification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Qualification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6584882"/>
                  </a:ext>
                </a:extLst>
              </a:tr>
              <a:tr h="773308">
                <a:tc>
                  <a:txBody>
                    <a:bodyPr/>
                    <a:lstStyle/>
                    <a:p>
                      <a:pPr marL="0" marR="0">
                        <a:spcBef>
                          <a:spcPts val="0"/>
                        </a:spcBef>
                        <a:spcAft>
                          <a:spcPts val="0"/>
                        </a:spcAft>
                      </a:pPr>
                      <a:r>
                        <a:rPr lang="en-US" sz="1100">
                          <a:effectLst/>
                        </a:rPr>
                        <a:t>1. Search the job postings based on job title or a substring of job title.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Retrieval time &lt; 1 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stale data</a:t>
                      </a:r>
                      <a:endParaRPr lang="en-US" sz="1200">
                        <a:effectLst/>
                      </a:endParaRPr>
                    </a:p>
                    <a:p>
                      <a:pPr marL="0" marR="0">
                        <a:spcBef>
                          <a:spcPts val="0"/>
                        </a:spcBef>
                        <a:spcAft>
                          <a:spcPts val="0"/>
                        </a:spcAft>
                      </a:pPr>
                      <a:r>
                        <a:rPr lang="en-US" sz="900">
                          <a:effectLst/>
                        </a:rPr>
                        <a:t>&lt;Critical Operation&gt;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25354422"/>
                  </a:ext>
                </a:extLst>
              </a:tr>
              <a:tr h="515538">
                <a:tc>
                  <a:txBody>
                    <a:bodyPr/>
                    <a:lstStyle/>
                    <a:p>
                      <a:pPr marL="0" marR="0">
                        <a:spcBef>
                          <a:spcPts val="0"/>
                        </a:spcBef>
                        <a:spcAft>
                          <a:spcPts val="0"/>
                        </a:spcAft>
                      </a:pPr>
                      <a:r>
                        <a:rPr lang="en-US" sz="1100">
                          <a:effectLst/>
                        </a:rPr>
                        <a:t>2. Search the job posting based on the company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Retrieval time &lt; 1 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stale data</a:t>
                      </a:r>
                      <a:endParaRPr lang="en-US" sz="1200">
                        <a:effectLst/>
                      </a:endParaRPr>
                    </a:p>
                    <a:p>
                      <a:pPr marL="0" marR="0">
                        <a:spcBef>
                          <a:spcPts val="0"/>
                        </a:spcBef>
                        <a:spcAft>
                          <a:spcPts val="0"/>
                        </a:spcAft>
                      </a:pPr>
                      <a:r>
                        <a:rPr lang="en-US" sz="900">
                          <a:effectLst/>
                        </a:rPr>
                        <a:t>&lt;Critical Operation&gt;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9497758"/>
                  </a:ext>
                </a:extLst>
              </a:tr>
              <a:tr h="515538">
                <a:tc>
                  <a:txBody>
                    <a:bodyPr/>
                    <a:lstStyle/>
                    <a:p>
                      <a:pPr marL="0" marR="0">
                        <a:spcBef>
                          <a:spcPts val="0"/>
                        </a:spcBef>
                        <a:spcAft>
                          <a:spcPts val="0"/>
                        </a:spcAft>
                      </a:pPr>
                      <a:r>
                        <a:rPr lang="en-US" sz="1100">
                          <a:effectLst/>
                        </a:rPr>
                        <a:t>3. Search the job posting based on State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Retrieval time &lt; 1 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stale data</a:t>
                      </a:r>
                      <a:endParaRPr lang="en-US" sz="1200">
                        <a:effectLst/>
                      </a:endParaRPr>
                    </a:p>
                    <a:p>
                      <a:pPr marL="0" marR="0">
                        <a:spcBef>
                          <a:spcPts val="0"/>
                        </a:spcBef>
                        <a:spcAft>
                          <a:spcPts val="0"/>
                        </a:spcAft>
                      </a:pPr>
                      <a:r>
                        <a:rPr lang="en-US" sz="900">
                          <a:effectLst/>
                        </a:rPr>
                        <a:t>&lt;Critical Operation&gt;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26826464"/>
                  </a:ext>
                </a:extLst>
              </a:tr>
              <a:tr h="515538">
                <a:tc>
                  <a:txBody>
                    <a:bodyPr/>
                    <a:lstStyle/>
                    <a:p>
                      <a:pPr marL="0" marR="0">
                        <a:spcBef>
                          <a:spcPts val="0"/>
                        </a:spcBef>
                        <a:spcAft>
                          <a:spcPts val="0"/>
                        </a:spcAft>
                      </a:pPr>
                      <a:r>
                        <a:rPr lang="en-US" sz="1100">
                          <a:effectLst/>
                        </a:rPr>
                        <a:t>4. Read the full job 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Retrieval time &lt; 3 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stale data</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9546103"/>
                  </a:ext>
                </a:extLst>
              </a:tr>
              <a:tr h="515538">
                <a:tc>
                  <a:txBody>
                    <a:bodyPr/>
                    <a:lstStyle/>
                    <a:p>
                      <a:pPr marL="0" marR="0">
                        <a:spcBef>
                          <a:spcPts val="0"/>
                        </a:spcBef>
                        <a:spcAft>
                          <a:spcPts val="0"/>
                        </a:spcAft>
                      </a:pPr>
                      <a:r>
                        <a:rPr lang="en-US" sz="1100">
                          <a:effectLst/>
                        </a:rPr>
                        <a:t>5. Updating the jobs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Write time &lt; 0.05s per transaction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critical write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6374187"/>
                  </a:ext>
                </a:extLst>
              </a:tr>
              <a:tr h="515538">
                <a:tc>
                  <a:txBody>
                    <a:bodyPr/>
                    <a:lstStyle/>
                    <a:p>
                      <a:pPr marL="0" marR="0">
                        <a:spcBef>
                          <a:spcPts val="0"/>
                        </a:spcBef>
                        <a:spcAft>
                          <a:spcPts val="0"/>
                        </a:spcAft>
                      </a:pPr>
                      <a:r>
                        <a:rPr lang="en-US" sz="1100">
                          <a:effectLst/>
                        </a:rPr>
                        <a:t>6. Search the job posting based on skills required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Retrieval time &lt; 3 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No stale data</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75488625"/>
                  </a:ext>
                </a:extLst>
              </a:tr>
            </a:tbl>
          </a:graphicData>
        </a:graphic>
      </p:graphicFrame>
      <p:sp>
        <p:nvSpPr>
          <p:cNvPr id="8" name="TextBox 7">
            <a:extLst>
              <a:ext uri="{FF2B5EF4-FFF2-40B4-BE49-F238E27FC236}">
                <a16:creationId xmlns:a16="http://schemas.microsoft.com/office/drawing/2014/main" id="{B3D6A46E-A1E5-7948-BE4A-FA5636B5193B}"/>
              </a:ext>
            </a:extLst>
          </p:cNvPr>
          <p:cNvSpPr txBox="1"/>
          <p:nvPr/>
        </p:nvSpPr>
        <p:spPr>
          <a:xfrm>
            <a:off x="6958939" y="6477001"/>
            <a:ext cx="4762005" cy="369332"/>
          </a:xfrm>
          <a:prstGeom prst="rect">
            <a:avLst/>
          </a:prstGeom>
          <a:noFill/>
        </p:spPr>
        <p:txBody>
          <a:bodyPr wrap="square" rtlCol="0">
            <a:spAutoFit/>
          </a:bodyPr>
          <a:lstStyle/>
          <a:p>
            <a:r>
              <a:rPr lang="en-US" dirty="0"/>
              <a:t>Quantification &amp; qualification of operation</a:t>
            </a:r>
          </a:p>
        </p:txBody>
      </p:sp>
    </p:spTree>
    <p:extLst>
      <p:ext uri="{BB962C8B-B14F-4D97-AF65-F5344CB8AC3E}">
        <p14:creationId xmlns:p14="http://schemas.microsoft.com/office/powerpoint/2010/main" val="361603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B4F7884-6952-A648-B853-CD080FE5534D}"/>
              </a:ext>
            </a:extLst>
          </p:cNvPr>
          <p:cNvSpPr>
            <a:spLocks noGrp="1"/>
          </p:cNvSpPr>
          <p:nvPr>
            <p:ph type="title"/>
          </p:nvPr>
        </p:nvSpPr>
        <p:spPr>
          <a:xfrm>
            <a:off x="207699" y="392491"/>
            <a:ext cx="4906052" cy="1375608"/>
          </a:xfrm>
        </p:spPr>
        <p:txBody>
          <a:bodyPr anchor="ctr">
            <a:normAutofit/>
          </a:bodyPr>
          <a:lstStyle/>
          <a:p>
            <a:r>
              <a:rPr lang="en-US" dirty="0"/>
              <a:t>Entities and relationships</a:t>
            </a:r>
            <a:endParaRPr lang="en-US" dirty="0">
              <a:solidFill>
                <a:schemeClr val="bg1"/>
              </a:solidFill>
            </a:endParaRPr>
          </a:p>
        </p:txBody>
      </p:sp>
      <p:sp>
        <p:nvSpPr>
          <p:cNvPr id="8" name="Content Placeholder 7">
            <a:extLst>
              <a:ext uri="{FF2B5EF4-FFF2-40B4-BE49-F238E27FC236}">
                <a16:creationId xmlns:a16="http://schemas.microsoft.com/office/drawing/2014/main" id="{554E7BDF-1A62-4606-9DC2-E5C4F2031DB1}"/>
              </a:ext>
            </a:extLst>
          </p:cNvPr>
          <p:cNvSpPr>
            <a:spLocks noGrp="1"/>
          </p:cNvSpPr>
          <p:nvPr>
            <p:ph idx="1"/>
          </p:nvPr>
        </p:nvSpPr>
        <p:spPr>
          <a:xfrm>
            <a:off x="343091" y="2018086"/>
            <a:ext cx="3973943" cy="4632096"/>
          </a:xfrm>
        </p:spPr>
        <p:txBody>
          <a:bodyPr>
            <a:normAutofit fontScale="77500" lnSpcReduction="20000"/>
          </a:bodyPr>
          <a:lstStyle/>
          <a:p>
            <a:pPr marL="0" indent="0">
              <a:buNone/>
            </a:pPr>
            <a:r>
              <a:rPr lang="en-US" dirty="0">
                <a:solidFill>
                  <a:schemeClr val="bg1"/>
                </a:solidFill>
              </a:rPr>
              <a:t>After analysis the data can be categorized into 5 entities </a:t>
            </a:r>
          </a:p>
          <a:p>
            <a:pPr lvl="0"/>
            <a:r>
              <a:rPr lang="en-US" b="1" dirty="0" err="1">
                <a:solidFill>
                  <a:schemeClr val="bg1"/>
                </a:solidFill>
              </a:rPr>
              <a:t>JobInfo</a:t>
            </a:r>
            <a:r>
              <a:rPr lang="en-US" dirty="0">
                <a:solidFill>
                  <a:schemeClr val="bg1"/>
                </a:solidFill>
              </a:rPr>
              <a:t>: This entity will consist of information that helps describe the job or give details about the job. </a:t>
            </a:r>
          </a:p>
          <a:p>
            <a:pPr lvl="0"/>
            <a:r>
              <a:rPr lang="en-US" b="1" dirty="0" err="1">
                <a:solidFill>
                  <a:schemeClr val="bg1"/>
                </a:solidFill>
              </a:rPr>
              <a:t>JobPostingInfo</a:t>
            </a:r>
            <a:r>
              <a:rPr lang="en-US" b="1" dirty="0">
                <a:solidFill>
                  <a:schemeClr val="bg1"/>
                </a:solidFill>
              </a:rPr>
              <a:t>:</a:t>
            </a:r>
            <a:r>
              <a:rPr lang="en-US" dirty="0">
                <a:solidFill>
                  <a:schemeClr val="bg1"/>
                </a:solidFill>
              </a:rPr>
              <a:t> This entity will consist of information that helps describe which website the job posting came from and what date it will be available.</a:t>
            </a:r>
          </a:p>
          <a:p>
            <a:pPr lvl="0"/>
            <a:r>
              <a:rPr lang="en-US" b="1" dirty="0" err="1">
                <a:solidFill>
                  <a:schemeClr val="bg1"/>
                </a:solidFill>
              </a:rPr>
              <a:t>LocationInfo</a:t>
            </a:r>
            <a:r>
              <a:rPr lang="en-US" b="1" dirty="0">
                <a:solidFill>
                  <a:schemeClr val="bg1"/>
                </a:solidFill>
              </a:rPr>
              <a:t>: </a:t>
            </a:r>
            <a:r>
              <a:rPr lang="en-US" dirty="0">
                <a:solidFill>
                  <a:schemeClr val="bg1"/>
                </a:solidFill>
              </a:rPr>
              <a:t>This entity will consist of information that helps describe the location of job openings like the city, state, and country.</a:t>
            </a:r>
          </a:p>
          <a:p>
            <a:pPr lvl="0"/>
            <a:r>
              <a:rPr lang="en-US" b="1" dirty="0" err="1">
                <a:solidFill>
                  <a:schemeClr val="bg1"/>
                </a:solidFill>
              </a:rPr>
              <a:t>JobCategory</a:t>
            </a:r>
            <a:r>
              <a:rPr lang="en-US" b="1" dirty="0">
                <a:solidFill>
                  <a:schemeClr val="bg1"/>
                </a:solidFill>
              </a:rPr>
              <a:t>: </a:t>
            </a:r>
            <a:r>
              <a:rPr lang="en-US" dirty="0">
                <a:solidFill>
                  <a:schemeClr val="bg1"/>
                </a:solidFill>
              </a:rPr>
              <a:t>This entity will consist of information that helps describe the job posting's domain type. </a:t>
            </a:r>
          </a:p>
          <a:p>
            <a:pPr lvl="0"/>
            <a:r>
              <a:rPr lang="en-US" b="1" dirty="0" err="1">
                <a:solidFill>
                  <a:schemeClr val="bg1"/>
                </a:solidFill>
              </a:rPr>
              <a:t>JobRequirements</a:t>
            </a:r>
            <a:r>
              <a:rPr lang="en-US" b="1" dirty="0">
                <a:solidFill>
                  <a:schemeClr val="bg1"/>
                </a:solidFill>
              </a:rPr>
              <a:t>: </a:t>
            </a:r>
            <a:r>
              <a:rPr lang="en-US" dirty="0">
                <a:solidFill>
                  <a:schemeClr val="bg1"/>
                </a:solidFill>
              </a:rPr>
              <a:t>This entity will consist of information that helps describe the job posting's skill and minimum education requirements.</a:t>
            </a:r>
          </a:p>
          <a:p>
            <a:pPr marL="0" lvl="0" indent="0">
              <a:buNone/>
            </a:pPr>
            <a:r>
              <a:rPr lang="en-US" dirty="0">
                <a:solidFill>
                  <a:schemeClr val="bg1"/>
                </a:solidFill>
              </a:rPr>
              <a:t>All entities have one-to-one relationship with job info.</a:t>
            </a:r>
          </a:p>
          <a:p>
            <a:pPr marL="0" indent="0">
              <a:buNone/>
            </a:pPr>
            <a:endParaRPr lang="en-US" dirty="0">
              <a:solidFill>
                <a:schemeClr val="bg1"/>
              </a:solidFill>
            </a:endParaRPr>
          </a:p>
        </p:txBody>
      </p:sp>
      <p:pic>
        <p:nvPicPr>
          <p:cNvPr id="4" name="Content Placeholder 3" descr="Diagram&#10;&#10;Description automatically generated">
            <a:extLst>
              <a:ext uri="{FF2B5EF4-FFF2-40B4-BE49-F238E27FC236}">
                <a16:creationId xmlns:a16="http://schemas.microsoft.com/office/drawing/2014/main" id="{992C7831-0889-F04E-BA4A-53A293A6E78A}"/>
              </a:ext>
            </a:extLst>
          </p:cNvPr>
          <p:cNvPicPr>
            <a:picLocks/>
          </p:cNvPicPr>
          <p:nvPr/>
        </p:nvPicPr>
        <p:blipFill rotWithShape="1">
          <a:blip r:embed="rId2">
            <a:extLst>
              <a:ext uri="{28A0092B-C50C-407E-A947-70E740481C1C}">
                <a14:useLocalDpi xmlns:a14="http://schemas.microsoft.com/office/drawing/2010/main" val="0"/>
              </a:ext>
            </a:extLst>
          </a:blip>
          <a:srcRect t="1151" b="2244"/>
          <a:stretch/>
        </p:blipFill>
        <p:spPr bwMode="auto">
          <a:xfrm>
            <a:off x="6096000" y="660401"/>
            <a:ext cx="5659695" cy="5384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53640926-AAD7-44D8-BBD7-CCE9431645EC}">
              <a14:shadowObscured xmlns:a14="http://schemas.microsoft.com/office/drawing/2010/main"/>
            </a:ext>
          </a:extLst>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6788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2A09-A257-7E45-92FF-55D656181337}"/>
              </a:ext>
            </a:extLst>
          </p:cNvPr>
          <p:cNvSpPr>
            <a:spLocks noGrp="1"/>
          </p:cNvSpPr>
          <p:nvPr>
            <p:ph type="title"/>
          </p:nvPr>
        </p:nvSpPr>
        <p:spPr/>
        <p:txBody>
          <a:bodyPr/>
          <a:lstStyle/>
          <a:p>
            <a:r>
              <a:rPr lang="en-US" dirty="0"/>
              <a:t>Entities and relationships : ER diagrams</a:t>
            </a:r>
          </a:p>
        </p:txBody>
      </p:sp>
      <p:pic>
        <p:nvPicPr>
          <p:cNvPr id="4" name="Content Placeholder 3">
            <a:extLst>
              <a:ext uri="{FF2B5EF4-FFF2-40B4-BE49-F238E27FC236}">
                <a16:creationId xmlns:a16="http://schemas.microsoft.com/office/drawing/2014/main" id="{080ACF65-1443-AB48-9639-B9706205EB38}"/>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3710" t="4197" r="12029" b="6979"/>
          <a:stretch/>
        </p:blipFill>
        <p:spPr bwMode="auto">
          <a:xfrm>
            <a:off x="677334" y="1930401"/>
            <a:ext cx="3069987" cy="3503392"/>
          </a:xfrm>
          <a:prstGeom prst="rect">
            <a:avLst/>
          </a:prstGeom>
          <a:ln w="508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8DD92EF-C32D-6443-9B38-AD651641D9E2}"/>
              </a:ext>
            </a:extLst>
          </p:cNvPr>
          <p:cNvSpPr txBox="1"/>
          <p:nvPr/>
        </p:nvSpPr>
        <p:spPr>
          <a:xfrm>
            <a:off x="930233" y="1531759"/>
            <a:ext cx="2280722" cy="553998"/>
          </a:xfrm>
          <a:prstGeom prst="rect">
            <a:avLst/>
          </a:prstGeom>
          <a:noFill/>
        </p:spPr>
        <p:txBody>
          <a:bodyPr wrap="square" rtlCol="0">
            <a:spAutoFit/>
          </a:bodyPr>
          <a:lstStyle/>
          <a:p>
            <a:r>
              <a:rPr lang="en-US" sz="1200" dirty="0"/>
              <a:t>Fig: ER design for Version 1_0</a:t>
            </a:r>
          </a:p>
          <a:p>
            <a:endParaRPr lang="en-US" dirty="0"/>
          </a:p>
        </p:txBody>
      </p:sp>
      <p:sp>
        <p:nvSpPr>
          <p:cNvPr id="6" name="Rectangle 2">
            <a:extLst>
              <a:ext uri="{FF2B5EF4-FFF2-40B4-BE49-F238E27FC236}">
                <a16:creationId xmlns:a16="http://schemas.microsoft.com/office/drawing/2014/main" id="{DD488E59-FE3F-A24F-990A-1E1ED339E1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F25E390-8511-2D46-9A91-7EF327016E88}"/>
              </a:ext>
            </a:extLst>
          </p:cNvPr>
          <p:cNvGraphicFramePr>
            <a:graphicFrameLocks noChangeAspect="1"/>
          </p:cNvGraphicFramePr>
          <p:nvPr>
            <p:extLst>
              <p:ext uri="{D42A27DB-BD31-4B8C-83A1-F6EECF244321}">
                <p14:modId xmlns:p14="http://schemas.microsoft.com/office/powerpoint/2010/main" val="3119356107"/>
              </p:ext>
            </p:extLst>
          </p:nvPr>
        </p:nvGraphicFramePr>
        <p:xfrm>
          <a:off x="689650" y="5832435"/>
          <a:ext cx="402880" cy="445288"/>
        </p:xfrm>
        <a:graphic>
          <a:graphicData uri="http://schemas.openxmlformats.org/presentationml/2006/ole">
            <mc:AlternateContent xmlns:mc="http://schemas.openxmlformats.org/markup-compatibility/2006">
              <mc:Choice xmlns:v="urn:schemas-microsoft-com:vml" Requires="v">
                <p:oleObj spid="_x0000_s8301" name="Document" showAsIcon="1" r:id="rId4" imgW="482600" imgH="304800" progId="Word.Document.12">
                  <p:embed/>
                </p:oleObj>
              </mc:Choice>
              <mc:Fallback>
                <p:oleObj name="Document" showAsIcon="1" r:id="rId4" imgW="482600" imgH="304800"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50" y="5832435"/>
                        <a:ext cx="402880" cy="445288"/>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A68EEEA6-1CED-FE4E-9992-EBE99ECC9D03}"/>
              </a:ext>
            </a:extLst>
          </p:cNvPr>
          <p:cNvSpPr/>
          <p:nvPr/>
        </p:nvSpPr>
        <p:spPr>
          <a:xfrm>
            <a:off x="1139512" y="5879068"/>
            <a:ext cx="1194558" cy="261610"/>
          </a:xfrm>
          <a:prstGeom prst="rect">
            <a:avLst/>
          </a:prstGeom>
        </p:spPr>
        <p:txBody>
          <a:bodyPr wrap="none">
            <a:spAutoFit/>
          </a:bodyPr>
          <a:lstStyle/>
          <a:p>
            <a:r>
              <a:rPr lang="en-US" sz="1100" kern="0" dirty="0">
                <a:latin typeface="Times New Roman" panose="02020603050405020304" pitchFamily="18" charset="0"/>
                <a:ea typeface="Times New Roman" panose="02020603050405020304" pitchFamily="18" charset="0"/>
              </a:rPr>
              <a:t>MongoDB Script </a:t>
            </a:r>
            <a:endParaRPr lang="en-US" sz="1100" dirty="0"/>
          </a:p>
        </p:txBody>
      </p:sp>
      <p:graphicFrame>
        <p:nvGraphicFramePr>
          <p:cNvPr id="10" name="Object 9">
            <a:extLst>
              <a:ext uri="{FF2B5EF4-FFF2-40B4-BE49-F238E27FC236}">
                <a16:creationId xmlns:a16="http://schemas.microsoft.com/office/drawing/2014/main" id="{63C4BD04-E90D-B84F-9C42-5BD688068C9C}"/>
              </a:ext>
            </a:extLst>
          </p:cNvPr>
          <p:cNvGraphicFramePr>
            <a:graphicFrameLocks noChangeAspect="1"/>
          </p:cNvGraphicFramePr>
          <p:nvPr>
            <p:extLst>
              <p:ext uri="{D42A27DB-BD31-4B8C-83A1-F6EECF244321}">
                <p14:modId xmlns:p14="http://schemas.microsoft.com/office/powerpoint/2010/main" val="2314718367"/>
              </p:ext>
            </p:extLst>
          </p:nvPr>
        </p:nvGraphicFramePr>
        <p:xfrm>
          <a:off x="656912" y="6344953"/>
          <a:ext cx="482600" cy="445277"/>
        </p:xfrm>
        <a:graphic>
          <a:graphicData uri="http://schemas.openxmlformats.org/presentationml/2006/ole">
            <mc:AlternateContent xmlns:mc="http://schemas.openxmlformats.org/markup-compatibility/2006">
              <mc:Choice xmlns:v="urn:schemas-microsoft-com:vml" Requires="v">
                <p:oleObj spid="_x0000_s8302" name="Document" showAsIcon="1" r:id="rId6" imgW="482600" imgH="304800" progId="Word.Document.12">
                  <p:embed/>
                </p:oleObj>
              </mc:Choice>
              <mc:Fallback>
                <p:oleObj name="Document" showAsIcon="1" r:id="rId6" imgW="482600" imgH="304800" progId="Word.Document.1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12" y="6344953"/>
                        <a:ext cx="482600" cy="445277"/>
                      </a:xfrm>
                      <a:prstGeom prst="rect">
                        <a:avLst/>
                      </a:prstGeom>
                      <a:noFill/>
                    </p:spPr>
                  </p:pic>
                </p:oleObj>
              </mc:Fallback>
            </mc:AlternateContent>
          </a:graphicData>
        </a:graphic>
      </p:graphicFrame>
      <p:sp>
        <p:nvSpPr>
          <p:cNvPr id="11" name="Rectangle 10">
            <a:extLst>
              <a:ext uri="{FF2B5EF4-FFF2-40B4-BE49-F238E27FC236}">
                <a16:creationId xmlns:a16="http://schemas.microsoft.com/office/drawing/2014/main" id="{7C491DE4-AA4B-604C-BF35-BB99E84AA313}"/>
              </a:ext>
            </a:extLst>
          </p:cNvPr>
          <p:cNvSpPr/>
          <p:nvPr/>
        </p:nvSpPr>
        <p:spPr>
          <a:xfrm>
            <a:off x="1139512" y="6413704"/>
            <a:ext cx="1717137" cy="253916"/>
          </a:xfrm>
          <a:prstGeom prst="rect">
            <a:avLst/>
          </a:prstGeom>
        </p:spPr>
        <p:txBody>
          <a:bodyPr wrap="none">
            <a:spAutoFit/>
          </a:bodyPr>
          <a:lstStyle/>
          <a:p>
            <a:r>
              <a:rPr lang="en-US" sz="1050" dirty="0" err="1"/>
              <a:t>JobInfo</a:t>
            </a:r>
            <a:r>
              <a:rPr lang="en-US" sz="1050" dirty="0"/>
              <a:t> JSON Data syntax</a:t>
            </a:r>
            <a:endParaRPr lang="en-US" sz="900" dirty="0"/>
          </a:p>
        </p:txBody>
      </p:sp>
      <p:pic>
        <p:nvPicPr>
          <p:cNvPr id="12" name="Picture 11">
            <a:extLst>
              <a:ext uri="{FF2B5EF4-FFF2-40B4-BE49-F238E27FC236}">
                <a16:creationId xmlns:a16="http://schemas.microsoft.com/office/drawing/2014/main" id="{C9D142DD-6631-BB43-8012-5B56C3EDE038}"/>
              </a:ext>
            </a:extLst>
          </p:cNvPr>
          <p:cNvPicPr/>
          <p:nvPr/>
        </p:nvPicPr>
        <p:blipFill rotWithShape="1">
          <a:blip r:embed="rId8">
            <a:extLst>
              <a:ext uri="{28A0092B-C50C-407E-A947-70E740481C1C}">
                <a14:useLocalDpi xmlns:a14="http://schemas.microsoft.com/office/drawing/2010/main" val="0"/>
              </a:ext>
            </a:extLst>
          </a:blip>
          <a:srcRect l="3131" t="5887" r="4387" b="11703"/>
          <a:stretch/>
        </p:blipFill>
        <p:spPr bwMode="auto">
          <a:xfrm>
            <a:off x="4313745" y="2035034"/>
            <a:ext cx="4876800" cy="3021965"/>
          </a:xfrm>
          <a:prstGeom prst="rect">
            <a:avLst/>
          </a:prstGeom>
          <a:ln w="508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30227300-55B5-8245-BACB-ED50FA29AD56}"/>
              </a:ext>
            </a:extLst>
          </p:cNvPr>
          <p:cNvSpPr txBox="1"/>
          <p:nvPr/>
        </p:nvSpPr>
        <p:spPr>
          <a:xfrm>
            <a:off x="5638483" y="1476701"/>
            <a:ext cx="2280722" cy="276999"/>
          </a:xfrm>
          <a:prstGeom prst="rect">
            <a:avLst/>
          </a:prstGeom>
          <a:noFill/>
        </p:spPr>
        <p:txBody>
          <a:bodyPr wrap="square" rtlCol="0">
            <a:spAutoFit/>
          </a:bodyPr>
          <a:lstStyle/>
          <a:p>
            <a:r>
              <a:rPr lang="en-US" sz="1200" dirty="0"/>
              <a:t>Fig: ER design for Version 1_1</a:t>
            </a:r>
          </a:p>
        </p:txBody>
      </p:sp>
      <p:sp>
        <p:nvSpPr>
          <p:cNvPr id="14" name="Rectangle 6">
            <a:extLst>
              <a:ext uri="{FF2B5EF4-FFF2-40B4-BE49-F238E27FC236}">
                <a16:creationId xmlns:a16="http://schemas.microsoft.com/office/drawing/2014/main" id="{69076B41-C758-5A4A-B7D2-2514DD500FBE}"/>
              </a:ext>
            </a:extLst>
          </p:cNvPr>
          <p:cNvSpPr>
            <a:spLocks noChangeArrowheads="1"/>
          </p:cNvSpPr>
          <p:nvPr/>
        </p:nvSpPr>
        <p:spPr bwMode="auto">
          <a:xfrm>
            <a:off x="4868883" y="521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8">
            <a:extLst>
              <a:ext uri="{FF2B5EF4-FFF2-40B4-BE49-F238E27FC236}">
                <a16:creationId xmlns:a16="http://schemas.microsoft.com/office/drawing/2014/main" id="{EFF3DDDA-D070-6742-B88B-A40A47D597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0">
            <a:extLst>
              <a:ext uri="{FF2B5EF4-FFF2-40B4-BE49-F238E27FC236}">
                <a16:creationId xmlns:a16="http://schemas.microsoft.com/office/drawing/2014/main" id="{FB89715F-26B6-1046-B70D-5092528A17B9}"/>
              </a:ext>
            </a:extLst>
          </p:cNvPr>
          <p:cNvSpPr>
            <a:spLocks noChangeArrowheads="1"/>
          </p:cNvSpPr>
          <p:nvPr/>
        </p:nvSpPr>
        <p:spPr bwMode="auto">
          <a:xfrm>
            <a:off x="4634379" y="521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a:extLst>
              <a:ext uri="{FF2B5EF4-FFF2-40B4-BE49-F238E27FC236}">
                <a16:creationId xmlns:a16="http://schemas.microsoft.com/office/drawing/2014/main" id="{7427BAF1-B2EF-164C-A2BA-18E1840A5206}"/>
              </a:ext>
            </a:extLst>
          </p:cNvPr>
          <p:cNvGraphicFramePr>
            <a:graphicFrameLocks noChangeAspect="1"/>
          </p:cNvGraphicFramePr>
          <p:nvPr>
            <p:extLst>
              <p:ext uri="{D42A27DB-BD31-4B8C-83A1-F6EECF244321}">
                <p14:modId xmlns:p14="http://schemas.microsoft.com/office/powerpoint/2010/main" val="4007630259"/>
              </p:ext>
            </p:extLst>
          </p:nvPr>
        </p:nvGraphicFramePr>
        <p:xfrm>
          <a:off x="4206068" y="5218802"/>
          <a:ext cx="769600" cy="445287"/>
        </p:xfrm>
        <a:graphic>
          <a:graphicData uri="http://schemas.openxmlformats.org/presentationml/2006/ole">
            <mc:AlternateContent xmlns:mc="http://schemas.openxmlformats.org/markup-compatibility/2006">
              <mc:Choice xmlns:v="urn:schemas-microsoft-com:vml" Requires="v">
                <p:oleObj spid="_x0000_s8303" name="Document" showAsIcon="1" r:id="rId9" imgW="965200" imgH="609600" progId="Word.Document.12">
                  <p:embed/>
                </p:oleObj>
              </mc:Choice>
              <mc:Fallback>
                <p:oleObj name="Document" showAsIcon="1" r:id="rId9" imgW="965200" imgH="609600" progId="Word.Document.12">
                  <p:embed/>
                  <p:pic>
                    <p:nvPicPr>
                      <p:cNvPr id="0" name=""/>
                      <p:cNvPicPr/>
                      <p:nvPr/>
                    </p:nvPicPr>
                    <p:blipFill>
                      <a:blip r:embed="rId10"/>
                      <a:stretch>
                        <a:fillRect/>
                      </a:stretch>
                    </p:blipFill>
                    <p:spPr>
                      <a:xfrm>
                        <a:off x="4206068" y="5218802"/>
                        <a:ext cx="769600" cy="445287"/>
                      </a:xfrm>
                      <a:prstGeom prst="rect">
                        <a:avLst/>
                      </a:prstGeom>
                    </p:spPr>
                  </p:pic>
                </p:oleObj>
              </mc:Fallback>
            </mc:AlternateContent>
          </a:graphicData>
        </a:graphic>
      </p:graphicFrame>
      <p:sp>
        <p:nvSpPr>
          <p:cNvPr id="31" name="Rectangle 30">
            <a:extLst>
              <a:ext uri="{FF2B5EF4-FFF2-40B4-BE49-F238E27FC236}">
                <a16:creationId xmlns:a16="http://schemas.microsoft.com/office/drawing/2014/main" id="{5098F08D-96EE-FC46-BDE8-FA61B3F72F46}"/>
              </a:ext>
            </a:extLst>
          </p:cNvPr>
          <p:cNvSpPr/>
          <p:nvPr/>
        </p:nvSpPr>
        <p:spPr>
          <a:xfrm>
            <a:off x="4953825" y="5337722"/>
            <a:ext cx="1694695" cy="261610"/>
          </a:xfrm>
          <a:prstGeom prst="rect">
            <a:avLst/>
          </a:prstGeom>
        </p:spPr>
        <p:txBody>
          <a:bodyPr wrap="none">
            <a:spAutoFit/>
          </a:bodyPr>
          <a:lstStyle/>
          <a:p>
            <a:r>
              <a:rPr lang="en-US" sz="1100" kern="0" dirty="0" err="1">
                <a:latin typeface="Times New Roman" panose="02020603050405020304" pitchFamily="18" charset="0"/>
                <a:ea typeface="Times New Roman" panose="02020603050405020304" pitchFamily="18" charset="0"/>
              </a:rPr>
              <a:t>JobInfo</a:t>
            </a:r>
            <a:r>
              <a:rPr lang="en-US" sz="1100" kern="0" dirty="0">
                <a:latin typeface="Times New Roman" panose="02020603050405020304" pitchFamily="18" charset="0"/>
                <a:ea typeface="Times New Roman" panose="02020603050405020304" pitchFamily="18" charset="0"/>
              </a:rPr>
              <a:t>  MongoDB Script </a:t>
            </a:r>
            <a:endParaRPr lang="en-US" sz="1100" dirty="0"/>
          </a:p>
        </p:txBody>
      </p:sp>
      <p:graphicFrame>
        <p:nvGraphicFramePr>
          <p:cNvPr id="32" name="Object 31">
            <a:extLst>
              <a:ext uri="{FF2B5EF4-FFF2-40B4-BE49-F238E27FC236}">
                <a16:creationId xmlns:a16="http://schemas.microsoft.com/office/drawing/2014/main" id="{7BBEAF54-9F2B-2F49-AAC1-F21F75B5F6CE}"/>
              </a:ext>
            </a:extLst>
          </p:cNvPr>
          <p:cNvGraphicFramePr>
            <a:graphicFrameLocks noChangeAspect="1"/>
          </p:cNvGraphicFramePr>
          <p:nvPr>
            <p:extLst>
              <p:ext uri="{D42A27DB-BD31-4B8C-83A1-F6EECF244321}">
                <p14:modId xmlns:p14="http://schemas.microsoft.com/office/powerpoint/2010/main" val="3553616208"/>
              </p:ext>
            </p:extLst>
          </p:nvPr>
        </p:nvGraphicFramePr>
        <p:xfrm>
          <a:off x="4206068" y="5851924"/>
          <a:ext cx="846491" cy="534626"/>
        </p:xfrm>
        <a:graphic>
          <a:graphicData uri="http://schemas.openxmlformats.org/presentationml/2006/ole">
            <mc:AlternateContent xmlns:mc="http://schemas.openxmlformats.org/markup-compatibility/2006">
              <mc:Choice xmlns:v="urn:schemas-microsoft-com:vml" Requires="v">
                <p:oleObj spid="_x0000_s8304" name="Document" showAsIcon="1" r:id="rId11" imgW="965200" imgH="609600" progId="Word.Document.12">
                  <p:embed/>
                </p:oleObj>
              </mc:Choice>
              <mc:Fallback>
                <p:oleObj name="Document" showAsIcon="1" r:id="rId11" imgW="965200" imgH="609600" progId="Word.Document.12">
                  <p:embed/>
                  <p:pic>
                    <p:nvPicPr>
                      <p:cNvPr id="0" name=""/>
                      <p:cNvPicPr/>
                      <p:nvPr/>
                    </p:nvPicPr>
                    <p:blipFill>
                      <a:blip r:embed="rId10"/>
                      <a:stretch>
                        <a:fillRect/>
                      </a:stretch>
                    </p:blipFill>
                    <p:spPr>
                      <a:xfrm>
                        <a:off x="4206068" y="5851924"/>
                        <a:ext cx="846491" cy="534626"/>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B3CA4B06-EEAE-7344-BDF4-D0DCEE5DD4F4}"/>
              </a:ext>
            </a:extLst>
          </p:cNvPr>
          <p:cNvGraphicFramePr>
            <a:graphicFrameLocks noChangeAspect="1"/>
          </p:cNvGraphicFramePr>
          <p:nvPr>
            <p:extLst>
              <p:ext uri="{D42A27DB-BD31-4B8C-83A1-F6EECF244321}">
                <p14:modId xmlns:p14="http://schemas.microsoft.com/office/powerpoint/2010/main" val="2590843198"/>
              </p:ext>
            </p:extLst>
          </p:nvPr>
        </p:nvGraphicFramePr>
        <p:xfrm>
          <a:off x="6883024" y="5193914"/>
          <a:ext cx="801787" cy="506392"/>
        </p:xfrm>
        <a:graphic>
          <a:graphicData uri="http://schemas.openxmlformats.org/presentationml/2006/ole">
            <mc:AlternateContent xmlns:mc="http://schemas.openxmlformats.org/markup-compatibility/2006">
              <mc:Choice xmlns:v="urn:schemas-microsoft-com:vml" Requires="v">
                <p:oleObj spid="_x0000_s8305" name="Document" showAsIcon="1" r:id="rId12" imgW="965200" imgH="609600" progId="Word.Document.12">
                  <p:embed/>
                </p:oleObj>
              </mc:Choice>
              <mc:Fallback>
                <p:oleObj name="Document" showAsIcon="1" r:id="rId12" imgW="965200" imgH="609600" progId="Word.Document.12">
                  <p:embed/>
                  <p:pic>
                    <p:nvPicPr>
                      <p:cNvPr id="0" name=""/>
                      <p:cNvPicPr/>
                      <p:nvPr/>
                    </p:nvPicPr>
                    <p:blipFill>
                      <a:blip r:embed="rId10"/>
                      <a:stretch>
                        <a:fillRect/>
                      </a:stretch>
                    </p:blipFill>
                    <p:spPr>
                      <a:xfrm>
                        <a:off x="6883024" y="5193914"/>
                        <a:ext cx="801787" cy="506392"/>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B2BF4959-14F7-D344-B2BC-0544A8163A45}"/>
              </a:ext>
            </a:extLst>
          </p:cNvPr>
          <p:cNvGraphicFramePr>
            <a:graphicFrameLocks noChangeAspect="1"/>
          </p:cNvGraphicFramePr>
          <p:nvPr>
            <p:extLst>
              <p:ext uri="{D42A27DB-BD31-4B8C-83A1-F6EECF244321}">
                <p14:modId xmlns:p14="http://schemas.microsoft.com/office/powerpoint/2010/main" val="3235865183"/>
              </p:ext>
            </p:extLst>
          </p:nvPr>
        </p:nvGraphicFramePr>
        <p:xfrm>
          <a:off x="7013415" y="5877908"/>
          <a:ext cx="846479" cy="534618"/>
        </p:xfrm>
        <a:graphic>
          <a:graphicData uri="http://schemas.openxmlformats.org/presentationml/2006/ole">
            <mc:AlternateContent xmlns:mc="http://schemas.openxmlformats.org/markup-compatibility/2006">
              <mc:Choice xmlns:v="urn:schemas-microsoft-com:vml" Requires="v">
                <p:oleObj spid="_x0000_s8306" name="Document" showAsIcon="1" r:id="rId13" imgW="965200" imgH="609600" progId="Word.Document.12">
                  <p:embed/>
                </p:oleObj>
              </mc:Choice>
              <mc:Fallback>
                <p:oleObj name="Document" showAsIcon="1" r:id="rId13" imgW="965200" imgH="609600" progId="Word.Document.12">
                  <p:embed/>
                  <p:pic>
                    <p:nvPicPr>
                      <p:cNvPr id="0" name=""/>
                      <p:cNvPicPr/>
                      <p:nvPr/>
                    </p:nvPicPr>
                    <p:blipFill>
                      <a:blip r:embed="rId10"/>
                      <a:stretch>
                        <a:fillRect/>
                      </a:stretch>
                    </p:blipFill>
                    <p:spPr>
                      <a:xfrm>
                        <a:off x="7013415" y="5877908"/>
                        <a:ext cx="846479" cy="534618"/>
                      </a:xfrm>
                      <a:prstGeom prst="rect">
                        <a:avLst/>
                      </a:prstGeom>
                    </p:spPr>
                  </p:pic>
                </p:oleObj>
              </mc:Fallback>
            </mc:AlternateContent>
          </a:graphicData>
        </a:graphic>
      </p:graphicFrame>
      <p:sp>
        <p:nvSpPr>
          <p:cNvPr id="35" name="Rectangle 34">
            <a:extLst>
              <a:ext uri="{FF2B5EF4-FFF2-40B4-BE49-F238E27FC236}">
                <a16:creationId xmlns:a16="http://schemas.microsoft.com/office/drawing/2014/main" id="{AE817BB7-C0BD-6D4D-96A9-12EB4AE4A806}"/>
              </a:ext>
            </a:extLst>
          </p:cNvPr>
          <p:cNvSpPr/>
          <p:nvPr/>
        </p:nvSpPr>
        <p:spPr>
          <a:xfrm>
            <a:off x="5023158" y="6055079"/>
            <a:ext cx="2116285" cy="261610"/>
          </a:xfrm>
          <a:prstGeom prst="rect">
            <a:avLst/>
          </a:prstGeom>
        </p:spPr>
        <p:txBody>
          <a:bodyPr wrap="none">
            <a:spAutoFit/>
          </a:bodyPr>
          <a:lstStyle/>
          <a:p>
            <a:r>
              <a:rPr lang="en-US" sz="1100" kern="0" dirty="0" err="1">
                <a:latin typeface="Times New Roman" panose="02020603050405020304" pitchFamily="18" charset="0"/>
                <a:ea typeface="Times New Roman" panose="02020603050405020304" pitchFamily="18" charset="0"/>
              </a:rPr>
              <a:t>JobDescription</a:t>
            </a:r>
            <a:r>
              <a:rPr lang="en-US" sz="1100" kern="0" dirty="0">
                <a:latin typeface="Times New Roman" panose="02020603050405020304" pitchFamily="18" charset="0"/>
                <a:ea typeface="Times New Roman" panose="02020603050405020304" pitchFamily="18" charset="0"/>
              </a:rPr>
              <a:t> MongoDB Script </a:t>
            </a:r>
            <a:endParaRPr lang="en-US" sz="1100" dirty="0"/>
          </a:p>
        </p:txBody>
      </p:sp>
      <p:sp>
        <p:nvSpPr>
          <p:cNvPr id="36" name="Rectangle 35">
            <a:extLst>
              <a:ext uri="{FF2B5EF4-FFF2-40B4-BE49-F238E27FC236}">
                <a16:creationId xmlns:a16="http://schemas.microsoft.com/office/drawing/2014/main" id="{DF611214-1DA1-7143-A21E-37D7EAF81E23}"/>
              </a:ext>
            </a:extLst>
          </p:cNvPr>
          <p:cNvSpPr/>
          <p:nvPr/>
        </p:nvSpPr>
        <p:spPr>
          <a:xfrm>
            <a:off x="7684811" y="5321428"/>
            <a:ext cx="1717137" cy="253916"/>
          </a:xfrm>
          <a:prstGeom prst="rect">
            <a:avLst/>
          </a:prstGeom>
        </p:spPr>
        <p:txBody>
          <a:bodyPr wrap="none">
            <a:spAutoFit/>
          </a:bodyPr>
          <a:lstStyle/>
          <a:p>
            <a:r>
              <a:rPr lang="en-US" sz="1050" dirty="0" err="1"/>
              <a:t>JobInfo</a:t>
            </a:r>
            <a:r>
              <a:rPr lang="en-US" sz="1050" dirty="0"/>
              <a:t> JSON Data syntax</a:t>
            </a:r>
            <a:endParaRPr lang="en-US" sz="900" dirty="0"/>
          </a:p>
        </p:txBody>
      </p:sp>
      <p:sp>
        <p:nvSpPr>
          <p:cNvPr id="38" name="Rectangle 37">
            <a:extLst>
              <a:ext uri="{FF2B5EF4-FFF2-40B4-BE49-F238E27FC236}">
                <a16:creationId xmlns:a16="http://schemas.microsoft.com/office/drawing/2014/main" id="{3EDAA6AE-DCB1-B049-B281-927441737715}"/>
              </a:ext>
            </a:extLst>
          </p:cNvPr>
          <p:cNvSpPr/>
          <p:nvPr/>
        </p:nvSpPr>
        <p:spPr>
          <a:xfrm>
            <a:off x="7720058" y="5932929"/>
            <a:ext cx="1681890" cy="415498"/>
          </a:xfrm>
          <a:prstGeom prst="rect">
            <a:avLst/>
          </a:prstGeom>
        </p:spPr>
        <p:txBody>
          <a:bodyPr wrap="square">
            <a:spAutoFit/>
          </a:bodyPr>
          <a:lstStyle/>
          <a:p>
            <a:r>
              <a:rPr lang="en-US" sz="1050" kern="0" dirty="0" err="1">
                <a:latin typeface="Times New Roman" panose="02020603050405020304" pitchFamily="18" charset="0"/>
                <a:ea typeface="Times New Roman" panose="02020603050405020304" pitchFamily="18" charset="0"/>
              </a:rPr>
              <a:t>JobDescription</a:t>
            </a:r>
            <a:r>
              <a:rPr lang="en-US" sz="1050" dirty="0"/>
              <a:t> JSON Data syntax</a:t>
            </a:r>
            <a:endParaRPr lang="en-US" sz="900" dirty="0"/>
          </a:p>
        </p:txBody>
      </p:sp>
      <p:sp>
        <p:nvSpPr>
          <p:cNvPr id="39" name="TextBox 38">
            <a:extLst>
              <a:ext uri="{FF2B5EF4-FFF2-40B4-BE49-F238E27FC236}">
                <a16:creationId xmlns:a16="http://schemas.microsoft.com/office/drawing/2014/main" id="{826A7C74-7D96-8644-9365-110081CAE1E5}"/>
              </a:ext>
            </a:extLst>
          </p:cNvPr>
          <p:cNvSpPr txBox="1"/>
          <p:nvPr/>
        </p:nvSpPr>
        <p:spPr>
          <a:xfrm>
            <a:off x="9401948" y="2327880"/>
            <a:ext cx="2615881" cy="2708434"/>
          </a:xfrm>
          <a:prstGeom prst="rect">
            <a:avLst/>
          </a:prstGeom>
          <a:noFill/>
        </p:spPr>
        <p:txBody>
          <a:bodyPr wrap="square" rtlCol="0">
            <a:spAutoFit/>
          </a:bodyPr>
          <a:lstStyle/>
          <a:p>
            <a:r>
              <a:rPr lang="en-US" sz="1400" dirty="0"/>
              <a:t>Reason for version upgrade:</a:t>
            </a:r>
          </a:p>
          <a:p>
            <a:pPr marL="171450" indent="-171450">
              <a:buFont typeface="Arial" panose="020B0604020202020204" pitchFamily="34" charset="0"/>
              <a:buChar char="•"/>
            </a:pPr>
            <a:r>
              <a:rPr lang="en-US" sz="1200" dirty="0"/>
              <a:t>Job description field: This field contains vary long strings and one of the constraints in MongoDB is its document limit. So, it will make sense to move the </a:t>
            </a:r>
            <a:r>
              <a:rPr lang="en-US" sz="1200" dirty="0" err="1"/>
              <a:t>job_description</a:t>
            </a:r>
            <a:r>
              <a:rPr lang="en-US" sz="1200" dirty="0"/>
              <a:t> field into another document and link it to the existing one</a:t>
            </a:r>
          </a:p>
          <a:p>
            <a:pPr marL="171450" indent="-171450">
              <a:buFont typeface="Arial" panose="020B0604020202020204" pitchFamily="34" charset="0"/>
              <a:buChar char="•"/>
            </a:pPr>
            <a:r>
              <a:rPr lang="en-US" sz="1200" dirty="0"/>
              <a:t>Schema Versioning pattern: To control the future upgrades</a:t>
            </a:r>
          </a:p>
          <a:p>
            <a:endParaRPr lang="en-US" dirty="0"/>
          </a:p>
          <a:p>
            <a:endParaRPr lang="en-US" dirty="0"/>
          </a:p>
        </p:txBody>
      </p:sp>
      <p:sp>
        <p:nvSpPr>
          <p:cNvPr id="40" name="TextBox 39">
            <a:extLst>
              <a:ext uri="{FF2B5EF4-FFF2-40B4-BE49-F238E27FC236}">
                <a16:creationId xmlns:a16="http://schemas.microsoft.com/office/drawing/2014/main" id="{758BC65F-5D24-E047-9D71-DDDAB507BB98}"/>
              </a:ext>
            </a:extLst>
          </p:cNvPr>
          <p:cNvSpPr txBox="1"/>
          <p:nvPr/>
        </p:nvSpPr>
        <p:spPr>
          <a:xfrm>
            <a:off x="7598622" y="6549896"/>
            <a:ext cx="4593378" cy="261610"/>
          </a:xfrm>
          <a:prstGeom prst="rect">
            <a:avLst/>
          </a:prstGeom>
          <a:noFill/>
        </p:spPr>
        <p:txBody>
          <a:bodyPr wrap="square" rtlCol="0">
            <a:spAutoFit/>
          </a:bodyPr>
          <a:lstStyle/>
          <a:p>
            <a:r>
              <a:rPr lang="en-US" sz="1100" dirty="0"/>
              <a:t>Note: ER diagrams and Scripts are autogenerated by </a:t>
            </a:r>
            <a:r>
              <a:rPr lang="en-US" sz="1100" dirty="0" err="1"/>
              <a:t>hackolade</a:t>
            </a:r>
            <a:r>
              <a:rPr lang="en-US" sz="1100" dirty="0"/>
              <a:t> tool</a:t>
            </a:r>
          </a:p>
        </p:txBody>
      </p:sp>
    </p:spTree>
    <p:extLst>
      <p:ext uri="{BB962C8B-B14F-4D97-AF65-F5344CB8AC3E}">
        <p14:creationId xmlns:p14="http://schemas.microsoft.com/office/powerpoint/2010/main" val="272177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DB67030-F00D-AD47-8406-B007EDCB9D50}"/>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Loading of data </a:t>
            </a:r>
          </a:p>
        </p:txBody>
      </p:sp>
      <p:sp>
        <p:nvSpPr>
          <p:cNvPr id="3" name="Content Placeholder 2">
            <a:extLst>
              <a:ext uri="{FF2B5EF4-FFF2-40B4-BE49-F238E27FC236}">
                <a16:creationId xmlns:a16="http://schemas.microsoft.com/office/drawing/2014/main" id="{CEBD4462-9BAA-0249-96FA-43E9B6013762}"/>
              </a:ext>
            </a:extLst>
          </p:cNvPr>
          <p:cNvSpPr>
            <a:spLocks noGrp="1"/>
          </p:cNvSpPr>
          <p:nvPr>
            <p:ph idx="1"/>
          </p:nvPr>
        </p:nvSpPr>
        <p:spPr>
          <a:xfrm>
            <a:off x="461010" y="2089829"/>
            <a:ext cx="3973943" cy="2678336"/>
          </a:xfrm>
        </p:spPr>
        <p:txBody>
          <a:bodyPr>
            <a:normAutofit/>
          </a:bodyPr>
          <a:lstStyle/>
          <a:p>
            <a:pPr marL="0" indent="0">
              <a:buNone/>
            </a:pPr>
            <a:r>
              <a:rPr lang="en-US" dirty="0">
                <a:solidFill>
                  <a:schemeClr val="bg1"/>
                </a:solidFill>
              </a:rPr>
              <a:t>Creating JSON files:</a:t>
            </a:r>
          </a:p>
          <a:p>
            <a:pPr marL="0" indent="0">
              <a:buNone/>
            </a:pPr>
            <a:r>
              <a:rPr lang="en-US" dirty="0">
                <a:solidFill>
                  <a:schemeClr val="bg1"/>
                </a:solidFill>
              </a:rPr>
              <a:t>For transforming data into NoSQL model python script is used. Script is generating two files</a:t>
            </a:r>
          </a:p>
          <a:p>
            <a:pPr>
              <a:buFont typeface="Arial" panose="020B0604020202020204" pitchFamily="34" charset="0"/>
              <a:buChar char="•"/>
            </a:pPr>
            <a:r>
              <a:rPr lang="en-US" dirty="0">
                <a:solidFill>
                  <a:schemeClr val="bg1"/>
                </a:solidFill>
              </a:rPr>
              <a:t>﻿</a:t>
            </a:r>
            <a:r>
              <a:rPr lang="en-US" dirty="0" err="1">
                <a:solidFill>
                  <a:schemeClr val="bg1"/>
                </a:solidFill>
              </a:rPr>
              <a:t>JobDescription_new_insert.json</a:t>
            </a:r>
            <a:endParaRPr lang="en-US" dirty="0">
              <a:solidFill>
                <a:schemeClr val="bg1"/>
              </a:solidFill>
            </a:endParaRPr>
          </a:p>
          <a:p>
            <a:pPr marL="0" indent="0">
              <a:buNone/>
            </a:pPr>
            <a:endParaRPr lang="en-US" dirty="0">
              <a:solidFill>
                <a:schemeClr val="bg1"/>
              </a:solidFill>
            </a:endParaRPr>
          </a:p>
          <a:p>
            <a:pPr>
              <a:buFont typeface="Arial" panose="020B0604020202020204" pitchFamily="34" charset="0"/>
              <a:buChar char="•"/>
            </a:pPr>
            <a:r>
              <a:rPr lang="en-US" dirty="0">
                <a:solidFill>
                  <a:schemeClr val="bg1"/>
                </a:solidFill>
              </a:rPr>
              <a:t>﻿</a:t>
            </a:r>
            <a:r>
              <a:rPr lang="en-US" dirty="0" err="1">
                <a:solidFill>
                  <a:schemeClr val="bg1"/>
                </a:solidFill>
              </a:rPr>
              <a:t>JobinfoList_new_insert.json</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pic>
        <p:nvPicPr>
          <p:cNvPr id="11" name="Picture 10" descr="Text&#10;&#10;Description automatically generated">
            <a:extLst>
              <a:ext uri="{FF2B5EF4-FFF2-40B4-BE49-F238E27FC236}">
                <a16:creationId xmlns:a16="http://schemas.microsoft.com/office/drawing/2014/main" id="{D098AD3B-FF72-AD45-A828-05C799A22DA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50553" y="247619"/>
            <a:ext cx="6539998" cy="6610378"/>
          </a:xfrm>
          <a:prstGeom prst="rect">
            <a:avLst/>
          </a:prstGeom>
        </p:spPr>
      </p:pic>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8" name="Object 7">
            <a:extLst>
              <a:ext uri="{FF2B5EF4-FFF2-40B4-BE49-F238E27FC236}">
                <a16:creationId xmlns:a16="http://schemas.microsoft.com/office/drawing/2014/main" id="{5EC22E5E-1851-B248-A1A6-CD4615E1F6F8}"/>
              </a:ext>
            </a:extLst>
          </p:cNvPr>
          <p:cNvGraphicFramePr>
            <a:graphicFrameLocks noChangeAspect="1"/>
          </p:cNvGraphicFramePr>
          <p:nvPr>
            <p:extLst>
              <p:ext uri="{D42A27DB-BD31-4B8C-83A1-F6EECF244321}">
                <p14:modId xmlns:p14="http://schemas.microsoft.com/office/powerpoint/2010/main" val="1470464018"/>
              </p:ext>
            </p:extLst>
          </p:nvPr>
        </p:nvGraphicFramePr>
        <p:xfrm>
          <a:off x="3964719" y="3499304"/>
          <a:ext cx="952897" cy="609600"/>
        </p:xfrm>
        <a:graphic>
          <a:graphicData uri="http://schemas.openxmlformats.org/presentationml/2006/ole">
            <mc:AlternateContent xmlns:mc="http://schemas.openxmlformats.org/markup-compatibility/2006">
              <mc:Choice xmlns:v="urn:schemas-microsoft-com:vml" Requires="v">
                <p:oleObj spid="_x0000_s9248"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3964719" y="3499304"/>
                        <a:ext cx="952897" cy="6096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A4AC641-4B64-114F-B06F-62B4F8BCB331}"/>
              </a:ext>
            </a:extLst>
          </p:cNvPr>
          <p:cNvGraphicFramePr>
            <a:graphicFrameLocks noChangeAspect="1"/>
          </p:cNvGraphicFramePr>
          <p:nvPr>
            <p:extLst>
              <p:ext uri="{D42A27DB-BD31-4B8C-83A1-F6EECF244321}">
                <p14:modId xmlns:p14="http://schemas.microsoft.com/office/powerpoint/2010/main" val="3270546771"/>
              </p:ext>
            </p:extLst>
          </p:nvPr>
        </p:nvGraphicFramePr>
        <p:xfrm>
          <a:off x="3593477" y="4309043"/>
          <a:ext cx="965200" cy="609600"/>
        </p:xfrm>
        <a:graphic>
          <a:graphicData uri="http://schemas.openxmlformats.org/presentationml/2006/ole">
            <mc:AlternateContent xmlns:mc="http://schemas.openxmlformats.org/markup-compatibility/2006">
              <mc:Choice xmlns:v="urn:schemas-microsoft-com:vml" Requires="v">
                <p:oleObj spid="_x0000_s9249" name="Document" showAsIcon="1" r:id="rId6" imgW="965200" imgH="609600" progId="Word.Document.12">
                  <p:embed/>
                </p:oleObj>
              </mc:Choice>
              <mc:Fallback>
                <p:oleObj name="Document" showAsIcon="1" r:id="rId6" imgW="965200" imgH="609600" progId="Word.Document.12">
                  <p:embed/>
                  <p:pic>
                    <p:nvPicPr>
                      <p:cNvPr id="0" name=""/>
                      <p:cNvPicPr/>
                      <p:nvPr/>
                    </p:nvPicPr>
                    <p:blipFill>
                      <a:blip r:embed="rId5"/>
                      <a:stretch>
                        <a:fillRect/>
                      </a:stretch>
                    </p:blipFill>
                    <p:spPr>
                      <a:xfrm>
                        <a:off x="3593477" y="430904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57940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AB7EBEA-A6AD-4944-BB63-763221348379}"/>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nSpc>
                <a:spcPct val="90000"/>
              </a:lnSpc>
            </a:pPr>
            <a:r>
              <a:rPr lang="en-US" sz="4200"/>
              <a:t>Loading of Data – JobDescription collection</a:t>
            </a:r>
          </a:p>
        </p:txBody>
      </p:sp>
      <p:sp>
        <p:nvSpPr>
          <p:cNvPr id="23" name="Rectangle 22">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descr="Graphical user interface, application, Teams&#10;&#10;Description automatically generated">
            <a:extLst>
              <a:ext uri="{FF2B5EF4-FFF2-40B4-BE49-F238E27FC236}">
                <a16:creationId xmlns:a16="http://schemas.microsoft.com/office/drawing/2014/main" id="{57F2CC2A-BC7B-7C47-9EEE-4310F1BAAAEF}"/>
              </a:ext>
            </a:extLst>
          </p:cNvPr>
          <p:cNvPicPr/>
          <p:nvPr/>
        </p:nvPicPr>
        <p:blipFill rotWithShape="1">
          <a:blip r:embed="rId2" cstate="print">
            <a:extLst>
              <a:ext uri="{28A0092B-C50C-407E-A947-70E740481C1C}">
                <a14:useLocalDpi xmlns:a14="http://schemas.microsoft.com/office/drawing/2010/main" val="0"/>
              </a:ext>
            </a:extLst>
          </a:blip>
          <a:srcRect l="5619" r="5663" b="2"/>
          <a:stretch/>
        </p:blipFill>
        <p:spPr>
          <a:xfrm>
            <a:off x="20" y="3"/>
            <a:ext cx="6050260" cy="469053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870FCCFD-D223-694C-9C79-75ADA24E1FA9}"/>
              </a:ext>
            </a:extLst>
          </p:cNvPr>
          <p:cNvPicPr/>
          <p:nvPr/>
        </p:nvPicPr>
        <p:blipFill rotWithShape="1">
          <a:blip r:embed="rId3" cstate="print">
            <a:extLst>
              <a:ext uri="{28A0092B-C50C-407E-A947-70E740481C1C}">
                <a14:useLocalDpi xmlns:a14="http://schemas.microsoft.com/office/drawing/2010/main" val="0"/>
              </a:ext>
            </a:extLst>
          </a:blip>
          <a:srcRect r="10185"/>
          <a:stretch/>
        </p:blipFill>
        <p:spPr>
          <a:xfrm>
            <a:off x="6141719" y="-683"/>
            <a:ext cx="6001101" cy="4690530"/>
          </a:xfrm>
          <a:prstGeom prst="rect">
            <a:avLst/>
          </a:prstGeom>
        </p:spPr>
      </p:pic>
    </p:spTree>
    <p:extLst>
      <p:ext uri="{BB962C8B-B14F-4D97-AF65-F5344CB8AC3E}">
        <p14:creationId xmlns:p14="http://schemas.microsoft.com/office/powerpoint/2010/main" val="242631182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 name="Title 1">
            <a:extLst>
              <a:ext uri="{FF2B5EF4-FFF2-40B4-BE49-F238E27FC236}">
                <a16:creationId xmlns:a16="http://schemas.microsoft.com/office/drawing/2014/main" id="{ACE75FF1-84FF-F147-9378-0B7CA5529518}"/>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000" dirty="0"/>
              <a:t>Loading of Data – </a:t>
            </a:r>
            <a:r>
              <a:rPr lang="en-US" sz="5000" dirty="0" err="1"/>
              <a:t>JobInfo</a:t>
            </a:r>
            <a:r>
              <a:rPr lang="en-US" sz="5000" dirty="0"/>
              <a:t> collection</a:t>
            </a:r>
          </a:p>
        </p:txBody>
      </p:sp>
      <p:sp>
        <p:nvSpPr>
          <p:cNvPr id="27" name="Rectangle 26">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10" name="Picture 9" descr="Graphical user interface, text, application, email&#10;&#10;Description automatically generated">
            <a:extLst>
              <a:ext uri="{FF2B5EF4-FFF2-40B4-BE49-F238E27FC236}">
                <a16:creationId xmlns:a16="http://schemas.microsoft.com/office/drawing/2014/main" id="{2C3F05E6-F642-DC4B-83B8-A683DE9A72F9}"/>
              </a:ext>
            </a:extLst>
          </p:cNvPr>
          <p:cNvPicPr/>
          <p:nvPr/>
        </p:nvPicPr>
        <p:blipFill rotWithShape="1">
          <a:blip r:embed="rId2" cstate="print">
            <a:extLst>
              <a:ext uri="{28A0092B-C50C-407E-A947-70E740481C1C}">
                <a14:useLocalDpi xmlns:a14="http://schemas.microsoft.com/office/drawing/2010/main" val="0"/>
              </a:ext>
            </a:extLst>
          </a:blip>
          <a:srcRect t="4986" r="2" b="6032"/>
          <a:stretch/>
        </p:blipFill>
        <p:spPr>
          <a:xfrm>
            <a:off x="20" y="3"/>
            <a:ext cx="6050260" cy="4385062"/>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471B03A8-11DD-734B-A321-9B8AC5DE6F75}"/>
              </a:ext>
            </a:extLst>
          </p:cNvPr>
          <p:cNvPicPr/>
          <p:nvPr/>
        </p:nvPicPr>
        <p:blipFill rotWithShape="1">
          <a:blip r:embed="rId3" cstate="print">
            <a:extLst>
              <a:ext uri="{28A0092B-C50C-407E-A947-70E740481C1C}">
                <a14:useLocalDpi xmlns:a14="http://schemas.microsoft.com/office/drawing/2010/main" val="0"/>
              </a:ext>
            </a:extLst>
          </a:blip>
          <a:srcRect l="5411" r="5514" b="2"/>
          <a:stretch/>
        </p:blipFill>
        <p:spPr>
          <a:xfrm>
            <a:off x="6141721" y="-684"/>
            <a:ext cx="6050277" cy="4385749"/>
          </a:xfrm>
          <a:prstGeom prst="rect">
            <a:avLst/>
          </a:prstGeom>
        </p:spPr>
      </p:pic>
    </p:spTree>
    <p:extLst>
      <p:ext uri="{BB962C8B-B14F-4D97-AF65-F5344CB8AC3E}">
        <p14:creationId xmlns:p14="http://schemas.microsoft.com/office/powerpoint/2010/main" val="9855348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F005-C065-FA4D-ACF5-27BE04912AEC}"/>
              </a:ext>
            </a:extLst>
          </p:cNvPr>
          <p:cNvSpPr>
            <a:spLocks noGrp="1"/>
          </p:cNvSpPr>
          <p:nvPr>
            <p:ph type="title"/>
          </p:nvPr>
        </p:nvSpPr>
        <p:spPr>
          <a:xfrm>
            <a:off x="142945" y="255589"/>
            <a:ext cx="5664530" cy="779813"/>
          </a:xfrm>
        </p:spPr>
        <p:txBody>
          <a:bodyPr/>
          <a:lstStyle/>
          <a:p>
            <a:r>
              <a:rPr lang="en-US" dirty="0"/>
              <a:t>Querying data in MongoDB</a:t>
            </a:r>
          </a:p>
        </p:txBody>
      </p:sp>
      <p:sp>
        <p:nvSpPr>
          <p:cNvPr id="3" name="Content Placeholder 2">
            <a:extLst>
              <a:ext uri="{FF2B5EF4-FFF2-40B4-BE49-F238E27FC236}">
                <a16:creationId xmlns:a16="http://schemas.microsoft.com/office/drawing/2014/main" id="{C34CF151-C4F4-5047-887C-192FC004A2E6}"/>
              </a:ext>
            </a:extLst>
          </p:cNvPr>
          <p:cNvSpPr>
            <a:spLocks noGrp="1"/>
          </p:cNvSpPr>
          <p:nvPr>
            <p:ph idx="1"/>
          </p:nvPr>
        </p:nvSpPr>
        <p:spPr>
          <a:xfrm>
            <a:off x="104899" y="1787958"/>
            <a:ext cx="4737814" cy="779813"/>
          </a:xfrm>
        </p:spPr>
        <p:txBody>
          <a:bodyPr>
            <a:normAutofit fontScale="92500" lnSpcReduction="20000"/>
          </a:bodyPr>
          <a:lstStyle/>
          <a:p>
            <a:pPr marL="0" indent="0">
              <a:buNone/>
            </a:pPr>
            <a:r>
              <a:rPr lang="en-US" dirty="0"/>
              <a:t>MongoDB compass along with it’s interactive GUI also gives us option of interacting with it via shell. </a:t>
            </a:r>
          </a:p>
        </p:txBody>
      </p:sp>
      <p:sp>
        <p:nvSpPr>
          <p:cNvPr id="4" name="TextBox 3">
            <a:extLst>
              <a:ext uri="{FF2B5EF4-FFF2-40B4-BE49-F238E27FC236}">
                <a16:creationId xmlns:a16="http://schemas.microsoft.com/office/drawing/2014/main" id="{8C310AC9-FCB6-3B46-B8CC-7ACEC8C83D14}"/>
              </a:ext>
            </a:extLst>
          </p:cNvPr>
          <p:cNvSpPr txBox="1"/>
          <p:nvPr/>
        </p:nvSpPr>
        <p:spPr>
          <a:xfrm>
            <a:off x="0" y="2513258"/>
            <a:ext cx="4947612" cy="646331"/>
          </a:xfrm>
          <a:prstGeom prst="rect">
            <a:avLst/>
          </a:prstGeom>
          <a:noFill/>
        </p:spPr>
        <p:txBody>
          <a:bodyPr wrap="square" rtlCol="0">
            <a:spAutoFit/>
          </a:bodyPr>
          <a:lstStyle/>
          <a:p>
            <a:r>
              <a:rPr lang="en-US" dirty="0"/>
              <a:t>Example 1: Joining </a:t>
            </a:r>
            <a:r>
              <a:rPr lang="en-US" dirty="0" err="1"/>
              <a:t>jobInfo</a:t>
            </a:r>
            <a:r>
              <a:rPr lang="en-US" dirty="0"/>
              <a:t> and </a:t>
            </a:r>
            <a:r>
              <a:rPr lang="en-US" dirty="0" err="1"/>
              <a:t>JobDescription</a:t>
            </a:r>
            <a:r>
              <a:rPr lang="en-US" dirty="0"/>
              <a:t> based on _id  </a:t>
            </a:r>
          </a:p>
        </p:txBody>
      </p:sp>
      <p:sp>
        <p:nvSpPr>
          <p:cNvPr id="5" name="Rectangle 4">
            <a:extLst>
              <a:ext uri="{FF2B5EF4-FFF2-40B4-BE49-F238E27FC236}">
                <a16:creationId xmlns:a16="http://schemas.microsoft.com/office/drawing/2014/main" id="{6739D973-525C-CB49-B16B-EAF86BDD77A7}"/>
              </a:ext>
            </a:extLst>
          </p:cNvPr>
          <p:cNvSpPr/>
          <p:nvPr/>
        </p:nvSpPr>
        <p:spPr>
          <a:xfrm>
            <a:off x="142945" y="3159589"/>
            <a:ext cx="3930292" cy="2149306"/>
          </a:xfrm>
          <a:prstGeom prst="rect">
            <a:avLst/>
          </a:prstGeom>
        </p:spPr>
        <p:txBody>
          <a:bodyPr wrap="square">
            <a:spAutoFit/>
          </a:bodyPr>
          <a:lstStyle/>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latin typeface="Menlo" panose="020B0609030804020204" pitchFamily="49" charset="0"/>
                <a:ea typeface="Times New Roman" panose="02020603050405020304" pitchFamily="18" charset="0"/>
              </a:rPr>
              <a:t>db.getCollection</a:t>
            </a:r>
            <a:r>
              <a:rPr lang="en-US" sz="1200" dirty="0">
                <a:latin typeface="Menlo" panose="020B0609030804020204" pitchFamily="49" charset="0"/>
                <a:ea typeface="Times New Roman" panose="02020603050405020304" pitchFamily="18" charset="0"/>
              </a:rPr>
              <a:t>('</a:t>
            </a:r>
            <a:r>
              <a:rPr lang="en-US" sz="1200" dirty="0" err="1">
                <a:latin typeface="Menlo" panose="020B0609030804020204" pitchFamily="49" charset="0"/>
                <a:ea typeface="Times New Roman" panose="02020603050405020304" pitchFamily="18" charset="0"/>
              </a:rPr>
              <a:t>JobInfo</a:t>
            </a:r>
            <a:r>
              <a:rPr lang="en-US" sz="1200" dirty="0">
                <a:latin typeface="Menlo" panose="020B0609030804020204" pitchFamily="49" charset="0"/>
                <a:ea typeface="Times New Roman" panose="02020603050405020304" pitchFamily="18" charset="0"/>
              </a:rPr>
              <a:t>').aggregate([{</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$lookup:</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from: "</a:t>
            </a:r>
            <a:r>
              <a:rPr lang="en-US" sz="1200" dirty="0" err="1">
                <a:latin typeface="Menlo" panose="020B0609030804020204" pitchFamily="49" charset="0"/>
                <a:ea typeface="Times New Roman" panose="02020603050405020304" pitchFamily="18" charset="0"/>
              </a:rPr>
              <a:t>JobDescription</a:t>
            </a:r>
            <a:r>
              <a:rPr lang="en-US" sz="1200" dirty="0">
                <a:latin typeface="Menlo" panose="020B0609030804020204" pitchFamily="49"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a:t>
            </a:r>
            <a:r>
              <a:rPr lang="en-US" sz="1200" dirty="0" err="1">
                <a:latin typeface="Menlo" panose="020B0609030804020204" pitchFamily="49" charset="0"/>
                <a:ea typeface="Times New Roman" panose="02020603050405020304" pitchFamily="18" charset="0"/>
              </a:rPr>
              <a:t>localField</a:t>
            </a:r>
            <a:r>
              <a:rPr lang="en-US" sz="1200" dirty="0">
                <a:latin typeface="Menlo" panose="020B0609030804020204" pitchFamily="49" charset="0"/>
                <a:ea typeface="Times New Roman" panose="02020603050405020304" pitchFamily="18" charset="0"/>
              </a:rPr>
              <a:t>: "_id",</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a:t>
            </a:r>
            <a:r>
              <a:rPr lang="en-US" sz="1200" dirty="0" err="1">
                <a:latin typeface="Menlo" panose="020B0609030804020204" pitchFamily="49" charset="0"/>
                <a:ea typeface="Times New Roman" panose="02020603050405020304" pitchFamily="18" charset="0"/>
              </a:rPr>
              <a:t>foreignField</a:t>
            </a:r>
            <a:r>
              <a:rPr lang="en-US" sz="1200" dirty="0">
                <a:latin typeface="Menlo" panose="020B0609030804020204" pitchFamily="49" charset="0"/>
                <a:ea typeface="Times New Roman" panose="02020603050405020304" pitchFamily="18" charset="0"/>
              </a:rPr>
              <a:t> : "_id",</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as: "</a:t>
            </a:r>
            <a:r>
              <a:rPr lang="en-US" sz="1200" dirty="0" err="1">
                <a:latin typeface="Menlo" panose="020B0609030804020204" pitchFamily="49" charset="0"/>
                <a:ea typeface="Times New Roman" panose="02020603050405020304" pitchFamily="18" charset="0"/>
              </a:rPr>
              <a:t>studentUnits</a:t>
            </a:r>
            <a:r>
              <a:rPr lang="en-US" sz="1200" dirty="0">
                <a:latin typeface="Menlo" panose="020B0609030804020204" pitchFamily="49"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latinLnBrk="1">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Menlo" panose="020B0609030804020204" pitchFamily="49"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FD27E17-35FF-0A40-96F7-A79D8B8EAD18}"/>
              </a:ext>
            </a:extLst>
          </p:cNvPr>
          <p:cNvSpPr txBox="1"/>
          <p:nvPr/>
        </p:nvSpPr>
        <p:spPr>
          <a:xfrm>
            <a:off x="6096000" y="158766"/>
            <a:ext cx="5664530" cy="6586418"/>
          </a:xfrm>
          <a:prstGeom prst="rect">
            <a:avLst/>
          </a:prstGeom>
          <a:noFill/>
        </p:spPr>
        <p:txBody>
          <a:bodyPr wrap="square" rtlCol="0">
            <a:spAutoFit/>
          </a:bodyPr>
          <a:lstStyle/>
          <a:p>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 _id: '1',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job_title</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'IT Support Technician Job in Madison',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job_description_Abstract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seeing an IT Support Specialist to join our client in Madison, WI. The ideal candidate must have at least 6 years of experience in the fie...',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JobPostingLink</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'http://</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jobview.monster.com</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/it-support-technician-job-madison-wi-us-167855963.aspx?mescoid=1500134001001&amp;jobPosition=20',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schema_version</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'1_1',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JobCategory</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sector: 'IT/Software Development',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Job_type</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'Full Time Employee' },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LocationInfo</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Country_code</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'US', state: 'WI', city: 'Madison' },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JobPostingInfo</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Job_Board</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'monster',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has_Expired</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'No' },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studentUnits</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 { _id: '1',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JodDesc</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seeing an IT Support Specialist to join our client in Madison, WI. The ideal candidate must have at least 6 years of experience in the field. They need to be familiar with a variety of the field s concepts, practices, and procedures as this position relies on extensive experience and judgment to plan and accomplish goals. Required Skills: Call tracking software Phone based technical support Problem documentation and communication Remote Desktop Management Tools Respond to customer requests General understanding of LANDesk Microsoft Office 2007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SuiteFind</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out why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the Madison area s technology leader with over 200 IT consultants. Owned, operated, and managed by IT consultants,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the clear choice for your career. Join the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family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today!Did</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you know?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offers salaried options for many positions that include 5 weeks PTO and great benefits!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has been in business since 1996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s owners are local IT professionals who possess a wealth of experience in application development, business analysis, and project management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s Recruiters are knowledgeable, friendly, and ready to help you make your next great career move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offers a full benefits suite to all of our W2 consultants, including a 401k plan with a 100% vested 4% dollar for dollar match Our targeted selection process is designed to get to know your strengths and career interests and provide you with the best chance for success in your new position Our longest running consultant has been with us for 16 years Consultants can participate in our charitable giving committee. To date,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s charitable giving committee has donated over $100,000!TeamSoft is owned by local IT professionals. Our team also has deep experience with IT staffing. Our clients understand this and rely on our expertise. That is why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the Madison Area s largest privately owned IT consulting firm, with more than 200 current consultants! With over 50 active clients,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will give you the greatest exposure to the widest range of IT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careers.Our</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owners possess a combined 60+ years of IT consulting experience. Our recruiting and Account Management staff are very well-versed in our client markets. We get you. We know you. We know what you do every day. And we know what you deal with on the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job.You</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take your career seriously and so do we. At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you are not just a resume or number. Our goal is to create long-term partnerships with each of our consultants, and according to feedback from many of them, we are very good at this. Click HERE to see what our consultants have to say about working with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TeamSoft.TeamSoft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 Promote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yourself!TeamSoft</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is an equal employment opportunity employer functioning under an Affirmative Action Plan.',         </a:t>
            </a:r>
            <a:r>
              <a:rPr lang="en-US" altLang="en-US" sz="900" dirty="0" err="1">
                <a:solidFill>
                  <a:srgbClr val="002060"/>
                </a:solidFill>
                <a:latin typeface="Menlo" panose="020B0609030804020204" pitchFamily="49" charset="0"/>
                <a:ea typeface="Times New Roman" panose="02020603050405020304" pitchFamily="18" charset="0"/>
                <a:cs typeface="Courier New" panose="02070309020205020404" pitchFamily="49" charset="0"/>
              </a:rPr>
              <a:t>schema_version</a:t>
            </a:r>
            <a:r>
              <a:rPr lang="en-US" altLang="en-US" sz="900" dirty="0">
                <a:solidFill>
                  <a:srgbClr val="002060"/>
                </a:solidFill>
                <a:latin typeface="Menlo" panose="020B0609030804020204" pitchFamily="49" charset="0"/>
                <a:ea typeface="Times New Roman" panose="02020603050405020304" pitchFamily="18" charset="0"/>
                <a:cs typeface="Courier New" panose="02070309020205020404" pitchFamily="49" charset="0"/>
              </a:rPr>
              <a:t>: '1_1' } ] }</a:t>
            </a:r>
            <a:r>
              <a:rPr lang="en-US" altLang="en-US" sz="900" dirty="0">
                <a:solidFill>
                  <a:srgbClr val="002060"/>
                </a:solidFill>
                <a:latin typeface="Arial Unicode MS" panose="020B0604020202020204" pitchFamily="34" charset="-128"/>
                <a:ea typeface="Times New Roman" panose="02020603050405020304" pitchFamily="18" charset="0"/>
                <a:cs typeface="Courier New" panose="02070309020205020404" pitchFamily="49" charset="0"/>
              </a:rPr>
              <a:t> </a:t>
            </a:r>
            <a:endParaRPr lang="en-US" altLang="en-US" sz="1600" dirty="0">
              <a:solidFill>
                <a:srgbClr val="002060"/>
              </a:solidFill>
              <a:latin typeface="Arial" panose="020B0604020202020204" pitchFamily="34" charset="0"/>
            </a:endParaRPr>
          </a:p>
          <a:p>
            <a:endParaRPr lang="en-US" sz="800" dirty="0"/>
          </a:p>
        </p:txBody>
      </p:sp>
      <p:sp>
        <p:nvSpPr>
          <p:cNvPr id="10" name="Rectangle 9">
            <a:extLst>
              <a:ext uri="{FF2B5EF4-FFF2-40B4-BE49-F238E27FC236}">
                <a16:creationId xmlns:a16="http://schemas.microsoft.com/office/drawing/2014/main" id="{19F6E8A2-8BAB-BE47-881C-0FD1F6EE6CA7}"/>
              </a:ext>
            </a:extLst>
          </p:cNvPr>
          <p:cNvSpPr/>
          <p:nvPr/>
        </p:nvSpPr>
        <p:spPr>
          <a:xfrm>
            <a:off x="5949538" y="142504"/>
            <a:ext cx="6020789" cy="6602680"/>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79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3666-C270-9949-99AC-A378FA2BF140}"/>
              </a:ext>
            </a:extLst>
          </p:cNvPr>
          <p:cNvSpPr>
            <a:spLocks noGrp="1"/>
          </p:cNvSpPr>
          <p:nvPr>
            <p:ph type="title"/>
          </p:nvPr>
        </p:nvSpPr>
        <p:spPr>
          <a:xfrm>
            <a:off x="665459" y="440326"/>
            <a:ext cx="8596668" cy="791688"/>
          </a:xfrm>
        </p:spPr>
        <p:txBody>
          <a:bodyPr/>
          <a:lstStyle/>
          <a:p>
            <a:r>
              <a:rPr lang="en-US" dirty="0"/>
              <a:t>Querying data in MongoDB</a:t>
            </a:r>
          </a:p>
        </p:txBody>
      </p:sp>
      <p:sp>
        <p:nvSpPr>
          <p:cNvPr id="4" name="TextBox 3">
            <a:extLst>
              <a:ext uri="{FF2B5EF4-FFF2-40B4-BE49-F238E27FC236}">
                <a16:creationId xmlns:a16="http://schemas.microsoft.com/office/drawing/2014/main" id="{44AB0802-05EF-2F46-A74D-BEF459F95742}"/>
              </a:ext>
            </a:extLst>
          </p:cNvPr>
          <p:cNvSpPr txBox="1"/>
          <p:nvPr/>
        </p:nvSpPr>
        <p:spPr>
          <a:xfrm>
            <a:off x="444192" y="1401288"/>
            <a:ext cx="10243600" cy="646331"/>
          </a:xfrm>
          <a:prstGeom prst="rect">
            <a:avLst/>
          </a:prstGeom>
          <a:noFill/>
        </p:spPr>
        <p:txBody>
          <a:bodyPr wrap="square" rtlCol="0">
            <a:spAutoFit/>
          </a:bodyPr>
          <a:lstStyle/>
          <a:p>
            <a:r>
              <a:rPr lang="en-US" dirty="0"/>
              <a:t>Example 2: Fetching the unique </a:t>
            </a:r>
            <a:r>
              <a:rPr lang="en-US" dirty="0" err="1"/>
              <a:t>Job_type</a:t>
            </a:r>
            <a:r>
              <a:rPr lang="en-US" dirty="0"/>
              <a:t> and fetch the count of no of positions opened in each </a:t>
            </a:r>
            <a:r>
              <a:rPr lang="en-US" dirty="0" err="1"/>
              <a:t>Job_type</a:t>
            </a:r>
            <a:endParaRPr lang="en-US" dirty="0"/>
          </a:p>
        </p:txBody>
      </p:sp>
      <p:pic>
        <p:nvPicPr>
          <p:cNvPr id="5" name="Picture 4" descr="Text&#10;&#10;Description automatically generated">
            <a:extLst>
              <a:ext uri="{FF2B5EF4-FFF2-40B4-BE49-F238E27FC236}">
                <a16:creationId xmlns:a16="http://schemas.microsoft.com/office/drawing/2014/main" id="{601DF8E3-C9B4-064E-A1D4-E1802313DD31}"/>
              </a:ext>
            </a:extLst>
          </p:cNvPr>
          <p:cNvPicPr/>
          <p:nvPr/>
        </p:nvPicPr>
        <p:blipFill rotWithShape="1">
          <a:blip r:embed="rId2" cstate="print">
            <a:extLst>
              <a:ext uri="{28A0092B-C50C-407E-A947-70E740481C1C}">
                <a14:useLocalDpi xmlns:a14="http://schemas.microsoft.com/office/drawing/2010/main" val="0"/>
              </a:ext>
            </a:extLst>
          </a:blip>
          <a:srcRect r="12941"/>
          <a:stretch/>
        </p:blipFill>
        <p:spPr>
          <a:xfrm>
            <a:off x="299336" y="2839307"/>
            <a:ext cx="5138217" cy="3727747"/>
          </a:xfrm>
          <a:prstGeom prst="rect">
            <a:avLst/>
          </a:prstGeom>
        </p:spPr>
      </p:pic>
      <p:sp>
        <p:nvSpPr>
          <p:cNvPr id="6" name="Rectangle 1">
            <a:extLst>
              <a:ext uri="{FF2B5EF4-FFF2-40B4-BE49-F238E27FC236}">
                <a16:creationId xmlns:a16="http://schemas.microsoft.com/office/drawing/2014/main" id="{F1AFB86A-7159-6B4B-AFCE-6D2234958E60}"/>
              </a:ext>
            </a:extLst>
          </p:cNvPr>
          <p:cNvSpPr>
            <a:spLocks noChangeArrowheads="1"/>
          </p:cNvSpPr>
          <p:nvPr/>
        </p:nvSpPr>
        <p:spPr bwMode="auto">
          <a:xfrm>
            <a:off x="444192" y="2023702"/>
            <a:ext cx="4412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err="1">
                <a:ea typeface="Times New Roman" panose="02020603050405020304" pitchFamily="18" charset="0"/>
                <a:cs typeface="Courier New" panose="02070309020205020404" pitchFamily="49" charset="0"/>
              </a:rPr>
              <a:t>db.</a:t>
            </a:r>
            <a:r>
              <a:rPr lang="en-US" altLang="en-US" sz="1400" dirty="0" err="1">
                <a:solidFill>
                  <a:srgbClr val="222222"/>
                </a:solidFill>
                <a:ea typeface="Times New Roman" panose="02020603050405020304" pitchFamily="18" charset="0"/>
              </a:rPr>
              <a:t>JobInfo</a:t>
            </a:r>
            <a:r>
              <a:rPr lang="en-US" altLang="en-US" sz="1600" dirty="0" err="1">
                <a:ea typeface="Times New Roman" panose="02020603050405020304" pitchFamily="18" charset="0"/>
                <a:cs typeface="Courier New" panose="02070309020205020404" pitchFamily="49" charset="0"/>
              </a:rPr>
              <a:t>.aggregate</a:t>
            </a:r>
            <a:r>
              <a:rPr lang="en-US" altLang="en-US" sz="1600" dirty="0">
                <a:ea typeface="Times New Roman" panose="02020603050405020304" pitchFamily="18" charset="0"/>
                <a:cs typeface="Courier New" panose="02070309020205020404" pitchFamily="49" charset="0"/>
              </a:rPr>
              <a:t>([{$unwind:"$</a:t>
            </a:r>
            <a:r>
              <a:rPr lang="en-US" altLang="en-US" sz="1200" b="1" dirty="0" err="1">
                <a:solidFill>
                  <a:srgbClr val="494747"/>
                </a:solidFill>
                <a:ea typeface="Times New Roman" panose="02020603050405020304" pitchFamily="18" charset="0"/>
                <a:cs typeface="Courier New" panose="02070309020205020404" pitchFamily="49" charset="0"/>
              </a:rPr>
              <a:t>JobCategory</a:t>
            </a:r>
            <a:r>
              <a:rPr lang="en-US" altLang="en-US" sz="1600" dirty="0">
                <a:ea typeface="Times New Roman" panose="02020603050405020304" pitchFamily="18" charset="0"/>
                <a:cs typeface="Courier New" panose="02070309020205020404" pitchFamily="49" charset="0"/>
              </a:rPr>
              <a:t>"},{$group:{_id:"$</a:t>
            </a:r>
            <a:r>
              <a:rPr lang="en-US" altLang="en-US" sz="1200" b="1" dirty="0" err="1">
                <a:solidFill>
                  <a:srgbClr val="494747"/>
                </a:solidFill>
                <a:ea typeface="Times New Roman" panose="02020603050405020304" pitchFamily="18" charset="0"/>
                <a:cs typeface="Courier New" panose="02070309020205020404" pitchFamily="49" charset="0"/>
              </a:rPr>
              <a:t>JobCategory</a:t>
            </a:r>
            <a:r>
              <a:rPr lang="en-US" altLang="en-US" sz="1600" dirty="0">
                <a:ea typeface="Times New Roman" panose="02020603050405020304" pitchFamily="18" charset="0"/>
                <a:cs typeface="Courier New" panose="02070309020205020404" pitchFamily="49" charset="0"/>
              </a:rPr>
              <a:t>.</a:t>
            </a:r>
            <a:r>
              <a:rPr lang="en-US" altLang="en-US" sz="1400" dirty="0">
                <a:solidFill>
                  <a:srgbClr val="4070A0"/>
                </a:solidFill>
                <a:ea typeface="Times New Roman" panose="02020603050405020304" pitchFamily="18" charset="0"/>
                <a:cs typeface="Courier New" panose="02070309020205020404" pitchFamily="49" charset="0"/>
              </a:rPr>
              <a:t> </a:t>
            </a:r>
            <a:r>
              <a:rPr lang="en-US" altLang="en-US" sz="1400" dirty="0" err="1">
                <a:solidFill>
                  <a:srgbClr val="4070A0"/>
                </a:solidFill>
                <a:ea typeface="Times New Roman" panose="02020603050405020304" pitchFamily="18" charset="0"/>
                <a:cs typeface="Courier New" panose="02070309020205020404" pitchFamily="49" charset="0"/>
              </a:rPr>
              <a:t>Job_type</a:t>
            </a:r>
            <a:r>
              <a:rPr lang="en-US" altLang="en-US" sz="1600" dirty="0">
                <a:ea typeface="Times New Roman" panose="02020603050405020304" pitchFamily="18" charset="0"/>
                <a:cs typeface="Courier New" panose="02070309020205020404" pitchFamily="49" charset="0"/>
              </a:rPr>
              <a:t>"}}])</a:t>
            </a:r>
            <a:endParaRPr lang="en-US" altLang="en-US" sz="3600" dirty="0"/>
          </a:p>
        </p:txBody>
      </p:sp>
      <p:sp>
        <p:nvSpPr>
          <p:cNvPr id="8" name="Rectangle 1">
            <a:extLst>
              <a:ext uri="{FF2B5EF4-FFF2-40B4-BE49-F238E27FC236}">
                <a16:creationId xmlns:a16="http://schemas.microsoft.com/office/drawing/2014/main" id="{8B7ECEA2-3CCE-AC41-B187-13840E30836D}"/>
              </a:ext>
            </a:extLst>
          </p:cNvPr>
          <p:cNvSpPr>
            <a:spLocks noChangeArrowheads="1"/>
          </p:cNvSpPr>
          <p:nvPr/>
        </p:nvSpPr>
        <p:spPr bwMode="auto">
          <a:xfrm>
            <a:off x="6718168" y="1904855"/>
            <a:ext cx="441281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err="1">
                <a:ea typeface="Times New Roman" panose="02020603050405020304" pitchFamily="18" charset="0"/>
                <a:cs typeface="Courier New" panose="02070309020205020404" pitchFamily="49" charset="0"/>
              </a:rPr>
              <a:t>db.JobInfo.aggregate</a:t>
            </a:r>
            <a:r>
              <a:rPr lang="en-US" altLang="en-US" sz="1100" dirty="0">
                <a:ea typeface="Times New Roman" panose="02020603050405020304" pitchFamily="18" charset="0"/>
                <a:cs typeface="Courier New" panose="02070309020205020404" pitchFamily="49" charset="0"/>
              </a:rPr>
              <a:t>([</a:t>
            </a:r>
            <a:r>
              <a:rPr lang="en-US" altLang="en-US" sz="1600" dirty="0"/>
              <a:t> </a:t>
            </a:r>
            <a:endParaRPr lang="en-US" altLang="en-US" sz="2400" dirty="0"/>
          </a:p>
          <a:p>
            <a:pPr lvl="0" defTabSz="914400" eaLnBrk="0" fontAlgn="t" hangingPunct="0">
              <a:spcBef>
                <a:spcPct val="0"/>
              </a:spcBef>
              <a:spcAft>
                <a:spcPct val="0"/>
              </a:spcAft>
            </a:pPr>
            <a:r>
              <a:rPr lang="en-US" altLang="en-US" sz="1100" dirty="0">
                <a:solidFill>
                  <a:srgbClr val="000000"/>
                </a:solidFill>
                <a:ea typeface="Times New Roman" panose="02020603050405020304" pitchFamily="18" charset="0"/>
                <a:cs typeface="Courier New" panose="02070309020205020404" pitchFamily="49" charset="0"/>
              </a:rPr>
              <a:t>     { "$unwind": "$</a:t>
            </a:r>
            <a:r>
              <a:rPr lang="en-US" altLang="en-US" sz="1000" b="1" dirty="0" err="1">
                <a:solidFill>
                  <a:srgbClr val="494747"/>
                </a:solidFill>
                <a:ea typeface="Times New Roman" panose="02020603050405020304" pitchFamily="18" charset="0"/>
                <a:cs typeface="Courier New" panose="02070309020205020404" pitchFamily="49" charset="0"/>
              </a:rPr>
              <a:t>JobCategory</a:t>
            </a:r>
            <a:r>
              <a:rPr lang="en-US" altLang="en-US" sz="1100" dirty="0">
                <a:solidFill>
                  <a:srgbClr val="000000"/>
                </a:solidFill>
                <a:ea typeface="Times New Roman" panose="02020603050405020304" pitchFamily="18" charset="0"/>
                <a:cs typeface="Courier New" panose="02070309020205020404" pitchFamily="49" charset="0"/>
              </a:rPr>
              <a:t>" },</a:t>
            </a:r>
            <a:endParaRPr lang="en-US" altLang="en-US" sz="1100" dirty="0">
              <a:ea typeface="Times New Roman" panose="02020603050405020304" pitchFamily="18" charset="0"/>
              <a:cs typeface="Courier New" panose="02070309020205020404" pitchFamily="49" charset="0"/>
            </a:endParaRPr>
          </a:p>
          <a:p>
            <a:pPr lvl="0" defTabSz="914400" eaLnBrk="0" fontAlgn="base" hangingPunct="0">
              <a:spcBef>
                <a:spcPct val="0"/>
              </a:spcBef>
              <a:spcAft>
                <a:spcPct val="0"/>
              </a:spcAft>
            </a:pPr>
            <a:r>
              <a:rPr lang="en-US" altLang="en-US" sz="1100" dirty="0">
                <a:ea typeface="Times New Roman" panose="02020603050405020304" pitchFamily="18" charset="0"/>
                <a:cs typeface="Courier New" panose="02070309020205020404" pitchFamily="49" charset="0"/>
              </a:rPr>
              <a:t>     { "$group": {         "_id": "$</a:t>
            </a:r>
            <a:r>
              <a:rPr lang="en-US" altLang="en-US" sz="1000" b="1" dirty="0" err="1">
                <a:solidFill>
                  <a:srgbClr val="494747"/>
                </a:solidFill>
                <a:ea typeface="Times New Roman" panose="02020603050405020304" pitchFamily="18" charset="0"/>
                <a:cs typeface="Courier New" panose="02070309020205020404" pitchFamily="49" charset="0"/>
              </a:rPr>
              <a:t>JobCategory</a:t>
            </a:r>
            <a:r>
              <a:rPr lang="en-US" altLang="en-US" sz="1100" dirty="0" err="1">
                <a:ea typeface="Times New Roman" panose="02020603050405020304" pitchFamily="18" charset="0"/>
                <a:cs typeface="Courier New" panose="02070309020205020404" pitchFamily="49" charset="0"/>
              </a:rPr>
              <a:t>.</a:t>
            </a:r>
            <a:r>
              <a:rPr lang="en-US" altLang="en-US" sz="1050" dirty="0" err="1">
                <a:solidFill>
                  <a:srgbClr val="4070A0"/>
                </a:solidFill>
                <a:ea typeface="Times New Roman" panose="02020603050405020304" pitchFamily="18" charset="0"/>
                <a:cs typeface="Courier New" panose="02070309020205020404" pitchFamily="49" charset="0"/>
              </a:rPr>
              <a:t>Job_type</a:t>
            </a:r>
            <a:r>
              <a:rPr lang="en-US" altLang="en-US" sz="1100" dirty="0">
                <a:ea typeface="Times New Roman" panose="02020603050405020304" pitchFamily="18" charset="0"/>
                <a:cs typeface="Courier New" panose="02070309020205020404" pitchFamily="49" charset="0"/>
              </a:rPr>
              <a:t> ",       </a:t>
            </a:r>
          </a:p>
          <a:p>
            <a:pPr lvl="0" defTabSz="914400" eaLnBrk="0" fontAlgn="base" hangingPunct="0">
              <a:spcBef>
                <a:spcPct val="0"/>
              </a:spcBef>
              <a:spcAft>
                <a:spcPct val="0"/>
              </a:spcAft>
            </a:pPr>
            <a:r>
              <a:rPr lang="en-US" altLang="en-US" sz="1100" dirty="0">
                <a:ea typeface="Times New Roman" panose="02020603050405020304" pitchFamily="18" charset="0"/>
                <a:cs typeface="Courier New" panose="02070309020205020404" pitchFamily="49" charset="0"/>
              </a:rPr>
              <a:t>      "count": { "$sum": 1 }     }} ]) </a:t>
            </a:r>
            <a:endParaRPr lang="en-US" altLang="en-US" sz="1600" dirty="0"/>
          </a:p>
        </p:txBody>
      </p:sp>
      <p:sp>
        <p:nvSpPr>
          <p:cNvPr id="9" name="Rectangle 2">
            <a:extLst>
              <a:ext uri="{FF2B5EF4-FFF2-40B4-BE49-F238E27FC236}">
                <a16:creationId xmlns:a16="http://schemas.microsoft.com/office/drawing/2014/main" id="{0541AFD9-EA08-3145-BE62-1D9D3080A4A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Text&#10;&#10;Description automatically generated">
            <a:extLst>
              <a:ext uri="{FF2B5EF4-FFF2-40B4-BE49-F238E27FC236}">
                <a16:creationId xmlns:a16="http://schemas.microsoft.com/office/drawing/2014/main" id="{FB1FE56F-D114-D94A-B62E-F02EE158B7E5}"/>
              </a:ext>
            </a:extLst>
          </p:cNvPr>
          <p:cNvPicPr/>
          <p:nvPr/>
        </p:nvPicPr>
        <p:blipFill rotWithShape="1">
          <a:blip r:embed="rId3" cstate="print">
            <a:extLst>
              <a:ext uri="{28A0092B-C50C-407E-A947-70E740481C1C}">
                <a14:useLocalDpi xmlns:a14="http://schemas.microsoft.com/office/drawing/2010/main" val="0"/>
              </a:ext>
            </a:extLst>
          </a:blip>
          <a:srcRect r="32976"/>
          <a:stretch/>
        </p:blipFill>
        <p:spPr>
          <a:xfrm>
            <a:off x="6618355" y="3011755"/>
            <a:ext cx="5138216" cy="3555299"/>
          </a:xfrm>
          <a:prstGeom prst="rect">
            <a:avLst/>
          </a:prstGeom>
        </p:spPr>
      </p:pic>
    </p:spTree>
    <p:extLst>
      <p:ext uri="{BB962C8B-B14F-4D97-AF65-F5344CB8AC3E}">
        <p14:creationId xmlns:p14="http://schemas.microsoft.com/office/powerpoint/2010/main" val="106296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20AB-F5CF-0540-B4C8-C17FA30F4B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87B7AC3-B405-5E4B-B5BC-217789A593C1}"/>
              </a:ext>
            </a:extLst>
          </p:cNvPr>
          <p:cNvSpPr>
            <a:spLocks noGrp="1"/>
          </p:cNvSpPr>
          <p:nvPr>
            <p:ph idx="1"/>
          </p:nvPr>
        </p:nvSpPr>
        <p:spPr>
          <a:xfrm>
            <a:off x="677334" y="2160589"/>
            <a:ext cx="8596668" cy="4087811"/>
          </a:xfrm>
        </p:spPr>
        <p:txBody>
          <a:bodyPr/>
          <a:lstStyle/>
          <a:p>
            <a:r>
              <a:rPr lang="en-US" dirty="0"/>
              <a:t>Project Goal</a:t>
            </a:r>
          </a:p>
          <a:p>
            <a:r>
              <a:rPr lang="en-US" dirty="0"/>
              <a:t>Overview of Dataset</a:t>
            </a:r>
          </a:p>
          <a:p>
            <a:r>
              <a:rPr lang="en-US" dirty="0"/>
              <a:t>Tools used </a:t>
            </a:r>
          </a:p>
          <a:p>
            <a:r>
              <a:rPr lang="en-US" dirty="0"/>
              <a:t>Data modeling practices in </a:t>
            </a:r>
            <a:r>
              <a:rPr lang="en-US" dirty="0" err="1"/>
              <a:t>MongoDb</a:t>
            </a:r>
            <a:r>
              <a:rPr lang="en-US" dirty="0"/>
              <a:t> </a:t>
            </a:r>
          </a:p>
          <a:p>
            <a:r>
              <a:rPr lang="en-US" dirty="0"/>
              <a:t>Data preprocessing/cleaning</a:t>
            </a:r>
          </a:p>
          <a:p>
            <a:r>
              <a:rPr lang="en-US" dirty="0"/>
              <a:t>Application Analysis for NOSQL implementation</a:t>
            </a:r>
          </a:p>
          <a:p>
            <a:r>
              <a:rPr lang="en-US" dirty="0"/>
              <a:t>Entities and relationships</a:t>
            </a:r>
          </a:p>
          <a:p>
            <a:r>
              <a:rPr lang="en-US" dirty="0"/>
              <a:t>Loading of data </a:t>
            </a:r>
          </a:p>
          <a:p>
            <a:r>
              <a:rPr lang="en-US" dirty="0"/>
              <a:t>Querying data in MongoDB</a:t>
            </a:r>
          </a:p>
          <a:p>
            <a:r>
              <a:rPr lang="en-US" dirty="0"/>
              <a:t>Constraints</a:t>
            </a:r>
          </a:p>
          <a:p>
            <a:endParaRPr lang="en-US" dirty="0"/>
          </a:p>
          <a:p>
            <a:endParaRPr lang="en-US" dirty="0"/>
          </a:p>
        </p:txBody>
      </p:sp>
    </p:spTree>
    <p:extLst>
      <p:ext uri="{BB962C8B-B14F-4D97-AF65-F5344CB8AC3E}">
        <p14:creationId xmlns:p14="http://schemas.microsoft.com/office/powerpoint/2010/main" val="129796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3666-C270-9949-99AC-A378FA2BF140}"/>
              </a:ext>
            </a:extLst>
          </p:cNvPr>
          <p:cNvSpPr>
            <a:spLocks noGrp="1"/>
          </p:cNvSpPr>
          <p:nvPr>
            <p:ph type="title"/>
          </p:nvPr>
        </p:nvSpPr>
        <p:spPr>
          <a:xfrm>
            <a:off x="677334" y="609600"/>
            <a:ext cx="8596668" cy="791688"/>
          </a:xfrm>
        </p:spPr>
        <p:txBody>
          <a:bodyPr/>
          <a:lstStyle/>
          <a:p>
            <a:r>
              <a:rPr lang="en-US" dirty="0"/>
              <a:t>Querying data in MongoDB</a:t>
            </a:r>
          </a:p>
        </p:txBody>
      </p:sp>
      <p:sp>
        <p:nvSpPr>
          <p:cNvPr id="4" name="TextBox 3">
            <a:extLst>
              <a:ext uri="{FF2B5EF4-FFF2-40B4-BE49-F238E27FC236}">
                <a16:creationId xmlns:a16="http://schemas.microsoft.com/office/drawing/2014/main" id="{44AB0802-05EF-2F46-A74D-BEF459F95742}"/>
              </a:ext>
            </a:extLst>
          </p:cNvPr>
          <p:cNvSpPr txBox="1"/>
          <p:nvPr/>
        </p:nvSpPr>
        <p:spPr>
          <a:xfrm>
            <a:off x="444192" y="1401288"/>
            <a:ext cx="10243600" cy="369332"/>
          </a:xfrm>
          <a:prstGeom prst="rect">
            <a:avLst/>
          </a:prstGeom>
          <a:noFill/>
        </p:spPr>
        <p:txBody>
          <a:bodyPr wrap="square" rtlCol="0">
            <a:spAutoFit/>
          </a:bodyPr>
          <a:lstStyle/>
          <a:p>
            <a:r>
              <a:rPr lang="en-US" dirty="0"/>
              <a:t>Example 2: Fetching the unique cities and fetch the count of no of positions opened in each city</a:t>
            </a:r>
          </a:p>
        </p:txBody>
      </p:sp>
      <p:pic>
        <p:nvPicPr>
          <p:cNvPr id="6" name="Picture 5" descr="Text&#10;&#10;Description automatically generated">
            <a:extLst>
              <a:ext uri="{FF2B5EF4-FFF2-40B4-BE49-F238E27FC236}">
                <a16:creationId xmlns:a16="http://schemas.microsoft.com/office/drawing/2014/main" id="{B23E8BC6-71E7-1E40-8D46-63ECD2D2B686}"/>
              </a:ext>
            </a:extLst>
          </p:cNvPr>
          <p:cNvPicPr/>
          <p:nvPr/>
        </p:nvPicPr>
        <p:blipFill rotWithShape="1">
          <a:blip r:embed="rId2" cstate="print">
            <a:extLst>
              <a:ext uri="{28A0092B-C50C-407E-A947-70E740481C1C}">
                <a14:useLocalDpi xmlns:a14="http://schemas.microsoft.com/office/drawing/2010/main" val="0"/>
              </a:ext>
            </a:extLst>
          </a:blip>
          <a:srcRect r="20775"/>
          <a:stretch/>
        </p:blipFill>
        <p:spPr>
          <a:xfrm>
            <a:off x="444191" y="3033849"/>
            <a:ext cx="4601941" cy="3553218"/>
          </a:xfrm>
          <a:prstGeom prst="rect">
            <a:avLst/>
          </a:prstGeom>
        </p:spPr>
      </p:pic>
      <p:sp>
        <p:nvSpPr>
          <p:cNvPr id="7" name="Rectangle 1">
            <a:extLst>
              <a:ext uri="{FF2B5EF4-FFF2-40B4-BE49-F238E27FC236}">
                <a16:creationId xmlns:a16="http://schemas.microsoft.com/office/drawing/2014/main" id="{6FC8F798-951C-704D-AA0D-8FC9C483AA36}"/>
              </a:ext>
            </a:extLst>
          </p:cNvPr>
          <p:cNvSpPr>
            <a:spLocks noChangeArrowheads="1"/>
          </p:cNvSpPr>
          <p:nvPr/>
        </p:nvSpPr>
        <p:spPr bwMode="auto">
          <a:xfrm>
            <a:off x="444192" y="2023702"/>
            <a:ext cx="44128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a:ln>
                  <a:noFill/>
                </a:ln>
                <a:effectLst/>
                <a:ea typeface="Times New Roman" panose="02020603050405020304" pitchFamily="18" charset="0"/>
                <a:cs typeface="Courier New" panose="02070309020205020404" pitchFamily="49" charset="0"/>
              </a:rPr>
              <a:t>db.</a:t>
            </a:r>
            <a:r>
              <a:rPr kumimoji="0" lang="en-US" altLang="en-US" sz="1400" i="0" u="none" strike="noStrike" cap="none" normalizeH="0" baseline="0" dirty="0" err="1">
                <a:ln>
                  <a:noFill/>
                </a:ln>
                <a:effectLst/>
                <a:ea typeface="Times New Roman" panose="02020603050405020304" pitchFamily="18" charset="0"/>
              </a:rPr>
              <a:t>JobInfo</a:t>
            </a:r>
            <a:r>
              <a:rPr kumimoji="0" lang="en-US" altLang="en-US" sz="1600" i="0" u="none" strike="noStrike" cap="none" normalizeH="0" baseline="0" dirty="0" err="1">
                <a:ln>
                  <a:noFill/>
                </a:ln>
                <a:effectLst/>
                <a:ea typeface="Times New Roman" panose="02020603050405020304" pitchFamily="18" charset="0"/>
                <a:cs typeface="Courier New" panose="02070309020205020404" pitchFamily="49" charset="0"/>
              </a:rPr>
              <a:t>.aggregate</a:t>
            </a:r>
            <a:r>
              <a:rPr kumimoji="0" lang="en-US" altLang="en-US" sz="1600" i="0" u="none" strike="noStrike" cap="none" normalizeH="0" baseline="0" dirty="0">
                <a:ln>
                  <a:noFill/>
                </a:ln>
                <a:effectLst/>
                <a:ea typeface="Times New Roman" panose="02020603050405020304" pitchFamily="18" charset="0"/>
                <a:cs typeface="Courier New" panose="02070309020205020404" pitchFamily="49" charset="0"/>
              </a:rPr>
              <a:t>([{$unwind:"$</a:t>
            </a:r>
            <a:r>
              <a:rPr kumimoji="0" lang="en-US" altLang="en-US" sz="1200" i="0" u="none" strike="noStrike" cap="none" normalizeH="0" baseline="0" dirty="0" err="1">
                <a:ln>
                  <a:noFill/>
                </a:ln>
                <a:effectLst/>
                <a:ea typeface="Times New Roman" panose="02020603050405020304" pitchFamily="18" charset="0"/>
                <a:cs typeface="Courier New" panose="02070309020205020404" pitchFamily="49" charset="0"/>
              </a:rPr>
              <a:t>LocationInfo</a:t>
            </a:r>
            <a:r>
              <a:rPr kumimoji="0" lang="en-US" altLang="en-US" sz="1600" i="0" u="none" strike="noStrike" cap="none" normalizeH="0" baseline="0" dirty="0">
                <a:ln>
                  <a:noFill/>
                </a:ln>
                <a:effectLst/>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ea typeface="Times New Roman" panose="02020603050405020304" pitchFamily="18" charset="0"/>
                <a:cs typeface="Courier New" panose="02070309020205020404" pitchFamily="49" charset="0"/>
              </a:rPr>
              <a:t>{$group:{_id:"$</a:t>
            </a:r>
            <a:r>
              <a:rPr kumimoji="0" lang="en-US" altLang="en-US" sz="1200" i="0" u="none" strike="noStrike" cap="none" normalizeH="0" baseline="0" dirty="0" err="1">
                <a:ln>
                  <a:noFill/>
                </a:ln>
                <a:effectLst/>
                <a:ea typeface="Times New Roman" panose="02020603050405020304" pitchFamily="18" charset="0"/>
                <a:cs typeface="Courier New" panose="02070309020205020404" pitchFamily="49" charset="0"/>
              </a:rPr>
              <a:t>LocationInfo</a:t>
            </a:r>
            <a:r>
              <a:rPr kumimoji="0" lang="en-US" altLang="en-US" sz="1600" i="0" u="none" strike="noStrike" cap="none" normalizeH="0" baseline="0" dirty="0" err="1">
                <a:ln>
                  <a:noFill/>
                </a:ln>
                <a:effectLst/>
                <a:ea typeface="Times New Roman" panose="02020603050405020304" pitchFamily="18" charset="0"/>
                <a:cs typeface="Courier New" panose="02070309020205020404" pitchFamily="49" charset="0"/>
              </a:rPr>
              <a:t>.</a:t>
            </a:r>
            <a:r>
              <a:rPr kumimoji="0" lang="en-US" altLang="en-US" sz="1400" i="0" u="none" strike="noStrike" cap="none" normalizeH="0" baseline="0" dirty="0" err="1">
                <a:ln>
                  <a:noFill/>
                </a:ln>
                <a:effectLst/>
                <a:ea typeface="Times New Roman" panose="02020603050405020304" pitchFamily="18" charset="0"/>
                <a:cs typeface="Courier New" panose="02070309020205020404" pitchFamily="49" charset="0"/>
              </a:rPr>
              <a:t>city</a:t>
            </a:r>
            <a:r>
              <a:rPr kumimoji="0" lang="en-US" altLang="en-US" sz="1600" i="0" u="none" strike="noStrike" cap="none" normalizeH="0" baseline="0" dirty="0">
                <a:ln>
                  <a:noFill/>
                </a:ln>
                <a:effectLst/>
                <a:ea typeface="Times New Roman" panose="02020603050405020304" pitchFamily="18" charset="0"/>
                <a:cs typeface="Courier New" panose="02070309020205020404" pitchFamily="49" charset="0"/>
              </a:rPr>
              <a:t>"}}])</a:t>
            </a:r>
            <a:endParaRPr kumimoji="0" lang="en-US" altLang="en-US" sz="3600" i="0" u="none" strike="noStrike" cap="none" normalizeH="0" baseline="0" dirty="0">
              <a:ln>
                <a:noFill/>
              </a:ln>
              <a:effectLst/>
            </a:endParaRPr>
          </a:p>
        </p:txBody>
      </p:sp>
      <p:sp>
        <p:nvSpPr>
          <p:cNvPr id="8" name="Rectangle 1">
            <a:extLst>
              <a:ext uri="{FF2B5EF4-FFF2-40B4-BE49-F238E27FC236}">
                <a16:creationId xmlns:a16="http://schemas.microsoft.com/office/drawing/2014/main" id="{51A4203E-C49F-CE43-A533-FD0C4F2C7D99}"/>
              </a:ext>
            </a:extLst>
          </p:cNvPr>
          <p:cNvSpPr>
            <a:spLocks noChangeArrowheads="1"/>
          </p:cNvSpPr>
          <p:nvPr/>
        </p:nvSpPr>
        <p:spPr bwMode="auto">
          <a:xfrm>
            <a:off x="5565992" y="1908285"/>
            <a:ext cx="3601759" cy="139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err="1">
                <a:ea typeface="Times New Roman" panose="02020603050405020304" pitchFamily="18" charset="0"/>
                <a:cs typeface="Courier New" panose="02070309020205020404" pitchFamily="49" charset="0"/>
              </a:rPr>
              <a:t>db.JobInfo.aggregate</a:t>
            </a:r>
            <a:r>
              <a:rPr lang="en-US" altLang="en-US" sz="1100" dirty="0">
                <a:ea typeface="Times New Roman" panose="02020603050405020304" pitchFamily="18" charset="0"/>
                <a:cs typeface="Courier New" panose="02070309020205020404" pitchFamily="49" charset="0"/>
              </a:rPr>
              <a:t>([</a:t>
            </a:r>
            <a:r>
              <a:rPr lang="en-US" altLang="en-US" sz="1600" dirty="0"/>
              <a:t> </a:t>
            </a:r>
            <a:endParaRPr lang="en-US" altLang="en-US" sz="2400" dirty="0"/>
          </a:p>
          <a:p>
            <a:pPr lvl="0" defTabSz="914400" eaLnBrk="0" fontAlgn="base" hangingPunct="0">
              <a:spcBef>
                <a:spcPct val="0"/>
              </a:spcBef>
              <a:spcAft>
                <a:spcPct val="0"/>
              </a:spcAft>
            </a:pPr>
            <a:r>
              <a:rPr lang="en-US" altLang="en-US" sz="1100" dirty="0">
                <a:ea typeface="Times New Roman" panose="02020603050405020304" pitchFamily="18" charset="0"/>
                <a:cs typeface="Courier New" panose="02070309020205020404" pitchFamily="49" charset="0"/>
              </a:rPr>
              <a:t>     { "$unwind": "$</a:t>
            </a:r>
            <a:r>
              <a:rPr lang="en-US" altLang="en-US" sz="1000" b="1" dirty="0" err="1">
                <a:solidFill>
                  <a:srgbClr val="494747"/>
                </a:solidFill>
                <a:ea typeface="Times New Roman" panose="02020603050405020304" pitchFamily="18" charset="0"/>
                <a:cs typeface="Courier New" panose="02070309020205020404" pitchFamily="49" charset="0"/>
              </a:rPr>
              <a:t>LocationInfo</a:t>
            </a:r>
            <a:r>
              <a:rPr lang="en-US" altLang="en-US" sz="1100" dirty="0">
                <a:ea typeface="Times New Roman" panose="02020603050405020304" pitchFamily="18" charset="0"/>
                <a:cs typeface="Courier New" panose="02070309020205020404" pitchFamily="49" charset="0"/>
              </a:rPr>
              <a:t>" },</a:t>
            </a:r>
          </a:p>
          <a:p>
            <a:pPr lvl="0" defTabSz="914400" eaLnBrk="0" fontAlgn="base" hangingPunct="0">
              <a:spcBef>
                <a:spcPct val="0"/>
              </a:spcBef>
              <a:spcAft>
                <a:spcPct val="0"/>
              </a:spcAft>
            </a:pPr>
            <a:r>
              <a:rPr lang="en-US" altLang="en-US" sz="1100" dirty="0">
                <a:ea typeface="Times New Roman" panose="02020603050405020304" pitchFamily="18" charset="0"/>
                <a:cs typeface="Courier New" panose="02070309020205020404" pitchFamily="49" charset="0"/>
              </a:rPr>
              <a:t>     { "$group": {    "_id": "$</a:t>
            </a:r>
            <a:r>
              <a:rPr lang="en-US" altLang="en-US" sz="1000" b="1" dirty="0" err="1">
                <a:solidFill>
                  <a:srgbClr val="494747"/>
                </a:solidFill>
                <a:ea typeface="Times New Roman" panose="02020603050405020304" pitchFamily="18" charset="0"/>
                <a:cs typeface="Courier New" panose="02070309020205020404" pitchFamily="49" charset="0"/>
              </a:rPr>
              <a:t>LocationInfo</a:t>
            </a:r>
            <a:r>
              <a:rPr lang="en-US" altLang="en-US" sz="1100" dirty="0" err="1">
                <a:ea typeface="Times New Roman" panose="02020603050405020304" pitchFamily="18" charset="0"/>
                <a:cs typeface="Courier New" panose="02070309020205020404" pitchFamily="49" charset="0"/>
              </a:rPr>
              <a:t>.</a:t>
            </a:r>
            <a:r>
              <a:rPr lang="en-US" altLang="en-US" sz="1050" dirty="0" err="1">
                <a:solidFill>
                  <a:srgbClr val="4070A0"/>
                </a:solidFill>
                <a:ea typeface="Times New Roman" panose="02020603050405020304" pitchFamily="18" charset="0"/>
                <a:cs typeface="Courier New" panose="02070309020205020404" pitchFamily="49" charset="0"/>
              </a:rPr>
              <a:t>city</a:t>
            </a:r>
            <a:r>
              <a:rPr lang="en-US" altLang="en-US" sz="1100" dirty="0">
                <a:ea typeface="Times New Roman" panose="02020603050405020304" pitchFamily="18" charset="0"/>
                <a:cs typeface="Courier New" panose="02070309020205020404" pitchFamily="49" charset="0"/>
              </a:rPr>
              <a:t>", </a:t>
            </a:r>
          </a:p>
          <a:p>
            <a:pPr lvl="0" defTabSz="914400" eaLnBrk="0" fontAlgn="base" hangingPunct="0">
              <a:spcBef>
                <a:spcPct val="0"/>
              </a:spcBef>
              <a:spcAft>
                <a:spcPct val="0"/>
              </a:spcAft>
            </a:pPr>
            <a:r>
              <a:rPr lang="en-US" altLang="en-US" sz="1100" dirty="0">
                <a:ea typeface="Times New Roman" panose="02020603050405020304" pitchFamily="18" charset="0"/>
                <a:cs typeface="Courier New" panose="02070309020205020404" pitchFamily="49" charset="0"/>
              </a:rPr>
              <a:t>	 "count": { "$sum": 1 }   }} ]) </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effectLst/>
            </a:endParaRPr>
          </a:p>
        </p:txBody>
      </p:sp>
      <p:pic>
        <p:nvPicPr>
          <p:cNvPr id="10" name="Picture 9" descr="Text&#10;&#10;Description automatically generated">
            <a:extLst>
              <a:ext uri="{FF2B5EF4-FFF2-40B4-BE49-F238E27FC236}">
                <a16:creationId xmlns:a16="http://schemas.microsoft.com/office/drawing/2014/main" id="{0CD19F5D-8701-204A-9D66-4EDD2357D8CD}"/>
              </a:ext>
            </a:extLst>
          </p:cNvPr>
          <p:cNvPicPr/>
          <p:nvPr/>
        </p:nvPicPr>
        <p:blipFill>
          <a:blip r:embed="rId3">
            <a:extLst>
              <a:ext uri="{28A0092B-C50C-407E-A947-70E740481C1C}">
                <a14:useLocalDpi xmlns:a14="http://schemas.microsoft.com/office/drawing/2010/main" val="0"/>
              </a:ext>
            </a:extLst>
          </a:blip>
          <a:stretch>
            <a:fillRect/>
          </a:stretch>
        </p:blipFill>
        <p:spPr>
          <a:xfrm>
            <a:off x="6045688" y="3033849"/>
            <a:ext cx="5041580" cy="3553218"/>
          </a:xfrm>
          <a:prstGeom prst="rect">
            <a:avLst/>
          </a:prstGeom>
        </p:spPr>
      </p:pic>
    </p:spTree>
    <p:extLst>
      <p:ext uri="{BB962C8B-B14F-4D97-AF65-F5344CB8AC3E}">
        <p14:creationId xmlns:p14="http://schemas.microsoft.com/office/powerpoint/2010/main" val="404174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4B9A-5075-0241-9405-8F805C50887C}"/>
              </a:ext>
            </a:extLst>
          </p:cNvPr>
          <p:cNvSpPr>
            <a:spLocks noGrp="1"/>
          </p:cNvSpPr>
          <p:nvPr>
            <p:ph type="title"/>
          </p:nvPr>
        </p:nvSpPr>
        <p:spPr/>
        <p:txBody>
          <a:bodyPr/>
          <a:lstStyle/>
          <a:p>
            <a:r>
              <a:rPr lang="en-US" b="1" dirty="0"/>
              <a:t>Constraints</a:t>
            </a:r>
            <a:endParaRPr lang="en-US" dirty="0"/>
          </a:p>
        </p:txBody>
      </p:sp>
      <p:sp>
        <p:nvSpPr>
          <p:cNvPr id="3" name="Content Placeholder 2">
            <a:extLst>
              <a:ext uri="{FF2B5EF4-FFF2-40B4-BE49-F238E27FC236}">
                <a16:creationId xmlns:a16="http://schemas.microsoft.com/office/drawing/2014/main" id="{A17BA956-6813-2B41-930B-A3B1FB8B484E}"/>
              </a:ext>
            </a:extLst>
          </p:cNvPr>
          <p:cNvSpPr>
            <a:spLocks noGrp="1"/>
          </p:cNvSpPr>
          <p:nvPr>
            <p:ph idx="1"/>
          </p:nvPr>
        </p:nvSpPr>
        <p:spPr/>
        <p:txBody>
          <a:bodyPr/>
          <a:lstStyle/>
          <a:p>
            <a:pPr marL="0" indent="0">
              <a:buNone/>
            </a:pPr>
            <a:endParaRPr lang="en-US" dirty="0"/>
          </a:p>
          <a:p>
            <a:pPr lvl="0"/>
            <a:r>
              <a:rPr lang="en-US" dirty="0"/>
              <a:t>By default, MongoDB will automatically abort any multi-document transaction that runs for more than 60 seconds.</a:t>
            </a:r>
          </a:p>
          <a:p>
            <a:pPr lvl="0"/>
            <a:r>
              <a:rPr lang="en-US" dirty="0"/>
              <a:t>There are no hard limits to the number of documents that can be read within a transaction. As a best practice, no more than 1,000 documents should be modified within a transaction. </a:t>
            </a:r>
          </a:p>
          <a:p>
            <a:pPr lvl="0"/>
            <a:r>
              <a:rPr lang="en-US" dirty="0"/>
              <a:t>In MongoDB 4.0, a transaction is represented in a single </a:t>
            </a:r>
            <a:r>
              <a:rPr lang="en-US" dirty="0" err="1"/>
              <a:t>oplog</a:t>
            </a:r>
            <a:r>
              <a:rPr lang="en-US" dirty="0"/>
              <a:t> entry, therefore must be within the 16MB document size limit. If this limit is exceeded, the transaction will be aborted and fully rolled back. The transaction should therefore be decomposed into a smaller set of operations that can be represented in 16MB or less.</a:t>
            </a:r>
          </a:p>
          <a:p>
            <a:endParaRPr lang="en-US" dirty="0"/>
          </a:p>
        </p:txBody>
      </p:sp>
    </p:spTree>
    <p:extLst>
      <p:ext uri="{BB962C8B-B14F-4D97-AF65-F5344CB8AC3E}">
        <p14:creationId xmlns:p14="http://schemas.microsoft.com/office/powerpoint/2010/main" val="266108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D936F-03F6-8944-AC92-D2586AC984B9}"/>
              </a:ext>
            </a:extLst>
          </p:cNvPr>
          <p:cNvSpPr>
            <a:spLocks noGrp="1"/>
          </p:cNvSpPr>
          <p:nvPr>
            <p:ph idx="1"/>
          </p:nvPr>
        </p:nvSpPr>
        <p:spPr>
          <a:xfrm>
            <a:off x="5209563" y="2160589"/>
            <a:ext cx="4639287" cy="1687511"/>
          </a:xfrm>
        </p:spPr>
        <p:txBody>
          <a:bodyPr>
            <a:normAutofit/>
          </a:bodyPr>
          <a:lstStyle/>
          <a:p>
            <a:pPr marL="0" indent="0">
              <a:buNone/>
            </a:pPr>
            <a:r>
              <a:rPr lang="en-US" sz="6600" dirty="0"/>
              <a:t>Thank you</a:t>
            </a:r>
          </a:p>
        </p:txBody>
      </p:sp>
      <p:pic>
        <p:nvPicPr>
          <p:cNvPr id="5" name="Picture 4" descr="A magnifying glass on a yellow surface&#10;&#10;Description automatically generated">
            <a:extLst>
              <a:ext uri="{FF2B5EF4-FFF2-40B4-BE49-F238E27FC236}">
                <a16:creationId xmlns:a16="http://schemas.microsoft.com/office/drawing/2014/main" id="{ED3BCA40-40E4-4E6E-BD4F-AE0FBB7DF38D}"/>
              </a:ext>
            </a:extLst>
          </p:cNvPr>
          <p:cNvPicPr>
            <a:picLocks noChangeAspect="1"/>
          </p:cNvPicPr>
          <p:nvPr/>
        </p:nvPicPr>
        <p:blipFill rotWithShape="1">
          <a:blip r:embed="rId2"/>
          <a:srcRect l="36885" r="1060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55721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411D0B1-0F96-3642-A40F-3F0006EBF1CD}"/>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Goal of the project </a:t>
            </a:r>
          </a:p>
        </p:txBody>
      </p:sp>
      <p:sp>
        <p:nvSpPr>
          <p:cNvPr id="3" name="Content Placeholder 2">
            <a:extLst>
              <a:ext uri="{FF2B5EF4-FFF2-40B4-BE49-F238E27FC236}">
                <a16:creationId xmlns:a16="http://schemas.microsoft.com/office/drawing/2014/main" id="{9609A9FF-CFC9-8940-8C49-09937C5E64E0}"/>
              </a:ext>
            </a:extLst>
          </p:cNvPr>
          <p:cNvSpPr>
            <a:spLocks noGrp="1"/>
          </p:cNvSpPr>
          <p:nvPr>
            <p:ph idx="1"/>
          </p:nvPr>
        </p:nvSpPr>
        <p:spPr>
          <a:xfrm>
            <a:off x="673754" y="2160590"/>
            <a:ext cx="3973943" cy="3440110"/>
          </a:xfrm>
        </p:spPr>
        <p:txBody>
          <a:bodyPr>
            <a:normAutofit/>
          </a:bodyPr>
          <a:lstStyle/>
          <a:p>
            <a:pPr marL="0" indent="0">
              <a:buNone/>
            </a:pPr>
            <a:r>
              <a:rPr lang="en-US">
                <a:solidFill>
                  <a:schemeClr val="bg1"/>
                </a:solidFill>
              </a:rPr>
              <a:t>This project aims to explore the best methods and operational practices to import data from flat file or relation DB systems to NoSql MongoDB.</a:t>
            </a:r>
            <a:endParaRPr lang="en-US" dirty="0">
              <a:solidFill>
                <a:schemeClr val="bg1"/>
              </a:solidFill>
            </a:endParaRPr>
          </a:p>
        </p:txBody>
      </p:sp>
      <p:pic>
        <p:nvPicPr>
          <p:cNvPr id="4" name="Picture 3" descr="Timeline&#10;&#10;Description automatically generated">
            <a:extLst>
              <a:ext uri="{FF2B5EF4-FFF2-40B4-BE49-F238E27FC236}">
                <a16:creationId xmlns:a16="http://schemas.microsoft.com/office/drawing/2014/main" id="{C5A502D6-0B7D-8644-8D94-4F2C8CA69FB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0" y="1473200"/>
            <a:ext cx="5422245" cy="37930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1969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394DD4-18FE-2E4B-A0F4-1F2B6491A572}"/>
              </a:ext>
            </a:extLst>
          </p:cNvPr>
          <p:cNvSpPr>
            <a:spLocks noGrp="1"/>
          </p:cNvSpPr>
          <p:nvPr>
            <p:ph type="title"/>
          </p:nvPr>
        </p:nvSpPr>
        <p:spPr>
          <a:xfrm>
            <a:off x="643467" y="816638"/>
            <a:ext cx="3367359" cy="5224724"/>
          </a:xfrm>
        </p:spPr>
        <p:txBody>
          <a:bodyPr anchor="ctr">
            <a:normAutofit/>
          </a:bodyPr>
          <a:lstStyle/>
          <a:p>
            <a:r>
              <a:rPr lang="en-US" dirty="0"/>
              <a:t>Overview of Dataset</a:t>
            </a:r>
          </a:p>
        </p:txBody>
      </p:sp>
      <p:sp>
        <p:nvSpPr>
          <p:cNvPr id="3" name="Content Placeholder 2">
            <a:extLst>
              <a:ext uri="{FF2B5EF4-FFF2-40B4-BE49-F238E27FC236}">
                <a16:creationId xmlns:a16="http://schemas.microsoft.com/office/drawing/2014/main" id="{7616DB2D-30CE-0946-8308-A6436106B4F5}"/>
              </a:ext>
            </a:extLst>
          </p:cNvPr>
          <p:cNvSpPr>
            <a:spLocks noGrp="1"/>
          </p:cNvSpPr>
          <p:nvPr>
            <p:ph idx="1"/>
          </p:nvPr>
        </p:nvSpPr>
        <p:spPr>
          <a:xfrm>
            <a:off x="4654295" y="816638"/>
            <a:ext cx="4619706" cy="5224724"/>
          </a:xfrm>
        </p:spPr>
        <p:txBody>
          <a:bodyPr anchor="ctr">
            <a:normAutofit/>
          </a:bodyPr>
          <a:lstStyle/>
          <a:p>
            <a:pPr marL="0" indent="0">
              <a:buNone/>
            </a:pPr>
            <a:r>
              <a:rPr lang="en-US" dirty="0"/>
              <a:t>For this project two different datasets downloaded from </a:t>
            </a:r>
            <a:r>
              <a:rPr lang="en-US" dirty="0" err="1"/>
              <a:t>Kaggle.com</a:t>
            </a:r>
            <a:r>
              <a:rPr lang="en-US" dirty="0"/>
              <a:t>. The datasets contain information about different job postings.</a:t>
            </a:r>
          </a:p>
          <a:p>
            <a:r>
              <a:rPr lang="en-US" b="1" dirty="0"/>
              <a:t>Data Source 1:  </a:t>
            </a:r>
            <a:r>
              <a:rPr lang="en-US" b="1" dirty="0" err="1"/>
              <a:t>moster_com-job_sample.csv</a:t>
            </a:r>
            <a:r>
              <a:rPr lang="en-US" b="1" dirty="0"/>
              <a:t> </a:t>
            </a:r>
            <a:endParaRPr lang="en-US" dirty="0"/>
          </a:p>
          <a:p>
            <a:pPr marL="0" indent="0">
              <a:buNone/>
            </a:pPr>
            <a:r>
              <a:rPr lang="en-US" dirty="0"/>
              <a:t>This data is an extract of job postings on </a:t>
            </a:r>
            <a:r>
              <a:rPr lang="en-US" dirty="0" err="1"/>
              <a:t>monster.com</a:t>
            </a:r>
            <a:r>
              <a:rPr lang="en-US" dirty="0"/>
              <a:t>- a job search website. </a:t>
            </a:r>
          </a:p>
          <a:p>
            <a:r>
              <a:rPr lang="en-US" b="1" dirty="0"/>
              <a:t>Data Source 2: </a:t>
            </a:r>
            <a:r>
              <a:rPr lang="en-US" b="1" dirty="0" err="1"/>
              <a:t>data_scientist_united_states_job_postings_jobspikr.csv</a:t>
            </a:r>
            <a:r>
              <a:rPr lang="en-US" b="1" dirty="0"/>
              <a:t> </a:t>
            </a:r>
            <a:endParaRPr lang="en-US" dirty="0"/>
          </a:p>
          <a:p>
            <a:pPr marL="0" indent="0">
              <a:buNone/>
            </a:pPr>
            <a:r>
              <a:rPr lang="en-US" dirty="0"/>
              <a:t>This data contains information about multiple job postings for data scientist profiles across the United States and collections for different platforms like indeed, dice, monster, career builder, etc.</a:t>
            </a:r>
          </a:p>
          <a:p>
            <a:pPr marL="0" indent="0">
              <a:buNone/>
            </a:pPr>
            <a:endParaRPr lang="en-US" dirty="0"/>
          </a:p>
        </p:txBody>
      </p:sp>
    </p:spTree>
    <p:extLst>
      <p:ext uri="{BB962C8B-B14F-4D97-AF65-F5344CB8AC3E}">
        <p14:creationId xmlns:p14="http://schemas.microsoft.com/office/powerpoint/2010/main" val="238610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4B01-041B-474C-8490-D0DC07314EAC}"/>
              </a:ext>
            </a:extLst>
          </p:cNvPr>
          <p:cNvSpPr>
            <a:spLocks noGrp="1"/>
          </p:cNvSpPr>
          <p:nvPr>
            <p:ph type="title"/>
          </p:nvPr>
        </p:nvSpPr>
        <p:spPr>
          <a:xfrm>
            <a:off x="102261" y="231986"/>
            <a:ext cx="4588493" cy="897467"/>
          </a:xfrm>
        </p:spPr>
        <p:txBody>
          <a:bodyPr/>
          <a:lstStyle/>
          <a:p>
            <a:r>
              <a:rPr lang="en-US" dirty="0"/>
              <a:t>Overview of Dataset</a:t>
            </a:r>
          </a:p>
        </p:txBody>
      </p:sp>
      <p:graphicFrame>
        <p:nvGraphicFramePr>
          <p:cNvPr id="4" name="Content Placeholder 3">
            <a:extLst>
              <a:ext uri="{FF2B5EF4-FFF2-40B4-BE49-F238E27FC236}">
                <a16:creationId xmlns:a16="http://schemas.microsoft.com/office/drawing/2014/main" id="{F7F01D29-9126-954D-B738-F6F48D69F131}"/>
              </a:ext>
            </a:extLst>
          </p:cNvPr>
          <p:cNvGraphicFramePr>
            <a:graphicFrameLocks noGrp="1"/>
          </p:cNvGraphicFramePr>
          <p:nvPr>
            <p:ph idx="1"/>
            <p:extLst>
              <p:ext uri="{D42A27DB-BD31-4B8C-83A1-F6EECF244321}">
                <p14:modId xmlns:p14="http://schemas.microsoft.com/office/powerpoint/2010/main" val="460211524"/>
              </p:ext>
            </p:extLst>
          </p:nvPr>
        </p:nvGraphicFramePr>
        <p:xfrm>
          <a:off x="343905" y="1488441"/>
          <a:ext cx="4928739" cy="4254188"/>
        </p:xfrm>
        <a:graphic>
          <a:graphicData uri="http://schemas.openxmlformats.org/drawingml/2006/table">
            <a:tbl>
              <a:tblPr firstRow="1" firstCol="1" bandRow="1">
                <a:tableStyleId>{5C22544A-7EE6-4342-B048-85BDC9FD1C3A}</a:tableStyleId>
              </a:tblPr>
              <a:tblGrid>
                <a:gridCol w="1238717">
                  <a:extLst>
                    <a:ext uri="{9D8B030D-6E8A-4147-A177-3AD203B41FA5}">
                      <a16:colId xmlns:a16="http://schemas.microsoft.com/office/drawing/2014/main" val="1180474137"/>
                    </a:ext>
                  </a:extLst>
                </a:gridCol>
                <a:gridCol w="2680620">
                  <a:extLst>
                    <a:ext uri="{9D8B030D-6E8A-4147-A177-3AD203B41FA5}">
                      <a16:colId xmlns:a16="http://schemas.microsoft.com/office/drawing/2014/main" val="3329811692"/>
                    </a:ext>
                  </a:extLst>
                </a:gridCol>
                <a:gridCol w="1009402">
                  <a:extLst>
                    <a:ext uri="{9D8B030D-6E8A-4147-A177-3AD203B41FA5}">
                      <a16:colId xmlns:a16="http://schemas.microsoft.com/office/drawing/2014/main" val="3852052870"/>
                    </a:ext>
                  </a:extLst>
                </a:gridCol>
              </a:tblGrid>
              <a:tr h="866218">
                <a:tc>
                  <a:txBody>
                    <a:bodyPr/>
                    <a:lstStyle/>
                    <a:p>
                      <a:pPr marL="0" marR="0" algn="l">
                        <a:spcBef>
                          <a:spcPts val="0"/>
                        </a:spcBef>
                        <a:spcAft>
                          <a:spcPts val="0"/>
                        </a:spcAft>
                      </a:pPr>
                      <a:r>
                        <a:rPr lang="en-US" sz="1200" kern="100">
                          <a:effectLst/>
                        </a:rPr>
                        <a:t>Fields</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dirty="0">
                          <a:effectLst/>
                        </a:rPr>
                        <a:t>Description</a:t>
                      </a:r>
                      <a:endParaRPr lang="en-US" sz="12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Available in both datasets</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0812458"/>
                  </a:ext>
                </a:extLst>
              </a:tr>
              <a:tr h="192493">
                <a:tc>
                  <a:txBody>
                    <a:bodyPr/>
                    <a:lstStyle/>
                    <a:p>
                      <a:pPr marL="0" marR="0" algn="l">
                        <a:spcBef>
                          <a:spcPts val="0"/>
                        </a:spcBef>
                        <a:spcAft>
                          <a:spcPts val="0"/>
                        </a:spcAft>
                      </a:pPr>
                      <a:r>
                        <a:rPr lang="en-US" sz="1200" kern="100">
                          <a:effectLst/>
                        </a:rPr>
                        <a:t>country</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The country name for a job opening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8633458"/>
                  </a:ext>
                </a:extLst>
              </a:tr>
              <a:tr h="346488">
                <a:tc>
                  <a:txBody>
                    <a:bodyPr/>
                    <a:lstStyle/>
                    <a:p>
                      <a:pPr marL="0" marR="0" algn="l">
                        <a:spcBef>
                          <a:spcPts val="0"/>
                        </a:spcBef>
                        <a:spcAft>
                          <a:spcPts val="0"/>
                        </a:spcAft>
                      </a:pPr>
                      <a:r>
                        <a:rPr lang="en-US" sz="1200" kern="100">
                          <a:effectLst/>
                        </a:rPr>
                        <a:t>country_code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Abbreviation of Country name for the job opening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dirty="0">
                          <a:effectLst/>
                        </a:rPr>
                        <a:t>Y</a:t>
                      </a:r>
                      <a:endParaRPr lang="en-US"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213993"/>
                  </a:ext>
                </a:extLst>
              </a:tr>
              <a:tr h="192493">
                <a:tc>
                  <a:txBody>
                    <a:bodyPr/>
                    <a:lstStyle/>
                    <a:p>
                      <a:pPr marL="0" marR="0" algn="l">
                        <a:spcBef>
                          <a:spcPts val="0"/>
                        </a:spcBef>
                        <a:spcAft>
                          <a:spcPts val="0"/>
                        </a:spcAft>
                      </a:pPr>
                      <a:r>
                        <a:rPr lang="en-US" sz="1200" kern="100">
                          <a:effectLst/>
                        </a:rPr>
                        <a:t>date_added</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The date of job posting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8208531"/>
                  </a:ext>
                </a:extLst>
              </a:tr>
              <a:tr h="192493">
                <a:tc>
                  <a:txBody>
                    <a:bodyPr/>
                    <a:lstStyle/>
                    <a:p>
                      <a:pPr marL="0" marR="0" algn="l">
                        <a:spcBef>
                          <a:spcPts val="0"/>
                        </a:spcBef>
                        <a:spcAft>
                          <a:spcPts val="0"/>
                        </a:spcAft>
                      </a:pPr>
                      <a:r>
                        <a:rPr lang="en-US" sz="1200" kern="100">
                          <a:effectLst/>
                        </a:rPr>
                        <a:t>has_expired</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Is the job still open</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053365"/>
                  </a:ext>
                </a:extLst>
              </a:tr>
              <a:tr h="345484">
                <a:tc>
                  <a:txBody>
                    <a:bodyPr/>
                    <a:lstStyle/>
                    <a:p>
                      <a:pPr marL="0" marR="0" algn="l">
                        <a:spcBef>
                          <a:spcPts val="0"/>
                        </a:spcBef>
                        <a:spcAft>
                          <a:spcPts val="0"/>
                        </a:spcAft>
                      </a:pPr>
                      <a:r>
                        <a:rPr lang="en-US" sz="1200" kern="100">
                          <a:effectLst/>
                        </a:rPr>
                        <a:t>job_board</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The platform posting the job opening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941541"/>
                  </a:ext>
                </a:extLst>
              </a:tr>
              <a:tr h="346488">
                <a:tc>
                  <a:txBody>
                    <a:bodyPr/>
                    <a:lstStyle/>
                    <a:p>
                      <a:pPr marL="0" marR="0" algn="l">
                        <a:spcBef>
                          <a:spcPts val="0"/>
                        </a:spcBef>
                        <a:spcAft>
                          <a:spcPts val="0"/>
                        </a:spcAft>
                      </a:pPr>
                      <a:r>
                        <a:rPr lang="en-US" sz="1200" kern="100">
                          <a:effectLst/>
                        </a:rPr>
                        <a:t>job_description</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Description of the job profile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9535552"/>
                  </a:ext>
                </a:extLst>
              </a:tr>
              <a:tr h="192493">
                <a:tc>
                  <a:txBody>
                    <a:bodyPr/>
                    <a:lstStyle/>
                    <a:p>
                      <a:pPr marL="0" marR="0" algn="l">
                        <a:spcBef>
                          <a:spcPts val="0"/>
                        </a:spcBef>
                        <a:spcAft>
                          <a:spcPts val="0"/>
                        </a:spcAft>
                      </a:pPr>
                      <a:r>
                        <a:rPr lang="en-US" sz="1200" kern="100">
                          <a:effectLst/>
                        </a:rPr>
                        <a:t>job_title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Job position title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9712408"/>
                  </a:ext>
                </a:extLst>
              </a:tr>
              <a:tr h="192493">
                <a:tc>
                  <a:txBody>
                    <a:bodyPr/>
                    <a:lstStyle/>
                    <a:p>
                      <a:pPr marL="0" marR="0" algn="l">
                        <a:spcBef>
                          <a:spcPts val="0"/>
                        </a:spcBef>
                        <a:spcAft>
                          <a:spcPts val="0"/>
                        </a:spcAft>
                      </a:pPr>
                      <a:r>
                        <a:rPr lang="en-US" sz="1200" kern="100">
                          <a:effectLst/>
                        </a:rPr>
                        <a:t>job_type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Type of Job</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8395740"/>
                  </a:ext>
                </a:extLst>
              </a:tr>
              <a:tr h="192493">
                <a:tc>
                  <a:txBody>
                    <a:bodyPr/>
                    <a:lstStyle/>
                    <a:p>
                      <a:pPr marL="0" marR="0" algn="l">
                        <a:spcBef>
                          <a:spcPts val="0"/>
                        </a:spcBef>
                        <a:spcAft>
                          <a:spcPts val="0"/>
                        </a:spcAft>
                      </a:pPr>
                      <a:r>
                        <a:rPr lang="en-US" sz="1200" kern="100">
                          <a:effectLst/>
                        </a:rPr>
                        <a:t>location</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Location</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45110687"/>
                  </a:ext>
                </a:extLst>
              </a:tr>
              <a:tr h="346488">
                <a:tc>
                  <a:txBody>
                    <a:bodyPr/>
                    <a:lstStyle/>
                    <a:p>
                      <a:pPr marL="0" marR="0" algn="l">
                        <a:spcBef>
                          <a:spcPts val="0"/>
                        </a:spcBef>
                        <a:spcAft>
                          <a:spcPts val="0"/>
                        </a:spcAft>
                      </a:pPr>
                      <a:r>
                        <a:rPr lang="en-US" sz="1200" kern="100">
                          <a:effectLst/>
                        </a:rPr>
                        <a:t>organization</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Job category, describing if it's in accounting or biotech or banking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173561"/>
                  </a:ext>
                </a:extLst>
              </a:tr>
              <a:tr h="192493">
                <a:tc>
                  <a:txBody>
                    <a:bodyPr/>
                    <a:lstStyle/>
                    <a:p>
                      <a:pPr marL="0" marR="0" algn="l">
                        <a:spcBef>
                          <a:spcPts val="0"/>
                        </a:spcBef>
                        <a:spcAft>
                          <a:spcPts val="0"/>
                        </a:spcAft>
                      </a:pPr>
                      <a:r>
                        <a:rPr lang="en-US" sz="1200" kern="100">
                          <a:effectLst/>
                        </a:rPr>
                        <a:t>page_url</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URL of job posting</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Y</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8876026"/>
                  </a:ext>
                </a:extLst>
              </a:tr>
              <a:tr h="192493">
                <a:tc>
                  <a:txBody>
                    <a:bodyPr/>
                    <a:lstStyle/>
                    <a:p>
                      <a:pPr marL="0" marR="0" algn="l">
                        <a:spcBef>
                          <a:spcPts val="0"/>
                        </a:spcBef>
                        <a:spcAft>
                          <a:spcPts val="0"/>
                        </a:spcAft>
                      </a:pPr>
                      <a:r>
                        <a:rPr lang="en-US" sz="1200" kern="100">
                          <a:effectLst/>
                        </a:rPr>
                        <a:t>salary</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Salary Range</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49553445"/>
                  </a:ext>
                </a:extLst>
              </a:tr>
              <a:tr h="192493">
                <a:tc>
                  <a:txBody>
                    <a:bodyPr/>
                    <a:lstStyle/>
                    <a:p>
                      <a:pPr marL="0" marR="0" algn="l">
                        <a:spcBef>
                          <a:spcPts val="0"/>
                        </a:spcBef>
                        <a:spcAft>
                          <a:spcPts val="0"/>
                        </a:spcAft>
                      </a:pPr>
                      <a:r>
                        <a:rPr lang="en-US" sz="1200" kern="100">
                          <a:effectLst/>
                        </a:rPr>
                        <a:t>sector</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The experience type for the job.</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a:effectLst/>
                        </a:rPr>
                        <a:t>N</a:t>
                      </a:r>
                      <a:endParaRPr lang="en-US" sz="12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4391774"/>
                  </a:ext>
                </a:extLst>
              </a:tr>
              <a:tr h="192493">
                <a:tc>
                  <a:txBody>
                    <a:bodyPr/>
                    <a:lstStyle/>
                    <a:p>
                      <a:pPr marL="0" marR="0" algn="l">
                        <a:spcBef>
                          <a:spcPts val="0"/>
                        </a:spcBef>
                        <a:spcAft>
                          <a:spcPts val="0"/>
                        </a:spcAft>
                      </a:pPr>
                      <a:r>
                        <a:rPr lang="en-US" sz="1200" kern="100">
                          <a:effectLst/>
                        </a:rPr>
                        <a:t>uniq_id</a:t>
                      </a:r>
                      <a:endParaRPr lang="en-US" sz="12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dirty="0">
                          <a:effectLst/>
                        </a:rPr>
                        <a:t>Uniquely identifying the job posting</a:t>
                      </a:r>
                      <a:endParaRPr lang="en-US" sz="12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kern="100" dirty="0">
                          <a:effectLst/>
                        </a:rPr>
                        <a:t>N</a:t>
                      </a:r>
                      <a:endParaRPr lang="en-US"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93521571"/>
                  </a:ext>
                </a:extLst>
              </a:tr>
            </a:tbl>
          </a:graphicData>
        </a:graphic>
      </p:graphicFrame>
      <p:graphicFrame>
        <p:nvGraphicFramePr>
          <p:cNvPr id="5" name="Table 4">
            <a:extLst>
              <a:ext uri="{FF2B5EF4-FFF2-40B4-BE49-F238E27FC236}">
                <a16:creationId xmlns:a16="http://schemas.microsoft.com/office/drawing/2014/main" id="{8F6E31C4-823F-0D41-8F70-C4E5A98C06C8}"/>
              </a:ext>
            </a:extLst>
          </p:cNvPr>
          <p:cNvGraphicFramePr>
            <a:graphicFrameLocks noGrp="1"/>
          </p:cNvGraphicFramePr>
          <p:nvPr>
            <p:extLst>
              <p:ext uri="{D42A27DB-BD31-4B8C-83A1-F6EECF244321}">
                <p14:modId xmlns:p14="http://schemas.microsoft.com/office/powerpoint/2010/main" val="1211725947"/>
              </p:ext>
            </p:extLst>
          </p:nvPr>
        </p:nvGraphicFramePr>
        <p:xfrm>
          <a:off x="5498274" y="700644"/>
          <a:ext cx="5902037" cy="5764921"/>
        </p:xfrm>
        <a:graphic>
          <a:graphicData uri="http://schemas.openxmlformats.org/drawingml/2006/table">
            <a:tbl>
              <a:tblPr firstRow="1" firstCol="1" bandRow="1">
                <a:tableStyleId>{5C22544A-7EE6-4342-B048-85BDC9FD1C3A}</a:tableStyleId>
              </a:tblPr>
              <a:tblGrid>
                <a:gridCol w="1854603">
                  <a:extLst>
                    <a:ext uri="{9D8B030D-6E8A-4147-A177-3AD203B41FA5}">
                      <a16:colId xmlns:a16="http://schemas.microsoft.com/office/drawing/2014/main" val="1822210195"/>
                    </a:ext>
                  </a:extLst>
                </a:gridCol>
                <a:gridCol w="2792165">
                  <a:extLst>
                    <a:ext uri="{9D8B030D-6E8A-4147-A177-3AD203B41FA5}">
                      <a16:colId xmlns:a16="http://schemas.microsoft.com/office/drawing/2014/main" val="965761989"/>
                    </a:ext>
                  </a:extLst>
                </a:gridCol>
                <a:gridCol w="1255269">
                  <a:extLst>
                    <a:ext uri="{9D8B030D-6E8A-4147-A177-3AD203B41FA5}">
                      <a16:colId xmlns:a16="http://schemas.microsoft.com/office/drawing/2014/main" val="3636006738"/>
                    </a:ext>
                  </a:extLst>
                </a:gridCol>
              </a:tblGrid>
              <a:tr h="285353">
                <a:tc>
                  <a:txBody>
                    <a:bodyPr/>
                    <a:lstStyle/>
                    <a:p>
                      <a:pPr marL="0" marR="0" algn="l">
                        <a:spcBef>
                          <a:spcPts val="0"/>
                        </a:spcBef>
                        <a:spcAft>
                          <a:spcPts val="0"/>
                        </a:spcAft>
                      </a:pPr>
                      <a:r>
                        <a:rPr lang="en-US" sz="800" kern="100">
                          <a:effectLst/>
                        </a:rPr>
                        <a:t>Fields</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Description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Available in both datasets</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679274517"/>
                  </a:ext>
                </a:extLst>
              </a:tr>
              <a:tr h="428030">
                <a:tc>
                  <a:txBody>
                    <a:bodyPr/>
                    <a:lstStyle/>
                    <a:p>
                      <a:pPr marL="0" marR="0" algn="l">
                        <a:spcBef>
                          <a:spcPts val="0"/>
                        </a:spcBef>
                        <a:spcAft>
                          <a:spcPts val="0"/>
                        </a:spcAft>
                      </a:pPr>
                      <a:r>
                        <a:rPr lang="en-US" sz="800" kern="100">
                          <a:effectLst/>
                        </a:rPr>
                        <a:t>crawl_timestamp</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The timestamp of extracting data from the job portal</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dirty="0">
                          <a:effectLst/>
                        </a:rPr>
                        <a:t>N</a:t>
                      </a:r>
                      <a:endParaRPr lang="en-US" sz="800" kern="100" dirty="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4129205773"/>
                  </a:ext>
                </a:extLst>
              </a:tr>
              <a:tr h="149909">
                <a:tc>
                  <a:txBody>
                    <a:bodyPr/>
                    <a:lstStyle/>
                    <a:p>
                      <a:pPr marL="0" marR="0" algn="l">
                        <a:spcBef>
                          <a:spcPts val="0"/>
                        </a:spcBef>
                        <a:spcAft>
                          <a:spcPts val="0"/>
                        </a:spcAft>
                      </a:pPr>
                      <a:r>
                        <a:rPr lang="en-US" sz="800" kern="100">
                          <a:effectLst/>
                        </a:rPr>
                        <a:t>URL</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URL of job posting</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732705734"/>
                  </a:ext>
                </a:extLst>
              </a:tr>
              <a:tr h="149909">
                <a:tc>
                  <a:txBody>
                    <a:bodyPr/>
                    <a:lstStyle/>
                    <a:p>
                      <a:pPr marL="0" marR="0" algn="l">
                        <a:spcBef>
                          <a:spcPts val="0"/>
                        </a:spcBef>
                        <a:spcAft>
                          <a:spcPts val="0"/>
                        </a:spcAft>
                      </a:pPr>
                      <a:r>
                        <a:rPr lang="en-US" sz="800" kern="100">
                          <a:effectLst/>
                        </a:rPr>
                        <a:t>job_title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Job position title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1917405671"/>
                  </a:ext>
                </a:extLst>
              </a:tr>
              <a:tr h="428030">
                <a:tc>
                  <a:txBody>
                    <a:bodyPr/>
                    <a:lstStyle/>
                    <a:p>
                      <a:pPr marL="0" marR="0" algn="l">
                        <a:spcBef>
                          <a:spcPts val="0"/>
                        </a:spcBef>
                        <a:spcAft>
                          <a:spcPts val="0"/>
                        </a:spcAft>
                      </a:pPr>
                      <a:r>
                        <a:rPr lang="en-US" sz="800" kern="100">
                          <a:effectLst/>
                        </a:rPr>
                        <a:t>category</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Job category, describing if it's in accounting or biotech or banking</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605986648"/>
                  </a:ext>
                </a:extLst>
              </a:tr>
              <a:tr h="149909">
                <a:tc>
                  <a:txBody>
                    <a:bodyPr/>
                    <a:lstStyle/>
                    <a:p>
                      <a:pPr marL="0" marR="0" algn="l">
                        <a:spcBef>
                          <a:spcPts val="0"/>
                        </a:spcBef>
                        <a:spcAft>
                          <a:spcPts val="0"/>
                        </a:spcAft>
                      </a:pPr>
                      <a:r>
                        <a:rPr lang="en-US" sz="800" kern="100">
                          <a:effectLst/>
                        </a:rPr>
                        <a:t>company_name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Name of the company </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3261132304"/>
                  </a:ext>
                </a:extLst>
              </a:tr>
              <a:tr h="285353">
                <a:tc>
                  <a:txBody>
                    <a:bodyPr/>
                    <a:lstStyle/>
                    <a:p>
                      <a:pPr marL="0" marR="0" algn="l">
                        <a:spcBef>
                          <a:spcPts val="0"/>
                        </a:spcBef>
                        <a:spcAft>
                          <a:spcPts val="0"/>
                        </a:spcAft>
                      </a:pPr>
                      <a:r>
                        <a:rPr lang="en-US" sz="800" kern="100">
                          <a:effectLst/>
                        </a:rPr>
                        <a:t>city</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city area for the job position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4273831374"/>
                  </a:ext>
                </a:extLst>
              </a:tr>
              <a:tr h="149909">
                <a:tc>
                  <a:txBody>
                    <a:bodyPr/>
                    <a:lstStyle/>
                    <a:p>
                      <a:pPr marL="0" marR="0" algn="l">
                        <a:spcBef>
                          <a:spcPts val="0"/>
                        </a:spcBef>
                        <a:spcAft>
                          <a:spcPts val="0"/>
                        </a:spcAft>
                      </a:pPr>
                      <a:r>
                        <a:rPr lang="en-US" sz="800" kern="100">
                          <a:effectLst/>
                        </a:rPr>
                        <a:t>state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State for the job position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306006056"/>
                  </a:ext>
                </a:extLst>
              </a:tr>
              <a:tr h="285353">
                <a:tc>
                  <a:txBody>
                    <a:bodyPr/>
                    <a:lstStyle/>
                    <a:p>
                      <a:pPr marL="0" marR="0" algn="l">
                        <a:spcBef>
                          <a:spcPts val="0"/>
                        </a:spcBef>
                        <a:spcAft>
                          <a:spcPts val="0"/>
                        </a:spcAft>
                      </a:pPr>
                      <a:r>
                        <a:rPr lang="en-US" sz="800" kern="100">
                          <a:effectLst/>
                        </a:rPr>
                        <a:t>country</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Abbreviation of Country name for the job opening</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906127302"/>
                  </a:ext>
                </a:extLst>
              </a:tr>
              <a:tr h="285353">
                <a:tc>
                  <a:txBody>
                    <a:bodyPr/>
                    <a:lstStyle/>
                    <a:p>
                      <a:pPr marL="0" marR="0" algn="l">
                        <a:spcBef>
                          <a:spcPts val="0"/>
                        </a:spcBef>
                        <a:spcAft>
                          <a:spcPts val="0"/>
                        </a:spcAft>
                      </a:pPr>
                      <a:r>
                        <a:rPr lang="en-US" sz="800" kern="100">
                          <a:effectLst/>
                        </a:rPr>
                        <a:t>inferred_city</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the city for the job position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76189233"/>
                  </a:ext>
                </a:extLst>
              </a:tr>
              <a:tr h="285353">
                <a:tc>
                  <a:txBody>
                    <a:bodyPr/>
                    <a:lstStyle/>
                    <a:p>
                      <a:pPr marL="0" marR="0" algn="l">
                        <a:spcBef>
                          <a:spcPts val="0"/>
                        </a:spcBef>
                        <a:spcAft>
                          <a:spcPts val="0"/>
                        </a:spcAft>
                      </a:pPr>
                      <a:r>
                        <a:rPr lang="en-US" sz="800" kern="100">
                          <a:effectLst/>
                        </a:rPr>
                        <a:t>inferred_state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State in which job is offered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686147459"/>
                  </a:ext>
                </a:extLst>
              </a:tr>
              <a:tr h="285353">
                <a:tc>
                  <a:txBody>
                    <a:bodyPr/>
                    <a:lstStyle/>
                    <a:p>
                      <a:pPr marL="0" marR="0" algn="l">
                        <a:spcBef>
                          <a:spcPts val="0"/>
                        </a:spcBef>
                        <a:spcAft>
                          <a:spcPts val="0"/>
                        </a:spcAft>
                      </a:pPr>
                      <a:r>
                        <a:rPr lang="en-US" sz="800" kern="100">
                          <a:effectLst/>
                        </a:rPr>
                        <a:t>inferred_country</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The country in which job is open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1277956090"/>
                  </a:ext>
                </a:extLst>
              </a:tr>
              <a:tr h="149909">
                <a:tc>
                  <a:txBody>
                    <a:bodyPr/>
                    <a:lstStyle/>
                    <a:p>
                      <a:pPr marL="0" marR="0" algn="l">
                        <a:spcBef>
                          <a:spcPts val="0"/>
                        </a:spcBef>
                        <a:spcAft>
                          <a:spcPts val="0"/>
                        </a:spcAft>
                      </a:pPr>
                      <a:r>
                        <a:rPr lang="en-US" sz="800" kern="100">
                          <a:effectLst/>
                        </a:rPr>
                        <a:t>post_date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Date of job posting</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3886744335"/>
                  </a:ext>
                </a:extLst>
              </a:tr>
              <a:tr h="285353">
                <a:tc>
                  <a:txBody>
                    <a:bodyPr/>
                    <a:lstStyle/>
                    <a:p>
                      <a:pPr marL="0" marR="0" algn="l">
                        <a:spcBef>
                          <a:spcPts val="0"/>
                        </a:spcBef>
                        <a:spcAft>
                          <a:spcPts val="0"/>
                        </a:spcAft>
                      </a:pPr>
                      <a:r>
                        <a:rPr lang="en-US" sz="800" kern="100">
                          <a:effectLst/>
                        </a:rPr>
                        <a:t>job_description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Description of the job profile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837595953"/>
                  </a:ext>
                </a:extLst>
              </a:tr>
              <a:tr h="285353">
                <a:tc>
                  <a:txBody>
                    <a:bodyPr/>
                    <a:lstStyle/>
                    <a:p>
                      <a:pPr marL="0" marR="0" algn="l">
                        <a:spcBef>
                          <a:spcPts val="0"/>
                        </a:spcBef>
                        <a:spcAft>
                          <a:spcPts val="0"/>
                        </a:spcAft>
                      </a:pPr>
                      <a:r>
                        <a:rPr lang="en-US" sz="800" kern="100" dirty="0" err="1">
                          <a:effectLst/>
                        </a:rPr>
                        <a:t>job_type</a:t>
                      </a:r>
                      <a:endParaRPr lang="en-US" sz="800" kern="100" dirty="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Type of job contract Full/Part-time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1495590445"/>
                  </a:ext>
                </a:extLst>
              </a:tr>
              <a:tr h="149909">
                <a:tc>
                  <a:txBody>
                    <a:bodyPr/>
                    <a:lstStyle/>
                    <a:p>
                      <a:pPr marL="0" marR="0" algn="l">
                        <a:spcBef>
                          <a:spcPts val="0"/>
                        </a:spcBef>
                        <a:spcAft>
                          <a:spcPts val="0"/>
                        </a:spcAft>
                      </a:pPr>
                      <a:r>
                        <a:rPr lang="en-US" sz="800" kern="100">
                          <a:effectLst/>
                        </a:rPr>
                        <a:t>salary_offered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Salary offered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3379646127"/>
                  </a:ext>
                </a:extLst>
              </a:tr>
              <a:tr h="285353">
                <a:tc>
                  <a:txBody>
                    <a:bodyPr/>
                    <a:lstStyle/>
                    <a:p>
                      <a:pPr marL="0" marR="0" algn="l">
                        <a:spcBef>
                          <a:spcPts val="0"/>
                        </a:spcBef>
                        <a:spcAft>
                          <a:spcPts val="0"/>
                        </a:spcAft>
                      </a:pPr>
                      <a:r>
                        <a:rPr lang="en-US" sz="800" kern="100">
                          <a:effectLst/>
                        </a:rPr>
                        <a:t>job_board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The site from which job post is fetched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Y</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185164040"/>
                  </a:ext>
                </a:extLst>
              </a:tr>
              <a:tr h="149909">
                <a:tc>
                  <a:txBody>
                    <a:bodyPr/>
                    <a:lstStyle/>
                    <a:p>
                      <a:pPr marL="0" marR="0" algn="l">
                        <a:spcBef>
                          <a:spcPts val="0"/>
                        </a:spcBef>
                        <a:spcAft>
                          <a:spcPts val="0"/>
                        </a:spcAft>
                      </a:pPr>
                      <a:r>
                        <a:rPr lang="en-US" sz="800" kern="100">
                          <a:effectLst/>
                        </a:rPr>
                        <a:t>geo</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Country name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846323195"/>
                  </a:ext>
                </a:extLst>
              </a:tr>
              <a:tr h="285353">
                <a:tc>
                  <a:txBody>
                    <a:bodyPr/>
                    <a:lstStyle/>
                    <a:p>
                      <a:pPr marL="0" marR="0" algn="l">
                        <a:spcBef>
                          <a:spcPts val="0"/>
                        </a:spcBef>
                        <a:spcAft>
                          <a:spcPts val="0"/>
                        </a:spcAft>
                      </a:pPr>
                      <a:r>
                        <a:rPr lang="en-US" sz="800" kern="100">
                          <a:effectLst/>
                        </a:rPr>
                        <a:t>cursor</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Longitude and latitude of job location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260463046"/>
                  </a:ext>
                </a:extLst>
              </a:tr>
              <a:tr h="149909">
                <a:tc>
                  <a:txBody>
                    <a:bodyPr/>
                    <a:lstStyle/>
                    <a:p>
                      <a:pPr marL="0" marR="0" algn="l">
                        <a:spcBef>
                          <a:spcPts val="0"/>
                        </a:spcBef>
                        <a:spcAft>
                          <a:spcPts val="0"/>
                        </a:spcAft>
                      </a:pPr>
                      <a:r>
                        <a:rPr lang="en-US" sz="800" kern="100">
                          <a:effectLst/>
                        </a:rPr>
                        <a:t>contact_email</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Contact person email</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2211921239"/>
                  </a:ext>
                </a:extLst>
              </a:tr>
              <a:tr h="285353">
                <a:tc>
                  <a:txBody>
                    <a:bodyPr/>
                    <a:lstStyle/>
                    <a:p>
                      <a:pPr marL="0" marR="0" algn="l">
                        <a:spcBef>
                          <a:spcPts val="0"/>
                        </a:spcBef>
                        <a:spcAft>
                          <a:spcPts val="0"/>
                        </a:spcAft>
                      </a:pPr>
                      <a:r>
                        <a:rPr lang="en-US" sz="800" kern="100">
                          <a:effectLst/>
                        </a:rPr>
                        <a:t>contact_phone_number</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Contact person Phone</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643215248"/>
                  </a:ext>
                </a:extLst>
              </a:tr>
              <a:tr h="285353">
                <a:tc>
                  <a:txBody>
                    <a:bodyPr/>
                    <a:lstStyle/>
                    <a:p>
                      <a:pPr marL="0" marR="0" algn="l">
                        <a:spcBef>
                          <a:spcPts val="0"/>
                        </a:spcBef>
                        <a:spcAft>
                          <a:spcPts val="0"/>
                        </a:spcAft>
                      </a:pPr>
                      <a:r>
                        <a:rPr lang="en-US" sz="800" kern="100">
                          <a:effectLst/>
                        </a:rPr>
                        <a:t>uniq_id</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Unique id for the job posting</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N</a:t>
                      </a:r>
                      <a:endParaRPr lang="en-US" sz="800" kern="10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15049687"/>
                  </a:ext>
                </a:extLst>
              </a:tr>
              <a:tr h="285353">
                <a:tc>
                  <a:txBody>
                    <a:bodyPr/>
                    <a:lstStyle/>
                    <a:p>
                      <a:pPr marL="0" marR="0" algn="l">
                        <a:spcBef>
                          <a:spcPts val="0"/>
                        </a:spcBef>
                        <a:spcAft>
                          <a:spcPts val="0"/>
                        </a:spcAft>
                      </a:pPr>
                      <a:r>
                        <a:rPr lang="en-US" sz="800" kern="100">
                          <a:effectLst/>
                        </a:rPr>
                        <a:t>html_job_description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a:effectLst/>
                        </a:rPr>
                        <a:t>HTML code for Job description</a:t>
                      </a:r>
                      <a:endParaRPr lang="en-US" sz="800" kern="100">
                        <a:effectLst/>
                        <a:latin typeface="Times New Roman" panose="02020603050405020304" pitchFamily="18" charset="0"/>
                        <a:ea typeface="Times New Roman" panose="02020603050405020304" pitchFamily="18" charset="0"/>
                      </a:endParaRPr>
                    </a:p>
                  </a:txBody>
                  <a:tcPr marL="43234" marR="43234" marT="0" marB="0"/>
                </a:tc>
                <a:tc>
                  <a:txBody>
                    <a:bodyPr/>
                    <a:lstStyle/>
                    <a:p>
                      <a:pPr marL="0" marR="0">
                        <a:spcBef>
                          <a:spcPts val="0"/>
                        </a:spcBef>
                        <a:spcAft>
                          <a:spcPts val="0"/>
                        </a:spcAft>
                      </a:pPr>
                      <a:r>
                        <a:rPr lang="en-US" sz="800" kern="100" dirty="0">
                          <a:effectLst/>
                        </a:rPr>
                        <a:t>N</a:t>
                      </a:r>
                      <a:endParaRPr lang="en-US" sz="800" kern="100" dirty="0">
                        <a:effectLst/>
                        <a:latin typeface="Times New Roman" panose="02020603050405020304" pitchFamily="18" charset="0"/>
                        <a:ea typeface="Times New Roman" panose="02020603050405020304" pitchFamily="18" charset="0"/>
                      </a:endParaRPr>
                    </a:p>
                  </a:txBody>
                  <a:tcPr marL="43234" marR="43234" marT="0" marB="0"/>
                </a:tc>
                <a:extLst>
                  <a:ext uri="{0D108BD9-81ED-4DB2-BD59-A6C34878D82A}">
                    <a16:rowId xmlns:a16="http://schemas.microsoft.com/office/drawing/2014/main" val="3507625231"/>
                  </a:ext>
                </a:extLst>
              </a:tr>
            </a:tbl>
          </a:graphicData>
        </a:graphic>
      </p:graphicFrame>
      <p:sp>
        <p:nvSpPr>
          <p:cNvPr id="8" name="TextBox 7">
            <a:extLst>
              <a:ext uri="{FF2B5EF4-FFF2-40B4-BE49-F238E27FC236}">
                <a16:creationId xmlns:a16="http://schemas.microsoft.com/office/drawing/2014/main" id="{DC466C59-225E-E242-BD37-E48ABA1357BD}"/>
              </a:ext>
            </a:extLst>
          </p:cNvPr>
          <p:cNvSpPr txBox="1"/>
          <p:nvPr/>
        </p:nvSpPr>
        <p:spPr>
          <a:xfrm>
            <a:off x="7135091" y="6299204"/>
            <a:ext cx="2386941" cy="556817"/>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4EBFD8BD-433A-EF40-B53F-785213571A7E}"/>
              </a:ext>
            </a:extLst>
          </p:cNvPr>
          <p:cNvSpPr txBox="1"/>
          <p:nvPr/>
        </p:nvSpPr>
        <p:spPr>
          <a:xfrm>
            <a:off x="1105173" y="5900281"/>
            <a:ext cx="3298226" cy="276999"/>
          </a:xfrm>
          <a:prstGeom prst="rect">
            <a:avLst/>
          </a:prstGeom>
          <a:noFill/>
        </p:spPr>
        <p:txBody>
          <a:bodyPr wrap="square" rtlCol="0">
            <a:spAutoFit/>
          </a:bodyPr>
          <a:lstStyle/>
          <a:p>
            <a:r>
              <a:rPr lang="en-US" sz="1200" b="1" dirty="0" err="1"/>
              <a:t>moster_com-job_sample.csv</a:t>
            </a:r>
            <a:endParaRPr lang="en-US" sz="1200" dirty="0"/>
          </a:p>
        </p:txBody>
      </p:sp>
      <p:sp>
        <p:nvSpPr>
          <p:cNvPr id="10" name="TextBox 9">
            <a:extLst>
              <a:ext uri="{FF2B5EF4-FFF2-40B4-BE49-F238E27FC236}">
                <a16:creationId xmlns:a16="http://schemas.microsoft.com/office/drawing/2014/main" id="{44DF69E9-92DF-3B41-8496-4115FC92630B}"/>
              </a:ext>
            </a:extLst>
          </p:cNvPr>
          <p:cNvSpPr txBox="1"/>
          <p:nvPr/>
        </p:nvSpPr>
        <p:spPr>
          <a:xfrm>
            <a:off x="6801259" y="6522293"/>
            <a:ext cx="4730338" cy="276999"/>
          </a:xfrm>
          <a:prstGeom prst="rect">
            <a:avLst/>
          </a:prstGeom>
          <a:noFill/>
        </p:spPr>
        <p:txBody>
          <a:bodyPr wrap="square" rtlCol="0">
            <a:spAutoFit/>
          </a:bodyPr>
          <a:lstStyle/>
          <a:p>
            <a:r>
              <a:rPr lang="en-US" sz="1200" b="1" dirty="0" err="1"/>
              <a:t>data_scientist_united_states_job_postings_jobspikr.csv</a:t>
            </a:r>
            <a:endParaRPr lang="en-US" sz="1200" dirty="0"/>
          </a:p>
        </p:txBody>
      </p:sp>
    </p:spTree>
    <p:extLst>
      <p:ext uri="{BB962C8B-B14F-4D97-AF65-F5344CB8AC3E}">
        <p14:creationId xmlns:p14="http://schemas.microsoft.com/office/powerpoint/2010/main" val="406684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4B01-041B-474C-8490-D0DC07314EAC}"/>
              </a:ext>
            </a:extLst>
          </p:cNvPr>
          <p:cNvSpPr>
            <a:spLocks noGrp="1"/>
          </p:cNvSpPr>
          <p:nvPr>
            <p:ph type="title"/>
          </p:nvPr>
        </p:nvSpPr>
        <p:spPr>
          <a:xfrm>
            <a:off x="102261" y="231986"/>
            <a:ext cx="4588493" cy="897467"/>
          </a:xfrm>
        </p:spPr>
        <p:txBody>
          <a:bodyPr/>
          <a:lstStyle/>
          <a:p>
            <a:r>
              <a:rPr lang="en-US" dirty="0"/>
              <a:t>Tools used </a:t>
            </a:r>
          </a:p>
        </p:txBody>
      </p:sp>
      <p:sp>
        <p:nvSpPr>
          <p:cNvPr id="12" name="TextBox 11">
            <a:extLst>
              <a:ext uri="{FF2B5EF4-FFF2-40B4-BE49-F238E27FC236}">
                <a16:creationId xmlns:a16="http://schemas.microsoft.com/office/drawing/2014/main" id="{D03318A5-5451-FA4E-A32B-36C07371ECE1}"/>
              </a:ext>
            </a:extLst>
          </p:cNvPr>
          <p:cNvSpPr txBox="1"/>
          <p:nvPr/>
        </p:nvSpPr>
        <p:spPr>
          <a:xfrm>
            <a:off x="522514" y="1009403"/>
            <a:ext cx="8205850" cy="369332"/>
          </a:xfrm>
          <a:prstGeom prst="rect">
            <a:avLst/>
          </a:prstGeom>
          <a:noFill/>
        </p:spPr>
        <p:txBody>
          <a:bodyPr wrap="square" rtlCol="0">
            <a:spAutoFit/>
          </a:bodyPr>
          <a:lstStyle/>
          <a:p>
            <a:r>
              <a:rPr lang="en-US" dirty="0"/>
              <a:t>For this project three tools are used : MongoDB Compass, Spyder, </a:t>
            </a:r>
            <a:r>
              <a:rPr lang="en-US" dirty="0" err="1"/>
              <a:t>Hackolade</a:t>
            </a:r>
            <a:r>
              <a:rPr lang="en-US" dirty="0"/>
              <a:t>. </a:t>
            </a:r>
          </a:p>
        </p:txBody>
      </p:sp>
      <p:sp>
        <p:nvSpPr>
          <p:cNvPr id="13" name="TextBox 12">
            <a:extLst>
              <a:ext uri="{FF2B5EF4-FFF2-40B4-BE49-F238E27FC236}">
                <a16:creationId xmlns:a16="http://schemas.microsoft.com/office/drawing/2014/main" id="{69314493-C41D-6D4E-AB70-96D5B07D739D}"/>
              </a:ext>
            </a:extLst>
          </p:cNvPr>
          <p:cNvSpPr txBox="1"/>
          <p:nvPr/>
        </p:nvSpPr>
        <p:spPr>
          <a:xfrm>
            <a:off x="401780" y="1730828"/>
            <a:ext cx="3479471" cy="2862322"/>
          </a:xfrm>
          <a:prstGeom prst="rect">
            <a:avLst/>
          </a:prstGeom>
          <a:noFill/>
        </p:spPr>
        <p:txBody>
          <a:bodyPr wrap="square" rtlCol="0">
            <a:spAutoFit/>
          </a:bodyPr>
          <a:lstStyle/>
          <a:p>
            <a:r>
              <a:rPr lang="en-US" dirty="0" err="1"/>
              <a:t>MongoDb</a:t>
            </a:r>
            <a:r>
              <a:rPr lang="en-US" dirty="0"/>
              <a:t> Compass</a:t>
            </a:r>
          </a:p>
          <a:p>
            <a:endParaRPr lang="en-US" dirty="0"/>
          </a:p>
          <a:p>
            <a:r>
              <a:rPr lang="en-US" sz="1600" dirty="0"/>
              <a:t>MongoDB compass is the </a:t>
            </a:r>
            <a:r>
              <a:rPr lang="en-US" sz="1600" dirty="0" err="1"/>
              <a:t>Gui</a:t>
            </a:r>
            <a:r>
              <a:rPr lang="en-US" sz="1600" dirty="0"/>
              <a:t> developed by MongoDB helping end users to analyzes your documents and displays rich structures within end-user’s collections through an intuitive GUI. </a:t>
            </a:r>
          </a:p>
          <a:p>
            <a:r>
              <a:rPr lang="en-US" sz="1600" dirty="0"/>
              <a:t>Operations Performed:</a:t>
            </a:r>
          </a:p>
          <a:p>
            <a:pPr marL="285750" indent="-285750">
              <a:buFont typeface="Wingdings" pitchFamily="2" charset="2"/>
              <a:buChar char="Ø"/>
            </a:pPr>
            <a:r>
              <a:rPr lang="en-US" sz="1600" dirty="0"/>
              <a:t>Loading the data</a:t>
            </a:r>
          </a:p>
          <a:p>
            <a:pPr marL="285750" indent="-285750">
              <a:buFont typeface="Wingdings" pitchFamily="2" charset="2"/>
              <a:buChar char="Ø"/>
            </a:pPr>
            <a:r>
              <a:rPr lang="en-US" sz="1600" dirty="0"/>
              <a:t>Querying the data</a:t>
            </a:r>
          </a:p>
        </p:txBody>
      </p:sp>
      <p:sp>
        <p:nvSpPr>
          <p:cNvPr id="14" name="TextBox 13">
            <a:extLst>
              <a:ext uri="{FF2B5EF4-FFF2-40B4-BE49-F238E27FC236}">
                <a16:creationId xmlns:a16="http://schemas.microsoft.com/office/drawing/2014/main" id="{DC925DDF-FB8F-AE4F-BC70-FFCFEB96E888}"/>
              </a:ext>
            </a:extLst>
          </p:cNvPr>
          <p:cNvSpPr txBox="1"/>
          <p:nvPr/>
        </p:nvSpPr>
        <p:spPr>
          <a:xfrm>
            <a:off x="4209800" y="1730828"/>
            <a:ext cx="3148942" cy="3108543"/>
          </a:xfrm>
          <a:prstGeom prst="rect">
            <a:avLst/>
          </a:prstGeom>
          <a:noFill/>
        </p:spPr>
        <p:txBody>
          <a:bodyPr wrap="square" rtlCol="0">
            <a:spAutoFit/>
          </a:bodyPr>
          <a:lstStyle/>
          <a:p>
            <a:r>
              <a:rPr lang="en-US" dirty="0"/>
              <a:t>Spyder</a:t>
            </a:r>
          </a:p>
          <a:p>
            <a:endParaRPr lang="en-US" dirty="0"/>
          </a:p>
          <a:p>
            <a:r>
              <a:rPr lang="en-US" sz="1600" dirty="0"/>
              <a:t>Spyder is an open-source development environment for programming in python.</a:t>
            </a:r>
          </a:p>
          <a:p>
            <a:endParaRPr lang="en-US" sz="1600" dirty="0"/>
          </a:p>
          <a:p>
            <a:r>
              <a:rPr lang="en-US" sz="1600" dirty="0"/>
              <a:t>Operations Performed:</a:t>
            </a:r>
          </a:p>
          <a:p>
            <a:pPr marL="285750" indent="-285750">
              <a:buFont typeface="Wingdings" pitchFamily="2" charset="2"/>
              <a:buChar char="Ø"/>
            </a:pPr>
            <a:r>
              <a:rPr lang="en-US" sz="1600" dirty="0"/>
              <a:t>Cleaning data</a:t>
            </a:r>
          </a:p>
          <a:p>
            <a:pPr marL="285750" indent="-285750">
              <a:buFont typeface="Wingdings" pitchFamily="2" charset="2"/>
              <a:buChar char="Ø"/>
            </a:pPr>
            <a:r>
              <a:rPr lang="en-US" sz="1600" dirty="0"/>
              <a:t>Creating json document for bulk insert</a:t>
            </a:r>
          </a:p>
          <a:p>
            <a:endParaRPr lang="en-US" sz="1600" dirty="0"/>
          </a:p>
          <a:p>
            <a:endParaRPr lang="en-US" sz="1600" dirty="0"/>
          </a:p>
        </p:txBody>
      </p:sp>
      <p:sp>
        <p:nvSpPr>
          <p:cNvPr id="15" name="Rectangle 14">
            <a:extLst>
              <a:ext uri="{FF2B5EF4-FFF2-40B4-BE49-F238E27FC236}">
                <a16:creationId xmlns:a16="http://schemas.microsoft.com/office/drawing/2014/main" id="{DB0E955B-4AA4-4F4C-9D05-010FAA2E770C}"/>
              </a:ext>
            </a:extLst>
          </p:cNvPr>
          <p:cNvSpPr/>
          <p:nvPr/>
        </p:nvSpPr>
        <p:spPr>
          <a:xfrm>
            <a:off x="401780" y="1628944"/>
            <a:ext cx="3386449" cy="3489321"/>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32F6F9-357D-3043-9E36-DE1C6D7689C7}"/>
              </a:ext>
            </a:extLst>
          </p:cNvPr>
          <p:cNvSpPr/>
          <p:nvPr/>
        </p:nvSpPr>
        <p:spPr>
          <a:xfrm>
            <a:off x="4116778" y="1617114"/>
            <a:ext cx="3386449" cy="3501151"/>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DC7570-F6EC-7144-ABEA-70B505D82CDD}"/>
              </a:ext>
            </a:extLst>
          </p:cNvPr>
          <p:cNvSpPr txBox="1"/>
          <p:nvPr/>
        </p:nvSpPr>
        <p:spPr>
          <a:xfrm>
            <a:off x="7892141" y="1761397"/>
            <a:ext cx="3128160" cy="3600986"/>
          </a:xfrm>
          <a:prstGeom prst="rect">
            <a:avLst/>
          </a:prstGeom>
          <a:noFill/>
        </p:spPr>
        <p:txBody>
          <a:bodyPr wrap="square" rtlCol="0">
            <a:spAutoFit/>
          </a:bodyPr>
          <a:lstStyle/>
          <a:p>
            <a:r>
              <a:rPr lang="en-US" dirty="0" err="1"/>
              <a:t>Hackolade</a:t>
            </a:r>
            <a:endParaRPr lang="en-US" dirty="0"/>
          </a:p>
          <a:p>
            <a:endParaRPr lang="en-US" dirty="0"/>
          </a:p>
          <a:p>
            <a:r>
              <a:rPr lang="en-US" sz="1600" dirty="0" err="1"/>
              <a:t>Hackolade</a:t>
            </a:r>
            <a:r>
              <a:rPr lang="en-US" sz="1600" dirty="0"/>
              <a:t> is tool for data modeling for NoSQL and multi-model databases with its unique ability to represent deeply nested JSON objects in Entity Relationship diagrams.</a:t>
            </a:r>
          </a:p>
          <a:p>
            <a:endParaRPr lang="en-US" sz="1600" dirty="0"/>
          </a:p>
          <a:p>
            <a:r>
              <a:rPr lang="en-US" sz="1600" dirty="0"/>
              <a:t>Operations Performed:</a:t>
            </a:r>
          </a:p>
          <a:p>
            <a:pPr marL="285750" indent="-285750">
              <a:buFont typeface="Wingdings" pitchFamily="2" charset="2"/>
              <a:buChar char="Ø"/>
            </a:pPr>
            <a:r>
              <a:rPr lang="en-US" sz="1600" dirty="0"/>
              <a:t>Designing the Er diagram</a:t>
            </a:r>
          </a:p>
          <a:p>
            <a:pPr marL="285750" indent="-285750">
              <a:buFont typeface="Wingdings" pitchFamily="2" charset="2"/>
              <a:buChar char="Ø"/>
            </a:pPr>
            <a:r>
              <a:rPr lang="en-US" sz="1600" dirty="0"/>
              <a:t>Json Data insert formats</a:t>
            </a:r>
          </a:p>
          <a:p>
            <a:endParaRPr lang="en-US" sz="1600" dirty="0"/>
          </a:p>
          <a:p>
            <a:endParaRPr lang="en-US" sz="1600" dirty="0"/>
          </a:p>
        </p:txBody>
      </p:sp>
      <p:sp>
        <p:nvSpPr>
          <p:cNvPr id="19" name="Rectangle 18">
            <a:extLst>
              <a:ext uri="{FF2B5EF4-FFF2-40B4-BE49-F238E27FC236}">
                <a16:creationId xmlns:a16="http://schemas.microsoft.com/office/drawing/2014/main" id="{BF403256-9454-F64D-B573-52876126FD21}"/>
              </a:ext>
            </a:extLst>
          </p:cNvPr>
          <p:cNvSpPr/>
          <p:nvPr/>
        </p:nvSpPr>
        <p:spPr>
          <a:xfrm>
            <a:off x="7773387" y="1628943"/>
            <a:ext cx="3386449" cy="3501151"/>
          </a:xfrm>
          <a:prstGeom prst="rect">
            <a:avLst/>
          </a:prstGeom>
          <a:no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46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1739-812E-3D48-970D-B0FFA7F4CE30}"/>
              </a:ext>
            </a:extLst>
          </p:cNvPr>
          <p:cNvSpPr>
            <a:spLocks noGrp="1"/>
          </p:cNvSpPr>
          <p:nvPr>
            <p:ph type="title"/>
          </p:nvPr>
        </p:nvSpPr>
        <p:spPr/>
        <p:txBody>
          <a:bodyPr/>
          <a:lstStyle/>
          <a:p>
            <a:r>
              <a:rPr lang="en-US" dirty="0"/>
              <a:t>Data modeling practices in </a:t>
            </a:r>
            <a:r>
              <a:rPr lang="en-US" dirty="0" err="1"/>
              <a:t>MongoDb</a:t>
            </a:r>
            <a:r>
              <a:rPr lang="en-US" dirty="0"/>
              <a:t> </a:t>
            </a:r>
          </a:p>
        </p:txBody>
      </p:sp>
      <p:sp>
        <p:nvSpPr>
          <p:cNvPr id="3" name="Content Placeholder 2">
            <a:extLst>
              <a:ext uri="{FF2B5EF4-FFF2-40B4-BE49-F238E27FC236}">
                <a16:creationId xmlns:a16="http://schemas.microsoft.com/office/drawing/2014/main" id="{6C003C3B-FAD3-3145-B82B-C6A6480C3BF1}"/>
              </a:ext>
            </a:extLst>
          </p:cNvPr>
          <p:cNvSpPr>
            <a:spLocks noGrp="1"/>
          </p:cNvSpPr>
          <p:nvPr>
            <p:ph idx="1"/>
          </p:nvPr>
        </p:nvSpPr>
        <p:spPr>
          <a:xfrm>
            <a:off x="677334" y="1591733"/>
            <a:ext cx="8737599" cy="4910667"/>
          </a:xfrm>
        </p:spPr>
        <p:txBody>
          <a:bodyPr>
            <a:normAutofit/>
          </a:bodyPr>
          <a:lstStyle/>
          <a:p>
            <a:pPr marL="0" indent="0">
              <a:buNone/>
            </a:pPr>
            <a:r>
              <a:rPr lang="en-US" dirty="0"/>
              <a:t>One of the critical differences between relational and MongoDB is the idea based on which cluster/table structure is defined. Where relation DBMS focuses on how data is stored, </a:t>
            </a:r>
            <a:r>
              <a:rPr lang="en-US" dirty="0" err="1"/>
              <a:t>NoSql</a:t>
            </a:r>
            <a:r>
              <a:rPr lang="en-US" dirty="0"/>
              <a:t> focuses on data retrieval pattern by applications. Unlike in relational DBMS in MongoDB, the documents are designed keeping in mind how it is retrieved, paying a little or no attention towards normalization. </a:t>
            </a:r>
          </a:p>
          <a:p>
            <a:pPr marL="0" indent="0">
              <a:buNone/>
            </a:pPr>
            <a:endParaRPr lang="en-US" dirty="0"/>
          </a:p>
          <a:p>
            <a:pPr marL="0" indent="0">
              <a:buNone/>
            </a:pPr>
            <a:r>
              <a:rPr lang="en-US" sz="2000" b="1" dirty="0"/>
              <a:t>Advantages of NoSQL </a:t>
            </a:r>
          </a:p>
          <a:p>
            <a:pPr>
              <a:buFont typeface="Wingdings" pitchFamily="2" charset="2"/>
              <a:buChar char="q"/>
            </a:pPr>
            <a:r>
              <a:rPr lang="en-US" b="1" dirty="0"/>
              <a:t>Flexible Schema: </a:t>
            </a:r>
            <a:r>
              <a:rPr lang="en-US" dirty="0"/>
              <a:t>MongoDB’s collection by default doesn’t require its document to have a schema </a:t>
            </a:r>
          </a:p>
          <a:p>
            <a:pPr lvl="1">
              <a:buFont typeface="Wingdings" pitchFamily="2" charset="2"/>
              <a:buChar char="§"/>
            </a:pPr>
            <a:r>
              <a:rPr lang="en-US" sz="1800" dirty="0"/>
              <a:t>Documents of a single collection need not have the same set of fields. </a:t>
            </a:r>
          </a:p>
          <a:p>
            <a:pPr lvl="1">
              <a:buFont typeface="Wingdings" pitchFamily="2" charset="2"/>
              <a:buChar char="§"/>
            </a:pPr>
            <a:r>
              <a:rPr lang="en-US" sz="1800" dirty="0"/>
              <a:t>To change the documents' structure in a collection like adding a new field, remove an existing field, or change field values to a new type, update the documents to a new structure. </a:t>
            </a:r>
          </a:p>
          <a:p>
            <a:pPr marL="0" indent="0">
              <a:buNone/>
            </a:pPr>
            <a:r>
              <a:rPr lang="en-US" dirty="0"/>
              <a:t>The flexibility helps in mapping a document to an object or entity.</a:t>
            </a:r>
          </a:p>
          <a:p>
            <a:endParaRPr lang="en-US" dirty="0"/>
          </a:p>
        </p:txBody>
      </p:sp>
    </p:spTree>
    <p:extLst>
      <p:ext uri="{BB962C8B-B14F-4D97-AF65-F5344CB8AC3E}">
        <p14:creationId xmlns:p14="http://schemas.microsoft.com/office/powerpoint/2010/main" val="206209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56AC-A2ED-3544-953B-E13087C1C31F}"/>
              </a:ext>
            </a:extLst>
          </p:cNvPr>
          <p:cNvSpPr>
            <a:spLocks noGrp="1"/>
          </p:cNvSpPr>
          <p:nvPr>
            <p:ph type="title"/>
          </p:nvPr>
        </p:nvSpPr>
        <p:spPr/>
        <p:txBody>
          <a:bodyPr/>
          <a:lstStyle/>
          <a:p>
            <a:r>
              <a:rPr lang="en-US" dirty="0"/>
              <a:t>Data modeling practices in </a:t>
            </a:r>
            <a:r>
              <a:rPr lang="en-US" dirty="0" err="1"/>
              <a:t>MongoDb</a:t>
            </a:r>
            <a:r>
              <a:rPr lang="en-US" dirty="0"/>
              <a:t> </a:t>
            </a:r>
          </a:p>
        </p:txBody>
      </p:sp>
      <p:sp>
        <p:nvSpPr>
          <p:cNvPr id="3" name="Content Placeholder 2">
            <a:extLst>
              <a:ext uri="{FF2B5EF4-FFF2-40B4-BE49-F238E27FC236}">
                <a16:creationId xmlns:a16="http://schemas.microsoft.com/office/drawing/2014/main" id="{A22CB37D-2E74-C042-BF22-760BF0252CB0}"/>
              </a:ext>
            </a:extLst>
          </p:cNvPr>
          <p:cNvSpPr>
            <a:spLocks noGrp="1"/>
          </p:cNvSpPr>
          <p:nvPr>
            <p:ph idx="1"/>
          </p:nvPr>
        </p:nvSpPr>
        <p:spPr>
          <a:xfrm>
            <a:off x="677334" y="1595373"/>
            <a:ext cx="8596668" cy="955143"/>
          </a:xfrm>
        </p:spPr>
        <p:txBody>
          <a:bodyPr>
            <a:normAutofit/>
          </a:bodyPr>
          <a:lstStyle/>
          <a:p>
            <a:pPr marL="0" indent="0">
              <a:buNone/>
            </a:pPr>
            <a:r>
              <a:rPr lang="en-US" dirty="0"/>
              <a:t>However, the latest version of MongoDB also gives the option of enforcing schema/document validation rules. The schema validation can be implemented using a JSON schema validator supported by MongoDB. </a:t>
            </a:r>
          </a:p>
        </p:txBody>
      </p:sp>
      <p:sp>
        <p:nvSpPr>
          <p:cNvPr id="4" name="TextBox 3">
            <a:extLst>
              <a:ext uri="{FF2B5EF4-FFF2-40B4-BE49-F238E27FC236}">
                <a16:creationId xmlns:a16="http://schemas.microsoft.com/office/drawing/2014/main" id="{A8349E52-31C3-F343-BD07-220AD4A52D19}"/>
              </a:ext>
            </a:extLst>
          </p:cNvPr>
          <p:cNvSpPr txBox="1"/>
          <p:nvPr/>
        </p:nvSpPr>
        <p:spPr>
          <a:xfrm>
            <a:off x="7349066" y="2391240"/>
            <a:ext cx="4385734" cy="3323987"/>
          </a:xfrm>
          <a:prstGeom prst="rect">
            <a:avLst/>
          </a:prstGeom>
          <a:noFill/>
        </p:spPr>
        <p:txBody>
          <a:bodyPr wrap="square" rtlCol="0">
            <a:spAutoFit/>
          </a:bodyPr>
          <a:lstStyle/>
          <a:p>
            <a:r>
              <a:rPr lang="en-US" sz="1600" b="1" dirty="0" err="1">
                <a:solidFill>
                  <a:srgbClr val="002060"/>
                </a:solidFill>
              </a:rPr>
              <a:t>db.runCommand</a:t>
            </a:r>
            <a:r>
              <a:rPr lang="en-US" b="1" dirty="0">
                <a:solidFill>
                  <a:srgbClr val="002060"/>
                </a:solidFill>
              </a:rPr>
              <a:t>(</a:t>
            </a:r>
            <a:r>
              <a:rPr lang="en-US" sz="1600" b="1" dirty="0">
                <a:solidFill>
                  <a:srgbClr val="002060"/>
                </a:solidFill>
              </a:rPr>
              <a:t> </a:t>
            </a:r>
            <a:r>
              <a:rPr lang="en-US" b="1" dirty="0">
                <a:solidFill>
                  <a:srgbClr val="002060"/>
                </a:solidFill>
              </a:rPr>
              <a:t>{</a:t>
            </a:r>
            <a:endParaRPr lang="en-US" sz="1600" b="1" dirty="0">
              <a:solidFill>
                <a:srgbClr val="002060"/>
              </a:solidFill>
            </a:endParaRPr>
          </a:p>
          <a:p>
            <a:r>
              <a:rPr lang="en-US" sz="1600" b="1" dirty="0">
                <a:solidFill>
                  <a:srgbClr val="002060"/>
                </a:solidFill>
              </a:rPr>
              <a:t> </a:t>
            </a:r>
            <a:r>
              <a:rPr lang="en-US" sz="1600" b="1" dirty="0" err="1">
                <a:solidFill>
                  <a:srgbClr val="002060"/>
                </a:solidFill>
              </a:rPr>
              <a:t>collMod</a:t>
            </a:r>
            <a:r>
              <a:rPr lang="en-US" sz="1600" b="1" dirty="0">
                <a:solidFill>
                  <a:srgbClr val="002060"/>
                </a:solidFill>
              </a:rPr>
              <a:t>: "</a:t>
            </a:r>
            <a:r>
              <a:rPr lang="en-US" sz="1600" b="1" dirty="0" err="1">
                <a:solidFill>
                  <a:srgbClr val="002060"/>
                </a:solidFill>
              </a:rPr>
              <a:t>JobInfo</a:t>
            </a:r>
            <a:r>
              <a:rPr lang="en-US" sz="1600" b="1" dirty="0">
                <a:solidFill>
                  <a:srgbClr val="002060"/>
                </a:solidFill>
              </a:rPr>
              <a:t>",</a:t>
            </a:r>
          </a:p>
          <a:p>
            <a:r>
              <a:rPr lang="en-US" sz="1600" b="1" dirty="0">
                <a:solidFill>
                  <a:srgbClr val="002060"/>
                </a:solidFill>
              </a:rPr>
              <a:t>"validator": {"$</a:t>
            </a:r>
            <a:r>
              <a:rPr lang="en-US" sz="1600" b="1" dirty="0" err="1">
                <a:solidFill>
                  <a:srgbClr val="002060"/>
                </a:solidFill>
              </a:rPr>
              <a:t>jsonSchema</a:t>
            </a:r>
            <a:r>
              <a:rPr lang="en-US" sz="1600" b="1" dirty="0">
                <a:solidFill>
                  <a:srgbClr val="002060"/>
                </a:solidFill>
              </a:rPr>
              <a:t>": {</a:t>
            </a:r>
          </a:p>
          <a:p>
            <a:r>
              <a:rPr lang="en-US" sz="1600" b="1" dirty="0">
                <a:solidFill>
                  <a:srgbClr val="002060"/>
                </a:solidFill>
              </a:rPr>
              <a:t>            "</a:t>
            </a:r>
            <a:r>
              <a:rPr lang="en-US" sz="1600" b="1" dirty="0" err="1">
                <a:solidFill>
                  <a:srgbClr val="002060"/>
                </a:solidFill>
              </a:rPr>
              <a:t>bsonType</a:t>
            </a:r>
            <a:r>
              <a:rPr lang="en-US" sz="1600" b="1" dirty="0">
                <a:solidFill>
                  <a:srgbClr val="002060"/>
                </a:solidFill>
              </a:rPr>
              <a:t>": "object",</a:t>
            </a:r>
          </a:p>
          <a:p>
            <a:r>
              <a:rPr lang="en-US" sz="1600" b="1" dirty="0">
                <a:solidFill>
                  <a:srgbClr val="002060"/>
                </a:solidFill>
              </a:rPr>
              <a:t>            "title": "</a:t>
            </a:r>
            <a:r>
              <a:rPr lang="en-US" sz="1600" b="1" dirty="0" err="1">
                <a:solidFill>
                  <a:srgbClr val="002060"/>
                </a:solidFill>
              </a:rPr>
              <a:t>JobInfo</a:t>
            </a:r>
            <a:r>
              <a:rPr lang="en-US" sz="1600" b="1" dirty="0">
                <a:solidFill>
                  <a:srgbClr val="002060"/>
                </a:solidFill>
              </a:rPr>
              <a:t>",</a:t>
            </a:r>
          </a:p>
          <a:p>
            <a:r>
              <a:rPr lang="en-US" sz="1600" b="1" dirty="0">
                <a:solidFill>
                  <a:srgbClr val="002060"/>
                </a:solidFill>
              </a:rPr>
              <a:t>            "</a:t>
            </a:r>
            <a:r>
              <a:rPr lang="en-US" sz="1600" b="1" dirty="0" err="1">
                <a:solidFill>
                  <a:srgbClr val="002060"/>
                </a:solidFill>
              </a:rPr>
              <a:t>additionalProperties</a:t>
            </a:r>
            <a:r>
              <a:rPr lang="en-US" sz="1600" b="1" dirty="0">
                <a:solidFill>
                  <a:srgbClr val="002060"/>
                </a:solidFill>
              </a:rPr>
              <a:t>": true,</a:t>
            </a:r>
          </a:p>
          <a:p>
            <a:r>
              <a:rPr lang="en-US" sz="1600" b="1" dirty="0">
                <a:solidFill>
                  <a:srgbClr val="002060"/>
                </a:solidFill>
              </a:rPr>
              <a:t>            "properties": {</a:t>
            </a:r>
          </a:p>
          <a:p>
            <a:r>
              <a:rPr lang="en-US" sz="1600" b="1" dirty="0">
                <a:solidFill>
                  <a:srgbClr val="002060"/>
                </a:solidFill>
              </a:rPr>
              <a:t>                "_id": {"</a:t>
            </a:r>
            <a:r>
              <a:rPr lang="en-US" sz="1600" b="1" dirty="0" err="1">
                <a:solidFill>
                  <a:srgbClr val="002060"/>
                </a:solidFill>
              </a:rPr>
              <a:t>bsonType</a:t>
            </a:r>
            <a:r>
              <a:rPr lang="en-US" sz="1600" b="1" dirty="0">
                <a:solidFill>
                  <a:srgbClr val="002060"/>
                </a:solidFill>
              </a:rPr>
              <a:t>": "</a:t>
            </a:r>
            <a:r>
              <a:rPr lang="en-US" sz="1600" b="1" dirty="0" err="1">
                <a:solidFill>
                  <a:srgbClr val="002060"/>
                </a:solidFill>
              </a:rPr>
              <a:t>objectId</a:t>
            </a:r>
            <a:r>
              <a:rPr lang="en-US" sz="1600" b="1" dirty="0">
                <a:solidFill>
                  <a:srgbClr val="002060"/>
                </a:solidFill>
              </a:rPr>
              <a:t>"},</a:t>
            </a:r>
          </a:p>
          <a:p>
            <a:r>
              <a:rPr lang="en-US" sz="1600" b="1" dirty="0">
                <a:solidFill>
                  <a:srgbClr val="002060"/>
                </a:solidFill>
              </a:rPr>
              <a:t>                "</a:t>
            </a:r>
            <a:r>
              <a:rPr lang="en-US" sz="1600" b="1" dirty="0" err="1">
                <a:solidFill>
                  <a:srgbClr val="002060"/>
                </a:solidFill>
              </a:rPr>
              <a:t>job_title</a:t>
            </a:r>
            <a:r>
              <a:rPr lang="en-US" sz="1600" b="1" dirty="0">
                <a:solidFill>
                  <a:srgbClr val="002060"/>
                </a:solidFill>
              </a:rPr>
              <a:t>": {"</a:t>
            </a:r>
            <a:r>
              <a:rPr lang="en-US" sz="1600" b="1" dirty="0" err="1">
                <a:solidFill>
                  <a:srgbClr val="002060"/>
                </a:solidFill>
              </a:rPr>
              <a:t>bsonType</a:t>
            </a:r>
            <a:r>
              <a:rPr lang="en-US" sz="1600" b="1" dirty="0">
                <a:solidFill>
                  <a:srgbClr val="002060"/>
                </a:solidFill>
              </a:rPr>
              <a:t>": "string"}</a:t>
            </a:r>
          </a:p>
          <a:p>
            <a:r>
              <a:rPr lang="en-US" sz="1600" b="1" dirty="0">
                <a:solidFill>
                  <a:srgbClr val="002060"/>
                </a:solidFill>
              </a:rPr>
              <a:t>            }}</a:t>
            </a:r>
          </a:p>
          <a:p>
            <a:r>
              <a:rPr lang="en-US" sz="1600" b="1" dirty="0">
                <a:solidFill>
                  <a:srgbClr val="002060"/>
                </a:solidFill>
              </a:rPr>
              <a:t>    },</a:t>
            </a:r>
          </a:p>
          <a:p>
            <a:r>
              <a:rPr lang="en-US" sz="1600" b="1" dirty="0">
                <a:solidFill>
                  <a:srgbClr val="002060"/>
                </a:solidFill>
              </a:rPr>
              <a:t>    "</a:t>
            </a:r>
            <a:r>
              <a:rPr lang="en-US" sz="1600" b="1" dirty="0" err="1">
                <a:solidFill>
                  <a:srgbClr val="002060"/>
                </a:solidFill>
              </a:rPr>
              <a:t>validationAction</a:t>
            </a:r>
            <a:r>
              <a:rPr lang="en-US" sz="1600" b="1" dirty="0">
                <a:solidFill>
                  <a:srgbClr val="002060"/>
                </a:solidFill>
              </a:rPr>
              <a:t>": "warn"</a:t>
            </a:r>
          </a:p>
          <a:p>
            <a:r>
              <a:rPr lang="en-US" sz="1600" b="1" dirty="0">
                <a:solidFill>
                  <a:srgbClr val="002060"/>
                </a:solidFill>
              </a:rPr>
              <a:t>});</a:t>
            </a:r>
          </a:p>
        </p:txBody>
      </p:sp>
      <p:sp>
        <p:nvSpPr>
          <p:cNvPr id="5" name="TextBox 4">
            <a:extLst>
              <a:ext uri="{FF2B5EF4-FFF2-40B4-BE49-F238E27FC236}">
                <a16:creationId xmlns:a16="http://schemas.microsoft.com/office/drawing/2014/main" id="{53A3E5D0-C50B-104F-AA9F-25C6DF0784A3}"/>
              </a:ext>
            </a:extLst>
          </p:cNvPr>
          <p:cNvSpPr txBox="1"/>
          <p:nvPr/>
        </p:nvSpPr>
        <p:spPr>
          <a:xfrm>
            <a:off x="321734" y="2550516"/>
            <a:ext cx="6756399" cy="4339650"/>
          </a:xfrm>
          <a:prstGeom prst="rect">
            <a:avLst/>
          </a:prstGeom>
          <a:noFill/>
        </p:spPr>
        <p:txBody>
          <a:bodyPr wrap="square" rtlCol="0">
            <a:spAutoFit/>
          </a:bodyPr>
          <a:lstStyle/>
          <a:p>
            <a:r>
              <a:rPr lang="en-US" sz="1600" dirty="0"/>
              <a:t>Controlling scope of validation implementation</a:t>
            </a:r>
          </a:p>
          <a:p>
            <a:endParaRPr lang="en-US" sz="1600" dirty="0"/>
          </a:p>
          <a:p>
            <a:pPr marL="285750" lvl="0" indent="-285750">
              <a:buFont typeface="Wingdings" pitchFamily="2" charset="2"/>
              <a:buChar char="q"/>
            </a:pPr>
            <a:r>
              <a:rPr lang="en-US" sz="1600" b="1" dirty="0" err="1"/>
              <a:t>validationLevel</a:t>
            </a:r>
            <a:r>
              <a:rPr lang="en-US" sz="1600" b="1" dirty="0"/>
              <a:t> option</a:t>
            </a:r>
            <a:r>
              <a:rPr lang="en-US" sz="1600" dirty="0"/>
              <a:t>: Determines how strictly MongoDB applies validation rules to existing documents during an update.</a:t>
            </a:r>
          </a:p>
          <a:p>
            <a:pPr marL="742950" lvl="1" indent="-285750">
              <a:buFont typeface="Wingdings" pitchFamily="2" charset="2"/>
              <a:buChar char="§"/>
            </a:pPr>
            <a:r>
              <a:rPr lang="en-US" sz="1600" dirty="0"/>
              <a:t>strict (the default) MongoDB applies validation rules to all inserts and updates.	</a:t>
            </a:r>
          </a:p>
          <a:p>
            <a:pPr marL="742950" lvl="1" indent="-285750">
              <a:buFont typeface="Wingdings" pitchFamily="2" charset="2"/>
              <a:buChar char="§"/>
            </a:pPr>
            <a:r>
              <a:rPr lang="en-US" sz="1600" dirty="0"/>
              <a:t>moderate applies validation rules to inserts and to updates to existing documents that already fulfill the validation criteria.</a:t>
            </a:r>
          </a:p>
          <a:p>
            <a:pPr lvl="0"/>
            <a:endParaRPr lang="en-US" sz="1600" dirty="0"/>
          </a:p>
          <a:p>
            <a:pPr marL="285750" lvl="0" indent="-285750">
              <a:buFont typeface="Wingdings" pitchFamily="2" charset="2"/>
              <a:buChar char="q"/>
            </a:pPr>
            <a:r>
              <a:rPr lang="en-US" sz="1600" b="1" dirty="0" err="1"/>
              <a:t>validationAction</a:t>
            </a:r>
            <a:r>
              <a:rPr lang="en-US" sz="1600" b="1" dirty="0"/>
              <a:t> option</a:t>
            </a:r>
            <a:r>
              <a:rPr lang="en-US" sz="1600" dirty="0"/>
              <a:t>: which determines whether MongoDB should error and reject documents that violate the validation rules or warn about the log's violations but allow invalid documents. [3]</a:t>
            </a:r>
          </a:p>
          <a:p>
            <a:pPr marL="742950" lvl="1" indent="-285750">
              <a:buFont typeface="Arial" panose="020B0604020202020204" pitchFamily="34" charset="0"/>
              <a:buChar char="•"/>
            </a:pPr>
            <a:r>
              <a:rPr lang="en-US" sz="1600" dirty="0"/>
              <a:t>error (the default), MongoDB rejects any insert or update that violates the validation criteria.</a:t>
            </a:r>
          </a:p>
          <a:p>
            <a:pPr marL="742950" lvl="1" indent="-285750">
              <a:buFont typeface="Arial" panose="020B0604020202020204" pitchFamily="34" charset="0"/>
              <a:buChar char="•"/>
            </a:pPr>
            <a:r>
              <a:rPr lang="en-US" dirty="0"/>
              <a:t> </a:t>
            </a:r>
            <a:r>
              <a:rPr lang="en-US" sz="1600" dirty="0"/>
              <a:t>warn, MongoDB logs any violations but allows the insertion or update to proceed.</a:t>
            </a:r>
          </a:p>
          <a:p>
            <a:endParaRPr lang="en-US" dirty="0"/>
          </a:p>
        </p:txBody>
      </p:sp>
      <p:sp>
        <p:nvSpPr>
          <p:cNvPr id="6" name="Rectangle 5">
            <a:extLst>
              <a:ext uri="{FF2B5EF4-FFF2-40B4-BE49-F238E27FC236}">
                <a16:creationId xmlns:a16="http://schemas.microsoft.com/office/drawing/2014/main" id="{6F74C863-8701-0C4D-948D-A696F934478A}"/>
              </a:ext>
            </a:extLst>
          </p:cNvPr>
          <p:cNvSpPr/>
          <p:nvPr/>
        </p:nvSpPr>
        <p:spPr>
          <a:xfrm>
            <a:off x="7264400" y="2391240"/>
            <a:ext cx="4605866" cy="3670893"/>
          </a:xfrm>
          <a:prstGeom prst="rect">
            <a:avLst/>
          </a:prstGeom>
          <a:noFill/>
          <a:ln w="95250">
            <a:solidFill>
              <a:schemeClr val="accent1">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88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5AA7517-B009-4343-9058-0C84359D55C7}"/>
              </a:ext>
            </a:extLst>
          </p:cNvPr>
          <p:cNvSpPr>
            <a:spLocks noGrp="1"/>
          </p:cNvSpPr>
          <p:nvPr>
            <p:ph type="title"/>
          </p:nvPr>
        </p:nvSpPr>
        <p:spPr>
          <a:xfrm>
            <a:off x="182440" y="295658"/>
            <a:ext cx="5143500" cy="1375608"/>
          </a:xfrm>
        </p:spPr>
        <p:txBody>
          <a:bodyPr anchor="ctr">
            <a:normAutofit/>
          </a:bodyPr>
          <a:lstStyle/>
          <a:p>
            <a:pPr>
              <a:lnSpc>
                <a:spcPct val="90000"/>
              </a:lnSpc>
            </a:pPr>
            <a:r>
              <a:rPr lang="en-US" sz="2800" dirty="0">
                <a:solidFill>
                  <a:schemeClr val="bg1"/>
                </a:solidFill>
              </a:rPr>
              <a:t>Data preprocessing/cleaning</a:t>
            </a:r>
          </a:p>
        </p:txBody>
      </p:sp>
      <p:sp>
        <p:nvSpPr>
          <p:cNvPr id="3" name="Content Placeholder 2">
            <a:extLst>
              <a:ext uri="{FF2B5EF4-FFF2-40B4-BE49-F238E27FC236}">
                <a16:creationId xmlns:a16="http://schemas.microsoft.com/office/drawing/2014/main" id="{CF652A69-5469-B049-8050-D1EAB235629F}"/>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Spyder is the tool used for cleaning the dataset and merging it into a single data frame.  </a:t>
            </a:r>
          </a:p>
          <a:p>
            <a:pPr marL="0" indent="0">
              <a:buNone/>
            </a:pPr>
            <a:r>
              <a:rPr lang="en-US" dirty="0">
                <a:solidFill>
                  <a:schemeClr val="bg1"/>
                </a:solidFill>
              </a:rPr>
              <a:t>Step 1: Decide on final fields</a:t>
            </a:r>
          </a:p>
          <a:p>
            <a:pPr marL="0" indent="0">
              <a:buNone/>
            </a:pPr>
            <a:r>
              <a:rPr lang="en-US" dirty="0">
                <a:solidFill>
                  <a:schemeClr val="bg1"/>
                </a:solidFill>
              </a:rPr>
              <a:t>Step 2: remove junk characters </a:t>
            </a:r>
          </a:p>
          <a:p>
            <a:pPr marL="0" indent="0">
              <a:buNone/>
            </a:pPr>
            <a:r>
              <a:rPr lang="en-US" dirty="0">
                <a:solidFill>
                  <a:schemeClr val="bg1"/>
                </a:solidFill>
              </a:rPr>
              <a:t>Step 3: extract data in desired format, i.e. in one of the dataset city, state and zip code values are stored in  a single string.</a:t>
            </a:r>
          </a:p>
          <a:p>
            <a:pPr marL="0" indent="0">
              <a:buNone/>
            </a:pPr>
            <a:r>
              <a:rPr lang="en-US" dirty="0">
                <a:solidFill>
                  <a:schemeClr val="bg1"/>
                </a:solidFill>
              </a:rPr>
              <a:t>Step4: merge data frame</a:t>
            </a:r>
          </a:p>
        </p:txBody>
      </p:sp>
      <p:pic>
        <p:nvPicPr>
          <p:cNvPr id="4" name="Picture 3" descr="Text&#10;&#10;Description automatically generated">
            <a:extLst>
              <a:ext uri="{FF2B5EF4-FFF2-40B4-BE49-F238E27FC236}">
                <a16:creationId xmlns:a16="http://schemas.microsoft.com/office/drawing/2014/main" id="{7F11E785-37E3-6642-A27B-42364A439D11}"/>
              </a:ext>
            </a:extLst>
          </p:cNvPr>
          <p:cNvPicPr/>
          <p:nvPr/>
        </p:nvPicPr>
        <p:blipFill rotWithShape="1">
          <a:blip r:embed="rId2" cstate="print">
            <a:extLst>
              <a:ext uri="{28A0092B-C50C-407E-A947-70E740481C1C}">
                <a14:useLocalDpi xmlns:a14="http://schemas.microsoft.com/office/drawing/2010/main" val="0"/>
              </a:ext>
            </a:extLst>
          </a:blip>
          <a:srcRect r="3090"/>
          <a:stretch/>
        </p:blipFill>
        <p:spPr bwMode="auto">
          <a:xfrm>
            <a:off x="5775328" y="850559"/>
            <a:ext cx="5980368" cy="5156876"/>
          </a:xfrm>
          <a:prstGeom prst="rect">
            <a:avLst/>
          </a:prstGeom>
          <a:extLst>
            <a:ext uri="{53640926-AAD7-44D8-BBD7-CCE9431645EC}">
              <a14:shadowObscured xmlns:a14="http://schemas.microsoft.com/office/drawing/2010/main"/>
            </a:ext>
          </a:extLst>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A9879D9-35D6-0E49-949E-672E43F985F6}"/>
              </a:ext>
            </a:extLst>
          </p:cNvPr>
          <p:cNvSpPr txBox="1"/>
          <p:nvPr/>
        </p:nvSpPr>
        <p:spPr>
          <a:xfrm>
            <a:off x="7075216" y="6248051"/>
            <a:ext cx="3623734" cy="369332"/>
          </a:xfrm>
          <a:prstGeom prst="rect">
            <a:avLst/>
          </a:prstGeom>
          <a:noFill/>
        </p:spPr>
        <p:txBody>
          <a:bodyPr wrap="square" rtlCol="0">
            <a:spAutoFit/>
          </a:bodyPr>
          <a:lstStyle/>
          <a:p>
            <a:r>
              <a:rPr lang="en-US" b="1" dirty="0"/>
              <a:t>Screenshot of script execution</a:t>
            </a:r>
          </a:p>
        </p:txBody>
      </p:sp>
    </p:spTree>
    <p:extLst>
      <p:ext uri="{BB962C8B-B14F-4D97-AF65-F5344CB8AC3E}">
        <p14:creationId xmlns:p14="http://schemas.microsoft.com/office/powerpoint/2010/main" val="2034136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TotalTime>
  <Words>3012</Words>
  <Application>Microsoft Macintosh PowerPoint</Application>
  <PresentationFormat>Widescreen</PresentationFormat>
  <Paragraphs>356</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 Unicode MS</vt:lpstr>
      <vt:lpstr>Arial</vt:lpstr>
      <vt:lpstr>Calibri</vt:lpstr>
      <vt:lpstr>Menlo</vt:lpstr>
      <vt:lpstr>Times New Roman</vt:lpstr>
      <vt:lpstr>Trebuchet MS</vt:lpstr>
      <vt:lpstr>Wingdings</vt:lpstr>
      <vt:lpstr>Wingdings 3</vt:lpstr>
      <vt:lpstr>Facet</vt:lpstr>
      <vt:lpstr>Document</vt:lpstr>
      <vt:lpstr>Data Modeling in</vt:lpstr>
      <vt:lpstr>Agenda</vt:lpstr>
      <vt:lpstr>Goal of the project </vt:lpstr>
      <vt:lpstr>Overview of Dataset</vt:lpstr>
      <vt:lpstr>Overview of Dataset</vt:lpstr>
      <vt:lpstr>Tools used </vt:lpstr>
      <vt:lpstr>Data modeling practices in MongoDb </vt:lpstr>
      <vt:lpstr>Data modeling practices in MongoDb </vt:lpstr>
      <vt:lpstr>Data preprocessing/cleaning</vt:lpstr>
      <vt:lpstr>Data preprocessing/cleaning</vt:lpstr>
      <vt:lpstr>Application Analysis for NOSQL implementation </vt:lpstr>
      <vt:lpstr>Application Analysis for NOSQL implementation Step 1: Describing the workload </vt:lpstr>
      <vt:lpstr>Entities and relationships</vt:lpstr>
      <vt:lpstr>Entities and relationships : ER diagrams</vt:lpstr>
      <vt:lpstr>Loading of data </vt:lpstr>
      <vt:lpstr>Loading of Data – JobDescription collection</vt:lpstr>
      <vt:lpstr>Loading of Data – JobInfo collection</vt:lpstr>
      <vt:lpstr>Querying data in MongoDB</vt:lpstr>
      <vt:lpstr>Querying data in MongoDB</vt:lpstr>
      <vt:lpstr>Querying data in MongoDB</vt:lpstr>
      <vt:lpstr>Constraints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in</dc:title>
  <dc:creator>Jyoti Vashishth</dc:creator>
  <cp:lastModifiedBy>Jyoti Vashishth</cp:lastModifiedBy>
  <cp:revision>8</cp:revision>
  <dcterms:created xsi:type="dcterms:W3CDTF">2020-12-07T21:38:20Z</dcterms:created>
  <dcterms:modified xsi:type="dcterms:W3CDTF">2020-12-08T16:39:50Z</dcterms:modified>
</cp:coreProperties>
</file>