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2"/>
  </p:notesMasterIdLst>
  <p:sldIdLst>
    <p:sldId id="256" r:id="rId4"/>
    <p:sldId id="259" r:id="rId5"/>
    <p:sldId id="263" r:id="rId6"/>
    <p:sldId id="275" r:id="rId7"/>
    <p:sldId id="276" r:id="rId8"/>
    <p:sldId id="280" r:id="rId9"/>
    <p:sldId id="283" r:id="rId10"/>
    <p:sldId id="284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BD5CEE-7497-447C-A8DC-5CDD82D234C7}">
  <a:tblStyle styleId="{67BD5CEE-7497-447C-A8DC-5CDD82D234C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59E16C7-C8F3-49F2-A2F6-3392023611F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d0cfe558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fd0cfe558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cf8e2fa7d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cf8e2fa7d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cf8e2fa7d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cf8e2fa7d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fcf8e2fa7d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fcf8e2fa7d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cf8e2fa7d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cf8e2fa7d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fcf8e2fa7d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fcf8e2fa7d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fcf8e2fa7d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fcf8e2fa7d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fcf8e2fa7d_1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fcf8e2fa7d_1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fcf8e2fa7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fcf8e2fa7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fcf8e2fa7d_1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fcf8e2fa7d_1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cf8e2fa7d_6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cf8e2fa7d_6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cf8e2fa7d_1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cf8e2fa7d_1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cc93dea3c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8" name="Google Shape;358;gfcc93dea3c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fcf8e2fa7d_9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fcf8e2fa7d_9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cc93dea3c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4" name="Google Shape;394;gfcc93dea3c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cc93dea3c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3" name="Google Shape;413;gfcc93dea3c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cc93dea3c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9" name="Google Shape;419;gfcc93dea3c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fcf8e2fa7d_1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fcf8e2fa7d_16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3" name="Google Shape;93;p18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4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23" name="Google Shape;123;p22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1" y="0"/>
            <a:ext cx="9144000" cy="3686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 rot="5400000">
            <a:off x="5370600" y="1484233"/>
            <a:ext cx="4317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 rot="5400000">
            <a:off x="1370025" y="-430367"/>
            <a:ext cx="4317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5" name="Google Shape;165;p27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85" name="Google Shape;185;p30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body" idx="2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4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4"/>
          <p:cNvSpPr>
            <a:spLocks noGrp="1"/>
          </p:cNvSpPr>
          <p:nvPr>
            <p:ph type="pic" idx="2"/>
          </p:nvPr>
        </p:nvSpPr>
        <p:spPr>
          <a:xfrm>
            <a:off x="11" y="0"/>
            <a:ext cx="9144000" cy="36864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5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 rot="5400000">
            <a:off x="5370600" y="1484233"/>
            <a:ext cx="4317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 rot="5400000">
            <a:off x="1370025" y="-430367"/>
            <a:ext cx="4317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4750737"/>
            <a:ext cx="9144000" cy="4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0" y="4750737"/>
            <a:ext cx="9144000" cy="4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50" name="Google Shape;150;p25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4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ctrTitle"/>
          </p:nvPr>
        </p:nvSpPr>
        <p:spPr>
          <a:xfrm>
            <a:off x="822949" y="569225"/>
            <a:ext cx="79854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-GB">
                <a:solidFill>
                  <a:schemeClr val="dk2"/>
                </a:solidFill>
              </a:rPr>
              <a:t>Big Data Analytics Project</a:t>
            </a:r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- PHASE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8"/>
          <p:cNvSpPr txBox="1">
            <a:spLocks noGrp="1"/>
          </p:cNvSpPr>
          <p:nvPr>
            <p:ph type="title" idx="4294967295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2"/>
                </a:solidFill>
              </a:rPr>
              <a:t>Display a sample of the loaded rows</a:t>
            </a:r>
            <a:endParaRPr sz="5300"/>
          </a:p>
        </p:txBody>
      </p:sp>
      <p:pic>
        <p:nvPicPr>
          <p:cNvPr id="584" name="Google Shape;58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75" y="1724050"/>
            <a:ext cx="7869701" cy="27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9"/>
          <p:cNvSpPr txBox="1">
            <a:spLocks noGrp="1"/>
          </p:cNvSpPr>
          <p:nvPr>
            <p:ph type="title" idx="4294967295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GB"/>
              <a:t>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300">
                <a:solidFill>
                  <a:schemeClr val="dk2"/>
                </a:solidFill>
              </a:rPr>
              <a:t>Highest delay</a:t>
            </a:r>
            <a:endParaRPr/>
          </a:p>
        </p:txBody>
      </p:sp>
      <p:pic>
        <p:nvPicPr>
          <p:cNvPr id="590" name="Google Shape;590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25" y="1457325"/>
            <a:ext cx="8057699" cy="28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0"/>
          <p:cNvSpPr txBox="1">
            <a:spLocks noGrp="1"/>
          </p:cNvSpPr>
          <p:nvPr>
            <p:ph type="title" idx="4294967295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2"/>
                </a:solidFill>
              </a:rPr>
              <a:t>Highest Delay</a:t>
            </a:r>
            <a:endParaRPr/>
          </a:p>
        </p:txBody>
      </p:sp>
      <p:graphicFrame>
        <p:nvGraphicFramePr>
          <p:cNvPr id="596" name="Google Shape;596;p90"/>
          <p:cNvGraphicFramePr/>
          <p:nvPr/>
        </p:nvGraphicFramePr>
        <p:xfrm>
          <a:off x="822938" y="1350900"/>
          <a:ext cx="8134950" cy="2973575"/>
        </p:xfrm>
        <a:graphic>
          <a:graphicData uri="http://schemas.openxmlformats.org/drawingml/2006/table">
            <a:tbl>
              <a:tblPr>
                <a:noFill/>
                <a:tableStyleId>{F59E16C7-C8F3-49F2-A2F6-3392023611F2}</a:tableStyleId>
              </a:tblPr>
              <a:tblGrid>
                <a:gridCol w="61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5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637052"/>
                          </a:solidFill>
                        </a:rPr>
                        <a:t>Year  </a:t>
                      </a:r>
                      <a:endParaRPr b="1"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637052"/>
                          </a:solidFill>
                        </a:rPr>
                        <a:t>Carrier </a:t>
                      </a:r>
                      <a:endParaRPr b="1"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637052"/>
                          </a:solidFill>
                        </a:rPr>
                        <a:t>Carrier Name</a:t>
                      </a:r>
                      <a:endParaRPr b="1"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637052"/>
                          </a:solidFill>
                        </a:rPr>
                        <a:t>Arrival Time Delay</a:t>
                      </a:r>
                      <a:endParaRPr b="1"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637052"/>
                          </a:solidFill>
                        </a:rPr>
                        <a:t>Departure Time Delay </a:t>
                      </a:r>
                      <a:endParaRPr b="1"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637052"/>
                          </a:solidFill>
                        </a:rPr>
                        <a:t>Total Time Delay</a:t>
                      </a:r>
                      <a:endParaRPr b="1"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2008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WN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Southwest airlines .co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49898.08  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77850.11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127756.1999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2008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AA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American airlines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51732.150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50581.98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102314.133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2008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UA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United Air lines Inc. .co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35663.36  	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39877.1500  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75540.516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1"/>
          <p:cNvSpPr txBox="1">
            <a:spLocks noGrp="1"/>
          </p:cNvSpPr>
          <p:nvPr>
            <p:ph type="title" idx="4294967295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300">
                <a:solidFill>
                  <a:schemeClr val="dk2"/>
                </a:solidFill>
              </a:rPr>
              <a:t>Lowest delay</a:t>
            </a:r>
            <a:r>
              <a:rPr lang="en-GB"/>
              <a:t>  </a:t>
            </a:r>
            <a:endParaRPr/>
          </a:p>
        </p:txBody>
      </p:sp>
      <p:pic>
        <p:nvPicPr>
          <p:cNvPr id="602" name="Google Shape;60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1384300"/>
            <a:ext cx="7543800" cy="30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92"/>
          <p:cNvSpPr txBox="1">
            <a:spLocks noGrp="1"/>
          </p:cNvSpPr>
          <p:nvPr>
            <p:ph type="title" idx="4294967295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2"/>
                </a:solidFill>
              </a:rPr>
              <a:t>LOWEST DELAY</a:t>
            </a:r>
            <a:endParaRPr/>
          </a:p>
        </p:txBody>
      </p:sp>
      <p:graphicFrame>
        <p:nvGraphicFramePr>
          <p:cNvPr id="608" name="Google Shape;608;p92"/>
          <p:cNvGraphicFramePr/>
          <p:nvPr/>
        </p:nvGraphicFramePr>
        <p:xfrm>
          <a:off x="589600" y="1394100"/>
          <a:ext cx="8240900" cy="3071725"/>
        </p:xfrm>
        <a:graphic>
          <a:graphicData uri="http://schemas.openxmlformats.org/drawingml/2006/table">
            <a:tbl>
              <a:tblPr>
                <a:noFill/>
                <a:tableStyleId>{F59E16C7-C8F3-49F2-A2F6-3392023611F2}</a:tableStyleId>
              </a:tblPr>
              <a:tblGrid>
                <a:gridCol w="78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b="1">
                          <a:solidFill>
                            <a:srgbClr val="637052"/>
                          </a:solidFill>
                        </a:rPr>
                        <a:t>Year  </a:t>
                      </a:r>
                      <a:endParaRPr b="1"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637052"/>
                          </a:solidFill>
                        </a:rPr>
                        <a:t>Carrier </a:t>
                      </a:r>
                      <a:endParaRPr b="1"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637052"/>
                          </a:solidFill>
                        </a:rPr>
                        <a:t>Carrier Name</a:t>
                      </a:r>
                      <a:endParaRPr b="1"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637052"/>
                          </a:solidFill>
                        </a:rPr>
                        <a:t>Arrival Time Delay</a:t>
                      </a:r>
                      <a:endParaRPr b="1"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637052"/>
                          </a:solidFill>
                        </a:rPr>
                        <a:t>Departure Time Delay </a:t>
                      </a:r>
                      <a:endParaRPr b="1"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637052"/>
                          </a:solidFill>
                        </a:rPr>
                        <a:t>Total Time Delay</a:t>
                      </a:r>
                      <a:endParaRPr b="1"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2008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HA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HAWAIIAN AIRLINES .INC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-346.7333  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-385.433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-732.16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2008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AQ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ALOHA AIRLINES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-373.216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-191.533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-564.75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2008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F9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FRONTIER AIRLINES..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3659.68  	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3404.183  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37052"/>
                          </a:solidFill>
                        </a:rPr>
                        <a:t>7063.866</a:t>
                      </a:r>
                      <a:endParaRPr>
                        <a:solidFill>
                          <a:srgbClr val="637052"/>
                        </a:solidFill>
                      </a:endParaRPr>
                    </a:p>
                  </a:txBody>
                  <a:tcPr marL="95250" marR="95250" marT="95250" marB="95250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93"/>
          <p:cNvSpPr txBox="1">
            <a:spLocks noGrp="1"/>
          </p:cNvSpPr>
          <p:nvPr>
            <p:ph type="title"/>
          </p:nvPr>
        </p:nvSpPr>
        <p:spPr>
          <a:xfrm rot="265">
            <a:off x="5283442" y="654410"/>
            <a:ext cx="3860568" cy="359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000" dirty="0">
                <a:solidFill>
                  <a:schemeClr val="dk2"/>
                </a:solidFill>
              </a:rPr>
              <a:t> </a:t>
            </a:r>
            <a:br>
              <a:rPr lang="en-GB" sz="2000" dirty="0">
                <a:solidFill>
                  <a:schemeClr val="dk2"/>
                </a:solidFill>
              </a:rPr>
            </a:br>
            <a:r>
              <a:rPr lang="en-GB" sz="1600" dirty="0" err="1">
                <a:solidFill>
                  <a:schemeClr val="dk2"/>
                </a:solidFill>
              </a:rPr>
              <a:t>TotalArrivalDelay</a:t>
            </a:r>
            <a:r>
              <a:rPr lang="en-GB" sz="1600" dirty="0">
                <a:solidFill>
                  <a:schemeClr val="dk2"/>
                </a:solidFill>
              </a:rPr>
              <a:t>(397094.17) &lt;     </a:t>
            </a:r>
            <a:r>
              <a:rPr lang="en-GB" sz="1600" dirty="0" err="1">
                <a:solidFill>
                  <a:schemeClr val="dk2"/>
                </a:solidFill>
              </a:rPr>
              <a:t>TotalDepartureDelay</a:t>
            </a:r>
            <a:r>
              <a:rPr lang="en-GB" sz="1600" dirty="0">
                <a:solidFill>
                  <a:schemeClr val="dk2"/>
                </a:solidFill>
              </a:rPr>
              <a:t>(443116.02)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20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040" dirty="0"/>
          </a:p>
        </p:txBody>
      </p:sp>
      <p:sp>
        <p:nvSpPr>
          <p:cNvPr id="614" name="Google Shape;614;p93"/>
          <p:cNvSpPr txBox="1">
            <a:spLocks noGrp="1"/>
          </p:cNvSpPr>
          <p:nvPr>
            <p:ph type="body" idx="1"/>
          </p:nvPr>
        </p:nvSpPr>
        <p:spPr>
          <a:xfrm rot="5400000">
            <a:off x="297550" y="-311025"/>
            <a:ext cx="4615500" cy="5264400"/>
          </a:xfrm>
          <a:prstGeom prst="rect">
            <a:avLst/>
          </a:prstGeom>
        </p:spPr>
        <p:txBody>
          <a:bodyPr spcFirstLastPara="1" wrap="square" lIns="34275" tIns="0" rIns="34275" bIns="0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6CDF1-98D5-488A-A5DD-E42EAB085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13425"/>
            <a:ext cx="5264400" cy="4615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4"/>
          <p:cNvSpPr txBox="1"/>
          <p:nvPr/>
        </p:nvSpPr>
        <p:spPr>
          <a:xfrm>
            <a:off x="6191000" y="698325"/>
            <a:ext cx="2659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Therefore Departure type time delay is the largest contributor for 2008 year from arrivals or departures.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CD337-15D3-47E5-97BD-E4CF54EB1F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8127" y="414670"/>
            <a:ext cx="3667125" cy="348105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5"/>
          <p:cNvSpPr txBox="1">
            <a:spLocks noGrp="1"/>
          </p:cNvSpPr>
          <p:nvPr>
            <p:ph type="title" idx="4294967295"/>
          </p:nvPr>
        </p:nvSpPr>
        <p:spPr>
          <a:xfrm>
            <a:off x="822950" y="214951"/>
            <a:ext cx="7543800" cy="32463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2"/>
                </a:solidFill>
              </a:rPr>
              <a:t>Conclusion</a:t>
            </a:r>
            <a:endParaRPr sz="6300"/>
          </a:p>
        </p:txBody>
      </p:sp>
      <p:sp>
        <p:nvSpPr>
          <p:cNvPr id="628" name="Google Shape;628;p95"/>
          <p:cNvSpPr txBox="1"/>
          <p:nvPr/>
        </p:nvSpPr>
        <p:spPr>
          <a:xfrm>
            <a:off x="734825" y="1706525"/>
            <a:ext cx="7470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96"/>
          <p:cNvSpPr txBox="1">
            <a:spLocks noGrp="1"/>
          </p:cNvSpPr>
          <p:nvPr>
            <p:ph type="title"/>
          </p:nvPr>
        </p:nvSpPr>
        <p:spPr>
          <a:xfrm>
            <a:off x="800100" y="67026"/>
            <a:ext cx="7543800" cy="681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>
                <a:solidFill>
                  <a:schemeClr val="dk2"/>
                </a:solidFill>
              </a:rPr>
              <a:t>Largest Contributor Comparison in Years</a:t>
            </a:r>
            <a:endParaRPr sz="2140">
              <a:solidFill>
                <a:schemeClr val="accent6"/>
              </a:solidFill>
            </a:endParaRPr>
          </a:p>
        </p:txBody>
      </p:sp>
      <p:pic>
        <p:nvPicPr>
          <p:cNvPr id="634" name="Google Shape;634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25" y="795025"/>
            <a:ext cx="8838175" cy="42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" y="811550"/>
            <a:ext cx="9095976" cy="407897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0"/>
          <p:cNvSpPr txBox="1"/>
          <p:nvPr/>
        </p:nvSpPr>
        <p:spPr>
          <a:xfrm>
            <a:off x="1823400" y="115950"/>
            <a:ext cx="6071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Download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88" y="76200"/>
            <a:ext cx="8796024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6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331" y="767150"/>
            <a:ext cx="4050506" cy="73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6" descr="A picture containing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331" y="2052940"/>
            <a:ext cx="4050508" cy="103762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6"/>
          <p:cNvSpPr txBox="1"/>
          <p:nvPr/>
        </p:nvSpPr>
        <p:spPr>
          <a:xfrm>
            <a:off x="335756" y="1500188"/>
            <a:ext cx="39291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Copy data from Local to HDFS: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6"/>
          <p:cNvSpPr txBox="1"/>
          <p:nvPr/>
        </p:nvSpPr>
        <p:spPr>
          <a:xfrm>
            <a:off x="307181" y="385763"/>
            <a:ext cx="4629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Creating 3 different directories at HDFS</a:t>
            </a: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6"/>
          <p:cNvSpPr txBox="1"/>
          <p:nvPr/>
        </p:nvSpPr>
        <p:spPr>
          <a:xfrm>
            <a:off x="4500550" y="428658"/>
            <a:ext cx="4179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825100"/>
            <a:ext cx="4424376" cy="36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6"/>
          <p:cNvSpPr txBox="1"/>
          <p:nvPr/>
        </p:nvSpPr>
        <p:spPr>
          <a:xfrm>
            <a:off x="407200" y="3461150"/>
            <a:ext cx="3929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Sample 50 records from HDFS: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Command: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hdfs dfs -cat /user/root/2006.csv | head -n 50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/>
          <p:nvPr/>
        </p:nvSpPr>
        <p:spPr>
          <a:xfrm>
            <a:off x="814400" y="278600"/>
            <a:ext cx="7908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Create external table by reading a file from HDFS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840150"/>
            <a:ext cx="5743229" cy="392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>
            <a:spLocks noGrp="1"/>
          </p:cNvSpPr>
          <p:nvPr>
            <p:ph type="title" idx="4294967295"/>
          </p:nvPr>
        </p:nvSpPr>
        <p:spPr>
          <a:xfrm>
            <a:off x="678656" y="192882"/>
            <a:ext cx="8465344" cy="108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libri"/>
              <a:buNone/>
            </a:pPr>
            <a:r>
              <a:rPr lang="en-GB" sz="2100" b="1">
                <a:solidFill>
                  <a:schemeClr val="dk2"/>
                </a:solidFill>
              </a:rPr>
              <a:t>SCRIPT TO DETERMINE THE  THREE CARRIERS WITH THE LOWEST DELAY TIME (IN HOURS)  FOR  YEAR 2006</a:t>
            </a:r>
            <a:br>
              <a:rPr lang="en-GB" sz="2100" b="1" cap="none">
                <a:solidFill>
                  <a:schemeClr val="dk2"/>
                </a:solidFill>
              </a:rPr>
            </a:br>
            <a:endParaRPr sz="2100" b="1" cap="none">
              <a:solidFill>
                <a:schemeClr val="dk2"/>
              </a:solidFill>
            </a:endParaRPr>
          </a:p>
        </p:txBody>
      </p:sp>
      <p:pic>
        <p:nvPicPr>
          <p:cNvPr id="397" name="Google Shape;39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205700"/>
            <a:ext cx="737235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4"/>
          <p:cNvSpPr txBox="1">
            <a:spLocks noGrp="1"/>
          </p:cNvSpPr>
          <p:nvPr>
            <p:ph type="title" idx="4294967295"/>
          </p:nvPr>
        </p:nvSpPr>
        <p:spPr>
          <a:xfrm>
            <a:off x="921543" y="214313"/>
            <a:ext cx="8222457" cy="108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libri"/>
              <a:buNone/>
            </a:pPr>
            <a:r>
              <a:rPr lang="en-GB" sz="2100" b="1" cap="none">
                <a:solidFill>
                  <a:schemeClr val="dk2"/>
                </a:solidFill>
              </a:rPr>
              <a:t>SCRIPT TO DETERMINE</a:t>
            </a:r>
            <a:r>
              <a:rPr lang="en-GB" sz="2100" b="1">
                <a:solidFill>
                  <a:schemeClr val="dk2"/>
                </a:solidFill>
              </a:rPr>
              <a:t> </a:t>
            </a:r>
            <a:r>
              <a:rPr lang="en-GB" sz="2100" b="1" cap="none">
                <a:solidFill>
                  <a:schemeClr val="dk2"/>
                </a:solidFill>
              </a:rPr>
              <a:t>LARGEST CONTRIBUTOR ARRIVAL </a:t>
            </a:r>
            <a:r>
              <a:rPr lang="en-GB" sz="2100" b="1">
                <a:solidFill>
                  <a:schemeClr val="dk2"/>
                </a:solidFill>
              </a:rPr>
              <a:t>OR </a:t>
            </a:r>
            <a:r>
              <a:rPr lang="en-GB" sz="2100" b="1" cap="none">
                <a:solidFill>
                  <a:schemeClr val="dk2"/>
                </a:solidFill>
              </a:rPr>
              <a:t>DEPARTURE</a:t>
            </a:r>
            <a:r>
              <a:rPr lang="en-GB" sz="2100" b="1">
                <a:solidFill>
                  <a:schemeClr val="dk2"/>
                </a:solidFill>
              </a:rPr>
              <a:t> DELAY</a:t>
            </a:r>
            <a:br>
              <a:rPr lang="en-GB" sz="2100" b="1" cap="none">
                <a:solidFill>
                  <a:schemeClr val="dk2"/>
                </a:solidFill>
              </a:rPr>
            </a:br>
            <a:endParaRPr sz="2100" b="1" cap="none">
              <a:solidFill>
                <a:schemeClr val="dk2"/>
              </a:solidFill>
            </a:endParaRPr>
          </a:p>
        </p:txBody>
      </p:sp>
      <p:pic>
        <p:nvPicPr>
          <p:cNvPr id="416" name="Google Shape;41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455738"/>
            <a:ext cx="59436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5"/>
          <p:cNvSpPr txBox="1">
            <a:spLocks noGrp="1"/>
          </p:cNvSpPr>
          <p:nvPr>
            <p:ph type="title" idx="4294967295"/>
          </p:nvPr>
        </p:nvSpPr>
        <p:spPr>
          <a:xfrm>
            <a:off x="878681" y="357175"/>
            <a:ext cx="75438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GB" sz="2100" b="1">
                <a:solidFill>
                  <a:schemeClr val="dk2"/>
                </a:solidFill>
              </a:rPr>
              <a:t>Output : Departure delay is the largest contributor for 2006 year</a:t>
            </a:r>
            <a:endParaRPr b="1"/>
          </a:p>
        </p:txBody>
      </p:sp>
      <p:pic>
        <p:nvPicPr>
          <p:cNvPr id="422" name="Google Shape;422;p65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681" y="1355877"/>
            <a:ext cx="5922170" cy="257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75" y="1673713"/>
            <a:ext cx="4427050" cy="15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8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2"/>
                </a:solidFill>
              </a:rPr>
              <a:t>Approach for the Dataset</a:t>
            </a:r>
            <a:endParaRPr/>
          </a:p>
        </p:txBody>
      </p:sp>
      <p:pic>
        <p:nvPicPr>
          <p:cNvPr id="578" name="Google Shape;578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175" y="1814500"/>
            <a:ext cx="4010025" cy="22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244</Words>
  <Application>Microsoft Macintosh PowerPoint</Application>
  <PresentationFormat>On-screen Show (16:9)</PresentationFormat>
  <Paragraphs>74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Simple Light</vt:lpstr>
      <vt:lpstr>Retrospect</vt:lpstr>
      <vt:lpstr>Retrospect</vt:lpstr>
      <vt:lpstr>Big Data Analytics Project</vt:lpstr>
      <vt:lpstr>PowerPoint Presentation</vt:lpstr>
      <vt:lpstr>PowerPoint Presentation</vt:lpstr>
      <vt:lpstr>PowerPoint Presentation</vt:lpstr>
      <vt:lpstr>PowerPoint Presentation</vt:lpstr>
      <vt:lpstr>SCRIPT TO DETERMINE THE  THREE CARRIERS WITH THE LOWEST DELAY TIME (IN HOURS)  FOR  YEAR 2006 </vt:lpstr>
      <vt:lpstr>SCRIPT TO DETERMINE LARGEST CONTRIBUTOR ARRIVAL OR DEPARTURE DELAY </vt:lpstr>
      <vt:lpstr>Output : Departure delay is the largest contributor for 2006 year</vt:lpstr>
      <vt:lpstr>Approach for the Dataset</vt:lpstr>
      <vt:lpstr>Display a sample of the loaded rows</vt:lpstr>
      <vt:lpstr>  Highest delay</vt:lpstr>
      <vt:lpstr>Highest Delay</vt:lpstr>
      <vt:lpstr>Lowest delay  </vt:lpstr>
      <vt:lpstr>LOWEST DELAY</vt:lpstr>
      <vt:lpstr>  TotalArrivalDelay(397094.17) &lt;     TotalDepartureDelay(443116.02)  </vt:lpstr>
      <vt:lpstr>PowerPoint Presentation</vt:lpstr>
      <vt:lpstr>  Conclusion</vt:lpstr>
      <vt:lpstr>Largest Contributor Comparison in Years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Project</dc:title>
  <dc:creator>jyoti kumari</dc:creator>
  <cp:lastModifiedBy>Kumari, Ms. Jyoti</cp:lastModifiedBy>
  <cp:revision>3</cp:revision>
  <dcterms:modified xsi:type="dcterms:W3CDTF">2022-01-07T03:27:54Z</dcterms:modified>
</cp:coreProperties>
</file>