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0" r:id="rId1"/>
  </p:sldMasterIdLst>
  <p:sldIdLst>
    <p:sldId id="256" r:id="rId2"/>
    <p:sldId id="257" r:id="rId3"/>
    <p:sldId id="258" r:id="rId4"/>
    <p:sldId id="259" r:id="rId5"/>
    <p:sldId id="260" r:id="rId6"/>
    <p:sldId id="261" r:id="rId7"/>
    <p:sldId id="262" r:id="rId8"/>
    <p:sldId id="267" r:id="rId9"/>
    <p:sldId id="266" r:id="rId10"/>
    <p:sldId id="273" r:id="rId11"/>
    <p:sldId id="274" r:id="rId12"/>
    <p:sldId id="275"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7/4/22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118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7/4/22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2964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7/4/22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5200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7/4/22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2670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7/4/22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9777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7/4/22</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20250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7/4/22</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49043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7/4/22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504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7/4/22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88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smtClean="0"/>
              <a:t>7/4/22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190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7/4/22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123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7/4/22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719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7/4/22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132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7/4/22</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40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7/4/22</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408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7/4/22</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0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7/4/22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39030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7/4/22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2576686"/>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46D3-8AF8-7446-818F-50D31C309A92}"/>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06F370A1-15F4-374B-BF1B-4021F043F86A}"/>
              </a:ext>
            </a:extLst>
          </p:cNvPr>
          <p:cNvSpPr>
            <a:spLocks noGrp="1"/>
          </p:cNvSpPr>
          <p:nvPr>
            <p:ph type="subTitle" idx="1"/>
          </p:nvPr>
        </p:nvSpPr>
        <p:spPr/>
        <p:txBody>
          <a:bodyPr>
            <a:normAutofit fontScale="92500" lnSpcReduction="20000"/>
          </a:bodyPr>
          <a:lstStyle/>
          <a:p>
            <a:pPr>
              <a:spcBef>
                <a:spcPts val="0"/>
              </a:spcBef>
              <a:spcAft>
                <a:spcPts val="0"/>
              </a:spcAft>
            </a:pPr>
            <a:r>
              <a:rPr lang="en-US" dirty="0"/>
              <a:t>Jyoti </a:t>
            </a:r>
            <a:r>
              <a:rPr lang="en-US" dirty="0" err="1"/>
              <a:t>Sahu</a:t>
            </a:r>
            <a:endParaRPr lang="en-US" dirty="0"/>
          </a:p>
          <a:p>
            <a:pPr>
              <a:spcBef>
                <a:spcPts val="0"/>
              </a:spcBef>
              <a:spcAft>
                <a:spcPts val="0"/>
              </a:spcAft>
            </a:pPr>
            <a:r>
              <a:rPr lang="en-US" dirty="0"/>
              <a:t>DSC 680</a:t>
            </a:r>
          </a:p>
          <a:p>
            <a:pPr>
              <a:spcBef>
                <a:spcPts val="0"/>
              </a:spcBef>
              <a:spcAft>
                <a:spcPts val="0"/>
              </a:spcAft>
            </a:pPr>
            <a:r>
              <a:rPr lang="en-US" dirty="0"/>
              <a:t>07-July-2022</a:t>
            </a:r>
          </a:p>
        </p:txBody>
      </p:sp>
    </p:spTree>
    <p:extLst>
      <p:ext uri="{BB962C8B-B14F-4D97-AF65-F5344CB8AC3E}">
        <p14:creationId xmlns:p14="http://schemas.microsoft.com/office/powerpoint/2010/main" val="2666905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p:txBody>
          <a:bodyPr/>
          <a:lstStyle/>
          <a:p>
            <a:r>
              <a:rPr lang="en-US" b="1" dirty="0"/>
              <a:t>7.  Model Accuracy</a:t>
            </a:r>
            <a:endParaRPr lang="en-US" dirty="0"/>
          </a:p>
        </p:txBody>
      </p:sp>
      <p:sp>
        <p:nvSpPr>
          <p:cNvPr id="3" name="Content Placeholder 2">
            <a:extLst>
              <a:ext uri="{FF2B5EF4-FFF2-40B4-BE49-F238E27FC236}">
                <a16:creationId xmlns:a16="http://schemas.microsoft.com/office/drawing/2014/main" id="{DA1E01A4-7D1C-334F-9F74-DEE765D753FB}"/>
              </a:ext>
            </a:extLst>
          </p:cNvPr>
          <p:cNvSpPr>
            <a:spLocks noGrp="1"/>
          </p:cNvSpPr>
          <p:nvPr>
            <p:ph idx="1"/>
          </p:nvPr>
        </p:nvSpPr>
        <p:spPr>
          <a:xfrm>
            <a:off x="1037968" y="2088293"/>
            <a:ext cx="9638270" cy="3744096"/>
          </a:xfrm>
        </p:spPr>
        <p:txBody>
          <a:bodyPr>
            <a:normAutofit/>
          </a:bodyPr>
          <a:lstStyle/>
          <a:p>
            <a:pPr marL="0" indent="0" algn="ctr">
              <a:buNone/>
            </a:pPr>
            <a:r>
              <a:rPr lang="en-US" sz="2400" dirty="0"/>
              <a:t>Accuracy is a ratio of correct predictions to the total predictions. Its formula is (𝑇𝑃+𝑇𝑁)/(𝑇𝑃+𝐹𝑃+𝐹𝑁+𝑇𝑁) According to that, </a:t>
            </a:r>
          </a:p>
          <a:p>
            <a:pPr marL="0" indent="0">
              <a:buNone/>
            </a:pPr>
            <a:endParaRPr lang="en-US" dirty="0"/>
          </a:p>
        </p:txBody>
      </p:sp>
    </p:spTree>
    <p:extLst>
      <p:ext uri="{BB962C8B-B14F-4D97-AF65-F5344CB8AC3E}">
        <p14:creationId xmlns:p14="http://schemas.microsoft.com/office/powerpoint/2010/main" val="223681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a:xfrm>
            <a:off x="605481" y="808056"/>
            <a:ext cx="10614454" cy="1077229"/>
          </a:xfrm>
        </p:spPr>
        <p:txBody>
          <a:bodyPr>
            <a:normAutofit/>
          </a:bodyPr>
          <a:lstStyle/>
          <a:p>
            <a:r>
              <a:rPr lang="en-US" b="1" dirty="0"/>
              <a:t>7.1  Model Accuracy-Precision</a:t>
            </a:r>
            <a:endParaRPr lang="en-US" dirty="0"/>
          </a:p>
        </p:txBody>
      </p:sp>
      <p:sp>
        <p:nvSpPr>
          <p:cNvPr id="3" name="Content Placeholder 2">
            <a:extLst>
              <a:ext uri="{FF2B5EF4-FFF2-40B4-BE49-F238E27FC236}">
                <a16:creationId xmlns:a16="http://schemas.microsoft.com/office/drawing/2014/main" id="{DA1E01A4-7D1C-334F-9F74-DEE765D753FB}"/>
              </a:ext>
            </a:extLst>
          </p:cNvPr>
          <p:cNvSpPr>
            <a:spLocks noGrp="1"/>
          </p:cNvSpPr>
          <p:nvPr>
            <p:ph idx="1"/>
          </p:nvPr>
        </p:nvSpPr>
        <p:spPr>
          <a:xfrm>
            <a:off x="7962863" y="1885285"/>
            <a:ext cx="2520779" cy="4567134"/>
          </a:xfrm>
        </p:spPr>
        <p:txBody>
          <a:bodyPr>
            <a:normAutofit/>
          </a:bodyPr>
          <a:lstStyle/>
          <a:p>
            <a:pPr marL="0" indent="0">
              <a:buNone/>
            </a:pPr>
            <a:r>
              <a:rPr lang="en-US" dirty="0"/>
              <a:t>I have used decision tree model to detect the fraud. I have taken the fraud data into consideration and </a:t>
            </a:r>
            <a:r>
              <a:rPr lang="en-US" dirty="0" err="1"/>
              <a:t>splited</a:t>
            </a:r>
            <a:r>
              <a:rPr lang="en-US" dirty="0"/>
              <a:t> the data in 80-20 ratio test and train data. The accuracy of my model came as 60%</a:t>
            </a:r>
          </a:p>
        </p:txBody>
      </p:sp>
      <p:pic>
        <p:nvPicPr>
          <p:cNvPr id="5" name="Picture 4">
            <a:extLst>
              <a:ext uri="{FF2B5EF4-FFF2-40B4-BE49-F238E27FC236}">
                <a16:creationId xmlns:a16="http://schemas.microsoft.com/office/drawing/2014/main" id="{9EF847B0-9AB3-4E45-8618-C15860EEE20C}"/>
              </a:ext>
            </a:extLst>
          </p:cNvPr>
          <p:cNvPicPr>
            <a:picLocks noChangeAspect="1"/>
          </p:cNvPicPr>
          <p:nvPr/>
        </p:nvPicPr>
        <p:blipFill>
          <a:blip r:embed="rId2"/>
          <a:stretch>
            <a:fillRect/>
          </a:stretch>
        </p:blipFill>
        <p:spPr>
          <a:xfrm>
            <a:off x="731196" y="2788997"/>
            <a:ext cx="5943600" cy="1379855"/>
          </a:xfrm>
          <a:prstGeom prst="rect">
            <a:avLst/>
          </a:prstGeom>
        </p:spPr>
      </p:pic>
    </p:spTree>
    <p:extLst>
      <p:ext uri="{BB962C8B-B14F-4D97-AF65-F5344CB8AC3E}">
        <p14:creationId xmlns:p14="http://schemas.microsoft.com/office/powerpoint/2010/main" val="274824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a:xfrm>
            <a:off x="646111" y="452718"/>
            <a:ext cx="11018667" cy="1400530"/>
          </a:xfrm>
        </p:spPr>
        <p:txBody>
          <a:bodyPr>
            <a:normAutofit/>
          </a:bodyPr>
          <a:lstStyle/>
          <a:p>
            <a:r>
              <a:rPr lang="en-US" b="1" dirty="0"/>
              <a:t>Model Accuracy-Confusion Matrix</a:t>
            </a:r>
            <a:endParaRPr lang="en-US" dirty="0"/>
          </a:p>
        </p:txBody>
      </p:sp>
      <p:pic>
        <p:nvPicPr>
          <p:cNvPr id="4" name="Picture 3">
            <a:extLst>
              <a:ext uri="{FF2B5EF4-FFF2-40B4-BE49-F238E27FC236}">
                <a16:creationId xmlns:a16="http://schemas.microsoft.com/office/drawing/2014/main" id="{5FFDF486-4FE6-854C-80B5-EB7126FCF06F}"/>
              </a:ext>
            </a:extLst>
          </p:cNvPr>
          <p:cNvPicPr>
            <a:picLocks noChangeAspect="1"/>
          </p:cNvPicPr>
          <p:nvPr/>
        </p:nvPicPr>
        <p:blipFill>
          <a:blip r:embed="rId2"/>
          <a:stretch>
            <a:fillRect/>
          </a:stretch>
        </p:blipFill>
        <p:spPr>
          <a:xfrm>
            <a:off x="762541" y="2044700"/>
            <a:ext cx="5842000" cy="2768600"/>
          </a:xfrm>
          <a:prstGeom prst="rect">
            <a:avLst/>
          </a:prstGeom>
        </p:spPr>
      </p:pic>
      <p:sp>
        <p:nvSpPr>
          <p:cNvPr id="6" name="Content Placeholder 2">
            <a:extLst>
              <a:ext uri="{FF2B5EF4-FFF2-40B4-BE49-F238E27FC236}">
                <a16:creationId xmlns:a16="http://schemas.microsoft.com/office/drawing/2014/main" id="{F76682C6-6FEF-1F4F-A897-922432AFA676}"/>
              </a:ext>
            </a:extLst>
          </p:cNvPr>
          <p:cNvSpPr>
            <a:spLocks noGrp="1"/>
          </p:cNvSpPr>
          <p:nvPr>
            <p:ph idx="1"/>
          </p:nvPr>
        </p:nvSpPr>
        <p:spPr>
          <a:xfrm>
            <a:off x="7962863" y="1885285"/>
            <a:ext cx="2520779" cy="4567134"/>
          </a:xfrm>
        </p:spPr>
        <p:txBody>
          <a:bodyPr>
            <a:normAutofit fontScale="85000" lnSpcReduction="10000"/>
          </a:bodyPr>
          <a:lstStyle/>
          <a:p>
            <a:r>
              <a:rPr lang="en-US" dirty="0"/>
              <a:t>In the confusion matrix the first row stands for positive, while the second row for negative. I therefore have 275 real positives and 136 erroneous positives. Accordingly, out of 411, I have 275 transactions that are successfully classed as normal, and 136 transactions that were fraudulently classified as normal.</a:t>
            </a:r>
          </a:p>
        </p:txBody>
      </p:sp>
    </p:spTree>
    <p:extLst>
      <p:ext uri="{BB962C8B-B14F-4D97-AF65-F5344CB8AC3E}">
        <p14:creationId xmlns:p14="http://schemas.microsoft.com/office/powerpoint/2010/main" val="344678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0611-69AE-D94A-A653-E63405153B0D}"/>
              </a:ext>
            </a:extLst>
          </p:cNvPr>
          <p:cNvSpPr>
            <a:spLocks noGrp="1"/>
          </p:cNvSpPr>
          <p:nvPr>
            <p:ph type="title"/>
          </p:nvPr>
        </p:nvSpPr>
        <p:spPr>
          <a:xfrm>
            <a:off x="646111" y="452718"/>
            <a:ext cx="9404723" cy="975515"/>
          </a:xfrm>
        </p:spPr>
        <p:txBody>
          <a:bodyPr>
            <a:normAutofit fontScale="90000"/>
          </a:bodyPr>
          <a:lstStyle/>
          <a:p>
            <a:r>
              <a:rPr lang="en-US" b="1" dirty="0"/>
              <a:t>Conclusion/Recommendation </a:t>
            </a:r>
            <a:br>
              <a:rPr lang="en-US" dirty="0"/>
            </a:br>
            <a:br>
              <a:rPr lang="en-US" dirty="0"/>
            </a:br>
            <a:endParaRPr lang="en-US" dirty="0"/>
          </a:p>
        </p:txBody>
      </p:sp>
      <p:sp>
        <p:nvSpPr>
          <p:cNvPr id="5" name="Rectangle 4">
            <a:extLst>
              <a:ext uri="{FF2B5EF4-FFF2-40B4-BE49-F238E27FC236}">
                <a16:creationId xmlns:a16="http://schemas.microsoft.com/office/drawing/2014/main" id="{8E2B3A25-3391-444E-B88D-8A1F5A4FDB8C}"/>
              </a:ext>
            </a:extLst>
          </p:cNvPr>
          <p:cNvSpPr/>
          <p:nvPr/>
        </p:nvSpPr>
        <p:spPr>
          <a:xfrm>
            <a:off x="854487" y="1428233"/>
            <a:ext cx="8362398" cy="1754326"/>
          </a:xfrm>
          <a:prstGeom prst="rect">
            <a:avLst/>
          </a:prstGeom>
        </p:spPr>
        <p:txBody>
          <a:bodyPr wrap="square">
            <a:spAutoFit/>
          </a:bodyPr>
          <a:lstStyle/>
          <a:p>
            <a:r>
              <a:rPr lang="en-US" dirty="0"/>
              <a:t>I have looked into the data, ensuring that it is balanced, visualizing the features, and understanding how they relate to one another. Our recent results for detecting credit card theft showed a 60% accuracy rate. Given that our data was weighted in favor of one class, this number shouldn't come as a surprise. Our model is not overfitted, which is a positive finding from the confusion matrix </a:t>
            </a:r>
            <a:endParaRPr lang="en-US" dirty="0">
              <a:effectLst/>
              <a:latin typeface="Helvetica" pitchFamily="2" charset="0"/>
            </a:endParaRPr>
          </a:p>
        </p:txBody>
      </p:sp>
    </p:spTree>
    <p:extLst>
      <p:ext uri="{BB962C8B-B14F-4D97-AF65-F5344CB8AC3E}">
        <p14:creationId xmlns:p14="http://schemas.microsoft.com/office/powerpoint/2010/main" val="302493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102B-BC84-004E-8515-735D2E77BEC1}"/>
              </a:ext>
            </a:extLst>
          </p:cNvPr>
          <p:cNvSpPr>
            <a:spLocks noGrp="1"/>
          </p:cNvSpPr>
          <p:nvPr>
            <p:ph type="title"/>
          </p:nvPr>
        </p:nvSpPr>
        <p:spPr/>
        <p:txBody>
          <a:bodyPr/>
          <a:lstStyle/>
          <a:p>
            <a:r>
              <a:rPr lang="en-US" b="1" dirty="0"/>
              <a:t>1. Introduction</a:t>
            </a:r>
            <a:r>
              <a:rPr lang="en-US" dirty="0"/>
              <a:t> </a:t>
            </a:r>
          </a:p>
        </p:txBody>
      </p:sp>
      <p:sp>
        <p:nvSpPr>
          <p:cNvPr id="3" name="Content Placeholder 2">
            <a:extLst>
              <a:ext uri="{FF2B5EF4-FFF2-40B4-BE49-F238E27FC236}">
                <a16:creationId xmlns:a16="http://schemas.microsoft.com/office/drawing/2014/main" id="{CDCFBA52-EC17-2B48-B8B7-BAEEE1800C75}"/>
              </a:ext>
            </a:extLst>
          </p:cNvPr>
          <p:cNvSpPr>
            <a:spLocks noGrp="1"/>
          </p:cNvSpPr>
          <p:nvPr>
            <p:ph idx="1"/>
          </p:nvPr>
        </p:nvSpPr>
        <p:spPr/>
        <p:txBody>
          <a:bodyPr/>
          <a:lstStyle/>
          <a:p>
            <a:r>
              <a:rPr lang="en-US" dirty="0"/>
              <a:t>The use of credit card to commit fraud is known as credit card fraud. Cybersecurity is becoming increasingly significant in our daily lives. When addressing digital life security, the main issue is identifying anomalous behavior. Many consumers prefer using credit cards when they make purchases or do online transactions. Occasionally, we can make purchases even when we don't have the cash on hand thanks to credit card credit limitations. However, cyber thieves take use of these advantages.</a:t>
            </a:r>
          </a:p>
          <a:p>
            <a:pPr marL="0" indent="0">
              <a:buNone/>
            </a:pPr>
            <a:endParaRPr lang="en-US" dirty="0"/>
          </a:p>
        </p:txBody>
      </p:sp>
    </p:spTree>
    <p:extLst>
      <p:ext uri="{BB962C8B-B14F-4D97-AF65-F5344CB8AC3E}">
        <p14:creationId xmlns:p14="http://schemas.microsoft.com/office/powerpoint/2010/main" val="51187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C4B-3D6C-2D43-B4E1-E9D9D5B69185}"/>
              </a:ext>
            </a:extLst>
          </p:cNvPr>
          <p:cNvSpPr>
            <a:spLocks noGrp="1"/>
          </p:cNvSpPr>
          <p:nvPr>
            <p:ph type="title"/>
          </p:nvPr>
        </p:nvSpPr>
        <p:spPr/>
        <p:txBody>
          <a:bodyPr/>
          <a:lstStyle/>
          <a:p>
            <a:r>
              <a:rPr lang="en-US" b="1" dirty="0"/>
              <a:t>2. Business Problem</a:t>
            </a:r>
            <a:r>
              <a:rPr lang="en-US" dirty="0"/>
              <a:t> </a:t>
            </a:r>
          </a:p>
        </p:txBody>
      </p:sp>
      <p:sp>
        <p:nvSpPr>
          <p:cNvPr id="3" name="Content Placeholder 2">
            <a:extLst>
              <a:ext uri="{FF2B5EF4-FFF2-40B4-BE49-F238E27FC236}">
                <a16:creationId xmlns:a16="http://schemas.microsoft.com/office/drawing/2014/main" id="{CDCDBF15-5733-7F49-BB2A-11ED2F5E33BD}"/>
              </a:ext>
            </a:extLst>
          </p:cNvPr>
          <p:cNvSpPr>
            <a:spLocks noGrp="1"/>
          </p:cNvSpPr>
          <p:nvPr>
            <p:ph idx="1"/>
          </p:nvPr>
        </p:nvSpPr>
        <p:spPr>
          <a:xfrm>
            <a:off x="914400" y="1729946"/>
            <a:ext cx="9655739" cy="4319997"/>
          </a:xfrm>
        </p:spPr>
        <p:txBody>
          <a:bodyPr>
            <a:normAutofit/>
          </a:bodyPr>
          <a:lstStyle/>
          <a:p>
            <a:pPr marL="0" indent="0">
              <a:buNone/>
            </a:pPr>
            <a:endParaRPr lang="en-US" dirty="0"/>
          </a:p>
          <a:p>
            <a:r>
              <a:rPr lang="en-US" dirty="0"/>
              <a:t>My objective for this project is to assist in preventing, reducing, or avoiding credit card fraud. fraud is typically only discovered after it has already occurred, it is crucial for me to evaluate and visualize the Credit Card Transactions datasets. However, fraud detection is the best option for eliminating it from the environment and averting a recurrence in the event that they are unable to prevent it in time.</a:t>
            </a:r>
          </a:p>
          <a:p>
            <a:endParaRPr lang="en-US" dirty="0"/>
          </a:p>
          <a:p>
            <a:endParaRPr lang="en-US" dirty="0"/>
          </a:p>
        </p:txBody>
      </p:sp>
    </p:spTree>
    <p:extLst>
      <p:ext uri="{BB962C8B-B14F-4D97-AF65-F5344CB8AC3E}">
        <p14:creationId xmlns:p14="http://schemas.microsoft.com/office/powerpoint/2010/main" val="315043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0611-69AE-D94A-A653-E63405153B0D}"/>
              </a:ext>
            </a:extLst>
          </p:cNvPr>
          <p:cNvSpPr>
            <a:spLocks noGrp="1"/>
          </p:cNvSpPr>
          <p:nvPr>
            <p:ph type="title"/>
          </p:nvPr>
        </p:nvSpPr>
        <p:spPr/>
        <p:txBody>
          <a:bodyPr/>
          <a:lstStyle/>
          <a:p>
            <a:r>
              <a:rPr lang="en-US" b="1" dirty="0"/>
              <a:t>3. Problem statements</a:t>
            </a:r>
            <a:br>
              <a:rPr lang="en-US" dirty="0"/>
            </a:br>
            <a:endParaRPr lang="en-US" dirty="0"/>
          </a:p>
        </p:txBody>
      </p:sp>
      <p:sp>
        <p:nvSpPr>
          <p:cNvPr id="3" name="Content Placeholder 2">
            <a:extLst>
              <a:ext uri="{FF2B5EF4-FFF2-40B4-BE49-F238E27FC236}">
                <a16:creationId xmlns:a16="http://schemas.microsoft.com/office/drawing/2014/main" id="{F20F077D-8254-8D42-B6A3-572D5B31563F}"/>
              </a:ext>
            </a:extLst>
          </p:cNvPr>
          <p:cNvSpPr>
            <a:spLocks noGrp="1"/>
          </p:cNvSpPr>
          <p:nvPr>
            <p:ph idx="1"/>
          </p:nvPr>
        </p:nvSpPr>
        <p:spPr/>
        <p:txBody>
          <a:bodyPr>
            <a:normAutofit/>
          </a:bodyPr>
          <a:lstStyle/>
          <a:p>
            <a:pPr lvl="0"/>
            <a:endParaRPr lang="en-US" dirty="0"/>
          </a:p>
          <a:p>
            <a:pPr lvl="0"/>
            <a:r>
              <a:rPr lang="en-US" dirty="0"/>
              <a:t>Best Fit Model for Fraud Detection</a:t>
            </a:r>
          </a:p>
          <a:p>
            <a:pPr lvl="0"/>
            <a:r>
              <a:rPr lang="en-US" dirty="0"/>
              <a:t>Recommendation</a:t>
            </a:r>
          </a:p>
          <a:p>
            <a:endParaRPr lang="en-US" dirty="0"/>
          </a:p>
        </p:txBody>
      </p:sp>
    </p:spTree>
    <p:extLst>
      <p:ext uri="{BB962C8B-B14F-4D97-AF65-F5344CB8AC3E}">
        <p14:creationId xmlns:p14="http://schemas.microsoft.com/office/powerpoint/2010/main" val="371584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1B21-04F5-3541-A8C7-E55FC2A56239}"/>
              </a:ext>
            </a:extLst>
          </p:cNvPr>
          <p:cNvSpPr>
            <a:spLocks noGrp="1"/>
          </p:cNvSpPr>
          <p:nvPr>
            <p:ph type="title"/>
          </p:nvPr>
        </p:nvSpPr>
        <p:spPr/>
        <p:txBody>
          <a:bodyPr/>
          <a:lstStyle/>
          <a:p>
            <a:r>
              <a:rPr lang="en-US" dirty="0"/>
              <a:t>4. Scope</a:t>
            </a:r>
          </a:p>
        </p:txBody>
      </p:sp>
      <p:sp>
        <p:nvSpPr>
          <p:cNvPr id="3" name="Content Placeholder 2">
            <a:extLst>
              <a:ext uri="{FF2B5EF4-FFF2-40B4-BE49-F238E27FC236}">
                <a16:creationId xmlns:a16="http://schemas.microsoft.com/office/drawing/2014/main" id="{3464D14D-DC3A-EA46-AC83-C812616DB5C3}"/>
              </a:ext>
            </a:extLst>
          </p:cNvPr>
          <p:cNvSpPr>
            <a:spLocks noGrp="1"/>
          </p:cNvSpPr>
          <p:nvPr>
            <p:ph idx="1"/>
          </p:nvPr>
        </p:nvSpPr>
        <p:spPr/>
        <p:txBody>
          <a:bodyPr>
            <a:normAutofit lnSpcReduction="10000"/>
          </a:bodyPr>
          <a:lstStyle/>
          <a:p>
            <a:pPr marL="0" indent="0">
              <a:buNone/>
            </a:pPr>
            <a:endParaRPr lang="en-US" dirty="0"/>
          </a:p>
          <a:p>
            <a:pPr marL="0" indent="0">
              <a:buNone/>
            </a:pPr>
            <a:r>
              <a:rPr lang="en-US" dirty="0"/>
              <a:t>The scope of the project is based on dataset with 20 variables</a:t>
            </a:r>
          </a:p>
          <a:p>
            <a:r>
              <a:rPr lang="en-US" dirty="0"/>
              <a:t>Identify relevant attributes</a:t>
            </a:r>
          </a:p>
          <a:p>
            <a:r>
              <a:rPr lang="en-US" dirty="0"/>
              <a:t>Data Preparation</a:t>
            </a:r>
          </a:p>
          <a:p>
            <a:r>
              <a:rPr lang="en-US" dirty="0"/>
              <a:t>Feature Selection/Feature Engineering</a:t>
            </a:r>
          </a:p>
          <a:p>
            <a:r>
              <a:rPr lang="en-US" dirty="0"/>
              <a:t>Exploratory Data Analysis</a:t>
            </a:r>
          </a:p>
          <a:p>
            <a:r>
              <a:rPr lang="en-US" dirty="0"/>
              <a:t>Data Visualization</a:t>
            </a:r>
          </a:p>
          <a:p>
            <a:r>
              <a:rPr lang="en-US" dirty="0"/>
              <a:t>Model Selection</a:t>
            </a:r>
          </a:p>
          <a:p>
            <a:r>
              <a:rPr lang="en-US" dirty="0"/>
              <a:t>Model Evaluation</a:t>
            </a:r>
          </a:p>
          <a:p>
            <a:r>
              <a:rPr lang="en-US" dirty="0"/>
              <a:t>Expected Results / Outcome</a:t>
            </a:r>
          </a:p>
          <a:p>
            <a:endParaRPr lang="en-US" dirty="0"/>
          </a:p>
        </p:txBody>
      </p:sp>
    </p:spTree>
    <p:extLst>
      <p:ext uri="{BB962C8B-B14F-4D97-AF65-F5344CB8AC3E}">
        <p14:creationId xmlns:p14="http://schemas.microsoft.com/office/powerpoint/2010/main" val="35565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A516-BAED-CD4D-BD6E-617573AD4148}"/>
              </a:ext>
            </a:extLst>
          </p:cNvPr>
          <p:cNvSpPr>
            <a:spLocks noGrp="1"/>
          </p:cNvSpPr>
          <p:nvPr>
            <p:ph type="title"/>
          </p:nvPr>
        </p:nvSpPr>
        <p:spPr/>
        <p:txBody>
          <a:bodyPr>
            <a:normAutofit/>
          </a:bodyPr>
          <a:lstStyle/>
          <a:p>
            <a:r>
              <a:rPr lang="en-US" b="1" dirty="0"/>
              <a:t>5.1. Exploratory Data Analysis (EDA)</a:t>
            </a:r>
            <a:br>
              <a:rPr lang="en-US" dirty="0"/>
            </a:br>
            <a:endParaRPr lang="en-US" dirty="0"/>
          </a:p>
        </p:txBody>
      </p:sp>
      <p:sp>
        <p:nvSpPr>
          <p:cNvPr id="3" name="Content Placeholder 2">
            <a:extLst>
              <a:ext uri="{FF2B5EF4-FFF2-40B4-BE49-F238E27FC236}">
                <a16:creationId xmlns:a16="http://schemas.microsoft.com/office/drawing/2014/main" id="{021F4E32-0A57-A342-A017-566F68C61378}"/>
              </a:ext>
            </a:extLst>
          </p:cNvPr>
          <p:cNvSpPr>
            <a:spLocks noGrp="1"/>
          </p:cNvSpPr>
          <p:nvPr>
            <p:ph idx="1"/>
          </p:nvPr>
        </p:nvSpPr>
        <p:spPr>
          <a:xfrm>
            <a:off x="1165415" y="4114800"/>
            <a:ext cx="9404723" cy="1935143"/>
          </a:xfrm>
        </p:spPr>
        <p:txBody>
          <a:bodyPr>
            <a:normAutofit fontScale="92500" lnSpcReduction="10000"/>
          </a:bodyPr>
          <a:lstStyle/>
          <a:p>
            <a:r>
              <a:rPr lang="en-US" dirty="0"/>
              <a:t>I examined the data. The total dataset's Total Transaction Amount count is 89614.</a:t>
            </a:r>
          </a:p>
          <a:p>
            <a:r>
              <a:rPr lang="en-US" dirty="0"/>
              <a:t>For the entire dataset, 25% of the Total Transaction Amount is equal to $12.95.</a:t>
            </a:r>
          </a:p>
          <a:p>
            <a:r>
              <a:rPr lang="en-US" dirty="0"/>
              <a:t>For the entire dataset, the total transaction amount's standard deviation is 14.17.</a:t>
            </a:r>
          </a:p>
          <a:p>
            <a:pPr marL="0" indent="0">
              <a:buNone/>
            </a:pPr>
            <a:endParaRPr lang="en-US" dirty="0"/>
          </a:p>
        </p:txBody>
      </p:sp>
      <p:pic>
        <p:nvPicPr>
          <p:cNvPr id="5" name="Picture 4">
            <a:extLst>
              <a:ext uri="{FF2B5EF4-FFF2-40B4-BE49-F238E27FC236}">
                <a16:creationId xmlns:a16="http://schemas.microsoft.com/office/drawing/2014/main" id="{6DD65036-1072-B34D-ABA0-789841ED3B09}"/>
              </a:ext>
            </a:extLst>
          </p:cNvPr>
          <p:cNvPicPr>
            <a:picLocks noChangeAspect="1"/>
          </p:cNvPicPr>
          <p:nvPr/>
        </p:nvPicPr>
        <p:blipFill>
          <a:blip r:embed="rId2"/>
          <a:stretch>
            <a:fillRect/>
          </a:stretch>
        </p:blipFill>
        <p:spPr>
          <a:xfrm>
            <a:off x="1023025" y="1864995"/>
            <a:ext cx="5943600" cy="1564005"/>
          </a:xfrm>
          <a:prstGeom prst="rect">
            <a:avLst/>
          </a:prstGeom>
        </p:spPr>
      </p:pic>
    </p:spTree>
    <p:extLst>
      <p:ext uri="{BB962C8B-B14F-4D97-AF65-F5344CB8AC3E}">
        <p14:creationId xmlns:p14="http://schemas.microsoft.com/office/powerpoint/2010/main" val="21866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p:txBody>
          <a:bodyPr>
            <a:normAutofit fontScale="90000"/>
          </a:bodyPr>
          <a:lstStyle/>
          <a:p>
            <a:r>
              <a:rPr lang="en-US" b="1" dirty="0"/>
              <a:t>5.2.  Exploratory Data Analysis (EDA)</a:t>
            </a:r>
            <a:br>
              <a:rPr lang="en-US" dirty="0"/>
            </a:br>
            <a:endParaRPr lang="en-US" dirty="0"/>
          </a:p>
        </p:txBody>
      </p:sp>
      <p:sp>
        <p:nvSpPr>
          <p:cNvPr id="6" name="Content Placeholder 5">
            <a:extLst>
              <a:ext uri="{FF2B5EF4-FFF2-40B4-BE49-F238E27FC236}">
                <a16:creationId xmlns:a16="http://schemas.microsoft.com/office/drawing/2014/main" id="{184177F3-7B13-494A-96A7-66CA39B95EC6}"/>
              </a:ext>
            </a:extLst>
          </p:cNvPr>
          <p:cNvSpPr>
            <a:spLocks noGrp="1"/>
          </p:cNvSpPr>
          <p:nvPr>
            <p:ph idx="1"/>
          </p:nvPr>
        </p:nvSpPr>
        <p:spPr>
          <a:xfrm>
            <a:off x="6104316" y="1858241"/>
            <a:ext cx="5248850" cy="3428746"/>
          </a:xfrm>
        </p:spPr>
        <p:txBody>
          <a:bodyPr/>
          <a:lstStyle/>
          <a:p>
            <a:r>
              <a:rPr lang="en-US" dirty="0"/>
              <a:t>After plotting the distribution of the variable using the Kernel density plot it was observed that for legitimate and fraud transactions var 1 and var 2, time1 and time2 are the variables which can be considered to detect the fraud or legit transaction.</a:t>
            </a:r>
          </a:p>
          <a:p>
            <a:endParaRPr lang="en-US" dirty="0"/>
          </a:p>
        </p:txBody>
      </p:sp>
      <p:pic>
        <p:nvPicPr>
          <p:cNvPr id="7" name="Picture 6">
            <a:extLst>
              <a:ext uri="{FF2B5EF4-FFF2-40B4-BE49-F238E27FC236}">
                <a16:creationId xmlns:a16="http://schemas.microsoft.com/office/drawing/2014/main" id="{F2F521B8-3986-F449-BF32-3D0A837C6D7E}"/>
              </a:ext>
            </a:extLst>
          </p:cNvPr>
          <p:cNvPicPr>
            <a:picLocks noChangeAspect="1"/>
          </p:cNvPicPr>
          <p:nvPr/>
        </p:nvPicPr>
        <p:blipFill>
          <a:blip r:embed="rId2"/>
          <a:stretch>
            <a:fillRect/>
          </a:stretch>
        </p:blipFill>
        <p:spPr>
          <a:xfrm>
            <a:off x="838834" y="1522632"/>
            <a:ext cx="4825297" cy="3428745"/>
          </a:xfrm>
          <a:prstGeom prst="rect">
            <a:avLst/>
          </a:prstGeom>
        </p:spPr>
      </p:pic>
    </p:spTree>
    <p:extLst>
      <p:ext uri="{BB962C8B-B14F-4D97-AF65-F5344CB8AC3E}">
        <p14:creationId xmlns:p14="http://schemas.microsoft.com/office/powerpoint/2010/main" val="25981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p:txBody>
          <a:bodyPr>
            <a:normAutofit fontScale="90000"/>
          </a:bodyPr>
          <a:lstStyle/>
          <a:p>
            <a:r>
              <a:rPr lang="en-US" b="1" dirty="0"/>
              <a:t>Feature Engineering/Dimension Reduction</a:t>
            </a:r>
            <a:r>
              <a:rPr lang="en-US" dirty="0"/>
              <a:t> </a:t>
            </a:r>
            <a:br>
              <a:rPr lang="en-US" dirty="0"/>
            </a:br>
            <a:endParaRPr lang="en-US" dirty="0"/>
          </a:p>
        </p:txBody>
      </p:sp>
      <p:sp>
        <p:nvSpPr>
          <p:cNvPr id="3" name="Content Placeholder 2">
            <a:extLst>
              <a:ext uri="{FF2B5EF4-FFF2-40B4-BE49-F238E27FC236}">
                <a16:creationId xmlns:a16="http://schemas.microsoft.com/office/drawing/2014/main" id="{DA1E01A4-7D1C-334F-9F74-DEE765D753FB}"/>
              </a:ext>
            </a:extLst>
          </p:cNvPr>
          <p:cNvSpPr>
            <a:spLocks noGrp="1"/>
          </p:cNvSpPr>
          <p:nvPr>
            <p:ph idx="1"/>
          </p:nvPr>
        </p:nvSpPr>
        <p:spPr>
          <a:xfrm>
            <a:off x="1072330" y="2162433"/>
            <a:ext cx="9404722" cy="2940908"/>
          </a:xfrm>
        </p:spPr>
        <p:txBody>
          <a:bodyPr>
            <a:normAutofit/>
          </a:bodyPr>
          <a:lstStyle/>
          <a:p>
            <a:pPr marL="0" indent="0">
              <a:buNone/>
            </a:pPr>
            <a:endParaRPr lang="en-US" dirty="0"/>
          </a:p>
          <a:p>
            <a:pPr marL="0" indent="0">
              <a:buNone/>
            </a:pPr>
            <a:endParaRPr lang="en-US" dirty="0"/>
          </a:p>
          <a:p>
            <a:pPr marL="0" indent="0">
              <a:buNone/>
            </a:pPr>
            <a:r>
              <a:rPr lang="en-US" dirty="0"/>
              <a:t>We are going to employ three different methods here to select features.</a:t>
            </a:r>
          </a:p>
          <a:p>
            <a:pPr lvl="0"/>
            <a:r>
              <a:rPr lang="en-US" dirty="0"/>
              <a:t>Spearman Method</a:t>
            </a:r>
          </a:p>
          <a:p>
            <a:pPr lvl="0"/>
            <a:r>
              <a:rPr lang="en-US" dirty="0"/>
              <a:t>Pearson coefficient</a:t>
            </a:r>
          </a:p>
          <a:p>
            <a:pPr lvl="0"/>
            <a:r>
              <a:rPr lang="en-US" dirty="0"/>
              <a:t>Probability Density function </a:t>
            </a:r>
          </a:p>
          <a:p>
            <a:endParaRPr lang="en-US" dirty="0"/>
          </a:p>
          <a:p>
            <a:pPr marL="0" indent="0">
              <a:buNone/>
            </a:pPr>
            <a:endParaRPr lang="en-US" sz="4400" dirty="0"/>
          </a:p>
          <a:p>
            <a:pPr marL="0" indent="0">
              <a:buNone/>
            </a:pPr>
            <a:endParaRPr lang="en-US" dirty="0"/>
          </a:p>
        </p:txBody>
      </p:sp>
    </p:spTree>
    <p:extLst>
      <p:ext uri="{BB962C8B-B14F-4D97-AF65-F5344CB8AC3E}">
        <p14:creationId xmlns:p14="http://schemas.microsoft.com/office/powerpoint/2010/main" val="84048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p:txBody>
          <a:bodyPr>
            <a:normAutofit/>
          </a:bodyPr>
          <a:lstStyle/>
          <a:p>
            <a:r>
              <a:rPr lang="en-US" b="1" dirty="0"/>
              <a:t>Pearson Coefficient</a:t>
            </a:r>
            <a:br>
              <a:rPr lang="en-US" dirty="0"/>
            </a:br>
            <a:endParaRPr lang="en-US" dirty="0"/>
          </a:p>
        </p:txBody>
      </p:sp>
      <p:sp>
        <p:nvSpPr>
          <p:cNvPr id="3" name="Content Placeholder 2">
            <a:extLst>
              <a:ext uri="{FF2B5EF4-FFF2-40B4-BE49-F238E27FC236}">
                <a16:creationId xmlns:a16="http://schemas.microsoft.com/office/drawing/2014/main" id="{DA1E01A4-7D1C-334F-9F74-DEE765D753FB}"/>
              </a:ext>
            </a:extLst>
          </p:cNvPr>
          <p:cNvSpPr>
            <a:spLocks noGrp="1"/>
          </p:cNvSpPr>
          <p:nvPr>
            <p:ph idx="1"/>
          </p:nvPr>
        </p:nvSpPr>
        <p:spPr>
          <a:xfrm>
            <a:off x="926758" y="1853248"/>
            <a:ext cx="9550294" cy="1161801"/>
          </a:xfrm>
        </p:spPr>
        <p:txBody>
          <a:bodyPr>
            <a:normAutofit fontScale="92500" lnSpcReduction="20000"/>
          </a:bodyPr>
          <a:lstStyle/>
          <a:p>
            <a:r>
              <a:rPr lang="en-US" dirty="0"/>
              <a:t>TIME1 and TIME2 have a strong correlation of 0.99, which is close to 1, indicating a significant positive link.</a:t>
            </a:r>
          </a:p>
          <a:p>
            <a:r>
              <a:rPr lang="en-US" dirty="0"/>
              <a:t>- The correlation between XRN2 and XRN3 is 0.46, which is quite close to 1, indicating a favorable link.</a:t>
            </a:r>
          </a:p>
        </p:txBody>
      </p:sp>
      <p:pic>
        <p:nvPicPr>
          <p:cNvPr id="6" name="Picture 5">
            <a:extLst>
              <a:ext uri="{FF2B5EF4-FFF2-40B4-BE49-F238E27FC236}">
                <a16:creationId xmlns:a16="http://schemas.microsoft.com/office/drawing/2014/main" id="{814AE53E-EEFD-E945-BD4F-2641898F5B7E}"/>
              </a:ext>
            </a:extLst>
          </p:cNvPr>
          <p:cNvPicPr>
            <a:picLocks noChangeAspect="1"/>
          </p:cNvPicPr>
          <p:nvPr/>
        </p:nvPicPr>
        <p:blipFill>
          <a:blip r:embed="rId2"/>
          <a:stretch>
            <a:fillRect/>
          </a:stretch>
        </p:blipFill>
        <p:spPr>
          <a:xfrm>
            <a:off x="1245140" y="3113970"/>
            <a:ext cx="5599179" cy="3291312"/>
          </a:xfrm>
          <a:prstGeom prst="rect">
            <a:avLst/>
          </a:prstGeom>
        </p:spPr>
      </p:pic>
    </p:spTree>
    <p:extLst>
      <p:ext uri="{BB962C8B-B14F-4D97-AF65-F5344CB8AC3E}">
        <p14:creationId xmlns:p14="http://schemas.microsoft.com/office/powerpoint/2010/main" val="2321686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{FA5F5974-3995-8646-BE9F-C878DCF8207E}tf10001062</Template>
  <TotalTime>1545</TotalTime>
  <Words>630</Words>
  <Application>Microsoft Macintosh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Helvetica</vt:lpstr>
      <vt:lpstr>Wingdings 3</vt:lpstr>
      <vt:lpstr>Ion</vt:lpstr>
      <vt:lpstr>Credit Card Fraud Detection</vt:lpstr>
      <vt:lpstr>1. Introduction </vt:lpstr>
      <vt:lpstr>2. Business Problem </vt:lpstr>
      <vt:lpstr>3. Problem statements </vt:lpstr>
      <vt:lpstr>4. Scope</vt:lpstr>
      <vt:lpstr>5.1. Exploratory Data Analysis (EDA) </vt:lpstr>
      <vt:lpstr>5.2.  Exploratory Data Analysis (EDA) </vt:lpstr>
      <vt:lpstr>Feature Engineering/Dimension Reduction  </vt:lpstr>
      <vt:lpstr>Pearson Coefficient </vt:lpstr>
      <vt:lpstr>7.  Model Accuracy</vt:lpstr>
      <vt:lpstr>7.1  Model Accuracy-Precision</vt:lpstr>
      <vt:lpstr>Model Accuracy-Confusion Matrix</vt:lpstr>
      <vt:lpstr>Conclusion/Recommendation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Prediction</dc:title>
  <dc:creator>Microsoft Office User</dc:creator>
  <cp:lastModifiedBy>Microsoft Office User</cp:lastModifiedBy>
  <cp:revision>10</cp:revision>
  <dcterms:created xsi:type="dcterms:W3CDTF">2022-02-14T04:54:03Z</dcterms:created>
  <dcterms:modified xsi:type="dcterms:W3CDTF">2022-07-06T05:18:41Z</dcterms:modified>
</cp:coreProperties>
</file>