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8" r:id="rId1"/>
  </p:sldMasterIdLst>
  <p:sldIdLst>
    <p:sldId id="256" r:id="rId2"/>
    <p:sldId id="257" r:id="rId3"/>
    <p:sldId id="258" r:id="rId4"/>
    <p:sldId id="259" r:id="rId5"/>
    <p:sldId id="260" r:id="rId6"/>
    <p:sldId id="261" r:id="rId7"/>
    <p:sldId id="262" r:id="rId8"/>
    <p:sldId id="267" r:id="rId9"/>
    <p:sldId id="273" r:id="rId10"/>
    <p:sldId id="274" r:id="rId11"/>
    <p:sldId id="275" r:id="rId12"/>
    <p:sldId id="277"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6"/>
    <p:restoredTop sz="96405"/>
  </p:normalViewPr>
  <p:slideViewPr>
    <p:cSldViewPr snapToGrid="0" snapToObjects="1">
      <p:cViewPr varScale="1">
        <p:scale>
          <a:sx n="165" d="100"/>
          <a:sy n="165" d="100"/>
        </p:scale>
        <p:origin x="224"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AB3A824-1A51-4B26-AD58-A6D8E14F6C04}" type="datetimeFigureOut">
              <a:rPr lang="en-US" smtClean="0"/>
              <a:t>7/24/22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8195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7/24/22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687956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7/24/22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109972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7/24/22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1760754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7/24/22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33654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BC1C18-307B-4F68-A007-B5B542270E8D}" type="datetimeFigureOut">
              <a:rPr lang="en-US" smtClean="0"/>
              <a:t>7/24/22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9706752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BC1C18-307B-4F68-A007-B5B542270E8D}" type="datetimeFigureOut">
              <a:rPr lang="en-US" smtClean="0"/>
              <a:t>7/24/22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1812326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857E33E-8B18-4087-B112-809917729534}" type="datetimeFigureOut">
              <a:rPr lang="en-US" smtClean="0"/>
              <a:t>7/24/22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093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3FFE419-2371-464F-8239-3959401C3561}" type="datetimeFigureOut">
              <a:rPr lang="en-US" smtClean="0"/>
              <a:t>7/24/22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6530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7/24/22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8441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7/24/22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6343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7/24/22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6014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7/24/22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4973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7/24/22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6779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7/24/22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10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7/24/22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2768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7/24/22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716718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CBC1C18-307B-4F68-A007-B5B542270E8D}" type="datetimeFigureOut">
              <a:rPr lang="en-US" smtClean="0"/>
              <a:t>7/24/22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06015795"/>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346D3-8AF8-7446-818F-50D31C309A92}"/>
              </a:ext>
            </a:extLst>
          </p:cNvPr>
          <p:cNvSpPr>
            <a:spLocks noGrp="1"/>
          </p:cNvSpPr>
          <p:nvPr>
            <p:ph type="ctrTitle"/>
          </p:nvPr>
        </p:nvSpPr>
        <p:spPr/>
        <p:txBody>
          <a:bodyPr/>
          <a:lstStyle/>
          <a:p>
            <a:r>
              <a:rPr lang="en-US" dirty="0"/>
              <a:t>Housing Price Prediction</a:t>
            </a:r>
          </a:p>
        </p:txBody>
      </p:sp>
      <p:sp>
        <p:nvSpPr>
          <p:cNvPr id="3" name="Subtitle 2">
            <a:extLst>
              <a:ext uri="{FF2B5EF4-FFF2-40B4-BE49-F238E27FC236}">
                <a16:creationId xmlns:a16="http://schemas.microsoft.com/office/drawing/2014/main" id="{06F370A1-15F4-374B-BF1B-4021F043F86A}"/>
              </a:ext>
            </a:extLst>
          </p:cNvPr>
          <p:cNvSpPr>
            <a:spLocks noGrp="1"/>
          </p:cNvSpPr>
          <p:nvPr>
            <p:ph type="subTitle" idx="1"/>
          </p:nvPr>
        </p:nvSpPr>
        <p:spPr/>
        <p:txBody>
          <a:bodyPr>
            <a:normAutofit fontScale="92500" lnSpcReduction="10000"/>
          </a:bodyPr>
          <a:lstStyle/>
          <a:p>
            <a:pPr>
              <a:spcBef>
                <a:spcPts val="0"/>
              </a:spcBef>
              <a:spcAft>
                <a:spcPts val="0"/>
              </a:spcAft>
            </a:pPr>
            <a:r>
              <a:rPr lang="en-US" dirty="0"/>
              <a:t>Jyoti </a:t>
            </a:r>
            <a:r>
              <a:rPr lang="en-US" dirty="0" err="1"/>
              <a:t>Sahu</a:t>
            </a:r>
            <a:endParaRPr lang="en-US" dirty="0"/>
          </a:p>
          <a:p>
            <a:pPr>
              <a:spcBef>
                <a:spcPts val="0"/>
              </a:spcBef>
              <a:spcAft>
                <a:spcPts val="0"/>
              </a:spcAft>
            </a:pPr>
            <a:r>
              <a:rPr lang="en-US" dirty="0"/>
              <a:t>DSC 680</a:t>
            </a:r>
          </a:p>
          <a:p>
            <a:pPr>
              <a:spcBef>
                <a:spcPts val="0"/>
              </a:spcBef>
              <a:spcAft>
                <a:spcPts val="0"/>
              </a:spcAft>
            </a:pPr>
            <a:r>
              <a:rPr lang="en-US" dirty="0"/>
              <a:t>22-July-2022</a:t>
            </a:r>
          </a:p>
        </p:txBody>
      </p:sp>
    </p:spTree>
    <p:extLst>
      <p:ext uri="{BB962C8B-B14F-4D97-AF65-F5344CB8AC3E}">
        <p14:creationId xmlns:p14="http://schemas.microsoft.com/office/powerpoint/2010/main" val="2666905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73E6-3676-F14E-8A45-201D2131B860}"/>
              </a:ext>
            </a:extLst>
          </p:cNvPr>
          <p:cNvSpPr>
            <a:spLocks noGrp="1"/>
          </p:cNvSpPr>
          <p:nvPr>
            <p:ph type="title"/>
          </p:nvPr>
        </p:nvSpPr>
        <p:spPr>
          <a:xfrm>
            <a:off x="605481" y="808056"/>
            <a:ext cx="10614454" cy="1077229"/>
          </a:xfrm>
        </p:spPr>
        <p:txBody>
          <a:bodyPr>
            <a:normAutofit/>
          </a:bodyPr>
          <a:lstStyle/>
          <a:p>
            <a:r>
              <a:rPr lang="en-US" b="1" dirty="0"/>
              <a:t>7.1  Model Accuracy-Precision</a:t>
            </a:r>
            <a:endParaRPr lang="en-US" dirty="0"/>
          </a:p>
        </p:txBody>
      </p:sp>
      <p:sp>
        <p:nvSpPr>
          <p:cNvPr id="3" name="Content Placeholder 2">
            <a:extLst>
              <a:ext uri="{FF2B5EF4-FFF2-40B4-BE49-F238E27FC236}">
                <a16:creationId xmlns:a16="http://schemas.microsoft.com/office/drawing/2014/main" id="{DA1E01A4-7D1C-334F-9F74-DEE765D753FB}"/>
              </a:ext>
            </a:extLst>
          </p:cNvPr>
          <p:cNvSpPr>
            <a:spLocks noGrp="1"/>
          </p:cNvSpPr>
          <p:nvPr>
            <p:ph idx="1"/>
          </p:nvPr>
        </p:nvSpPr>
        <p:spPr>
          <a:xfrm>
            <a:off x="768485" y="2402732"/>
            <a:ext cx="6340725" cy="4078870"/>
          </a:xfrm>
        </p:spPr>
        <p:txBody>
          <a:bodyPr>
            <a:normAutofit/>
          </a:bodyPr>
          <a:lstStyle/>
          <a:p>
            <a:r>
              <a:rPr lang="en-US" dirty="0"/>
              <a:t>Separated the data into training and validation sets. I use the training set to find the model, then use the validation set to test it on new data.</a:t>
            </a:r>
          </a:p>
          <a:p>
            <a:r>
              <a:rPr lang="en-US" dirty="0"/>
              <a:t>Random Forest came out as a clear winner compared to Linear Regression model and two other complex models : Decision Tree and Gradient Boosting</a:t>
            </a:r>
          </a:p>
          <a:p>
            <a:pPr marL="0" indent="0">
              <a:buNone/>
            </a:pPr>
            <a:endParaRPr lang="en-US" dirty="0"/>
          </a:p>
        </p:txBody>
      </p:sp>
      <p:pic>
        <p:nvPicPr>
          <p:cNvPr id="4" name="Picture 3">
            <a:extLst>
              <a:ext uri="{FF2B5EF4-FFF2-40B4-BE49-F238E27FC236}">
                <a16:creationId xmlns:a16="http://schemas.microsoft.com/office/drawing/2014/main" id="{159D6E80-4AD2-CA42-B0E7-8D0D6BDFD8BC}"/>
              </a:ext>
            </a:extLst>
          </p:cNvPr>
          <p:cNvPicPr>
            <a:picLocks noChangeAspect="1"/>
          </p:cNvPicPr>
          <p:nvPr/>
        </p:nvPicPr>
        <p:blipFill>
          <a:blip r:embed="rId2"/>
          <a:stretch>
            <a:fillRect/>
          </a:stretch>
        </p:blipFill>
        <p:spPr>
          <a:xfrm>
            <a:off x="7109210" y="3429000"/>
            <a:ext cx="3698220" cy="2590800"/>
          </a:xfrm>
          <a:prstGeom prst="rect">
            <a:avLst/>
          </a:prstGeom>
        </p:spPr>
      </p:pic>
    </p:spTree>
    <p:extLst>
      <p:ext uri="{BB962C8B-B14F-4D97-AF65-F5344CB8AC3E}">
        <p14:creationId xmlns:p14="http://schemas.microsoft.com/office/powerpoint/2010/main" val="2748244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73E6-3676-F14E-8A45-201D2131B860}"/>
              </a:ext>
            </a:extLst>
          </p:cNvPr>
          <p:cNvSpPr>
            <a:spLocks noGrp="1"/>
          </p:cNvSpPr>
          <p:nvPr>
            <p:ph type="title"/>
          </p:nvPr>
        </p:nvSpPr>
        <p:spPr>
          <a:xfrm>
            <a:off x="646111" y="452718"/>
            <a:ext cx="11018667" cy="1400530"/>
          </a:xfrm>
        </p:spPr>
        <p:txBody>
          <a:bodyPr>
            <a:normAutofit/>
          </a:bodyPr>
          <a:lstStyle/>
          <a:p>
            <a:r>
              <a:rPr lang="en-US" b="1" dirty="0"/>
              <a:t>Model Accuracy-Hyper tuning</a:t>
            </a:r>
            <a:endParaRPr lang="en-US" dirty="0"/>
          </a:p>
        </p:txBody>
      </p:sp>
      <p:sp>
        <p:nvSpPr>
          <p:cNvPr id="6" name="Content Placeholder 2">
            <a:extLst>
              <a:ext uri="{FF2B5EF4-FFF2-40B4-BE49-F238E27FC236}">
                <a16:creationId xmlns:a16="http://schemas.microsoft.com/office/drawing/2014/main" id="{F76682C6-6FEF-1F4F-A897-922432AFA676}"/>
              </a:ext>
            </a:extLst>
          </p:cNvPr>
          <p:cNvSpPr>
            <a:spLocks noGrp="1"/>
          </p:cNvSpPr>
          <p:nvPr>
            <p:ph idx="1"/>
          </p:nvPr>
        </p:nvSpPr>
        <p:spPr>
          <a:xfrm>
            <a:off x="972767" y="2704289"/>
            <a:ext cx="2944706" cy="3631398"/>
          </a:xfrm>
        </p:spPr>
        <p:txBody>
          <a:bodyPr>
            <a:normAutofit fontScale="85000" lnSpcReduction="10000"/>
          </a:bodyPr>
          <a:lstStyle/>
          <a:p>
            <a:r>
              <a:rPr lang="en-US" dirty="0"/>
              <a:t>After hyper tuning the Random Forest and fitting with the best estimator with MAE = 51,207</a:t>
            </a:r>
          </a:p>
          <a:p>
            <a:r>
              <a:rPr lang="en-US" dirty="0"/>
              <a:t>The model’s estimate is only $51K off from the actual worth of the house after the hyperparameters have been adjusted and tested on hypothetical data. Additionally, the model accounts for 86% of the price variation in the dataset.</a:t>
            </a:r>
          </a:p>
          <a:p>
            <a:endParaRPr lang="en-US" dirty="0"/>
          </a:p>
        </p:txBody>
      </p:sp>
      <p:pic>
        <p:nvPicPr>
          <p:cNvPr id="3" name="Picture 2">
            <a:extLst>
              <a:ext uri="{FF2B5EF4-FFF2-40B4-BE49-F238E27FC236}">
                <a16:creationId xmlns:a16="http://schemas.microsoft.com/office/drawing/2014/main" id="{27BE1247-5C5A-A24F-9354-362825400C20}"/>
              </a:ext>
            </a:extLst>
          </p:cNvPr>
          <p:cNvPicPr>
            <a:picLocks noChangeAspect="1"/>
          </p:cNvPicPr>
          <p:nvPr/>
        </p:nvPicPr>
        <p:blipFill>
          <a:blip r:embed="rId2"/>
          <a:stretch>
            <a:fillRect/>
          </a:stretch>
        </p:blipFill>
        <p:spPr>
          <a:xfrm>
            <a:off x="4738668" y="2704288"/>
            <a:ext cx="5662632" cy="3023411"/>
          </a:xfrm>
          <a:prstGeom prst="rect">
            <a:avLst/>
          </a:prstGeom>
        </p:spPr>
      </p:pic>
    </p:spTree>
    <p:extLst>
      <p:ext uri="{BB962C8B-B14F-4D97-AF65-F5344CB8AC3E}">
        <p14:creationId xmlns:p14="http://schemas.microsoft.com/office/powerpoint/2010/main" val="3446784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0611-69AE-D94A-A653-E63405153B0D}"/>
              </a:ext>
            </a:extLst>
          </p:cNvPr>
          <p:cNvSpPr>
            <a:spLocks noGrp="1"/>
          </p:cNvSpPr>
          <p:nvPr>
            <p:ph type="title"/>
          </p:nvPr>
        </p:nvSpPr>
        <p:spPr>
          <a:xfrm>
            <a:off x="646111" y="997466"/>
            <a:ext cx="9404723" cy="975515"/>
          </a:xfrm>
        </p:spPr>
        <p:txBody>
          <a:bodyPr>
            <a:normAutofit fontScale="90000"/>
          </a:bodyPr>
          <a:lstStyle/>
          <a:p>
            <a:r>
              <a:rPr lang="en-US" b="1" dirty="0"/>
              <a:t>Conclusion/Recommendation </a:t>
            </a:r>
            <a:br>
              <a:rPr lang="en-US" dirty="0"/>
            </a:br>
            <a:br>
              <a:rPr lang="en-US" dirty="0"/>
            </a:br>
            <a:endParaRPr lang="en-US" dirty="0"/>
          </a:p>
        </p:txBody>
      </p:sp>
      <p:sp>
        <p:nvSpPr>
          <p:cNvPr id="5" name="Rectangle 4">
            <a:extLst>
              <a:ext uri="{FF2B5EF4-FFF2-40B4-BE49-F238E27FC236}">
                <a16:creationId xmlns:a16="http://schemas.microsoft.com/office/drawing/2014/main" id="{8E2B3A25-3391-444E-B88D-8A1F5A4FDB8C}"/>
              </a:ext>
            </a:extLst>
          </p:cNvPr>
          <p:cNvSpPr/>
          <p:nvPr/>
        </p:nvSpPr>
        <p:spPr>
          <a:xfrm>
            <a:off x="450715" y="2368685"/>
            <a:ext cx="6785821" cy="3416320"/>
          </a:xfrm>
          <a:prstGeom prst="rect">
            <a:avLst/>
          </a:prstGeom>
        </p:spPr>
        <p:txBody>
          <a:bodyPr wrap="square">
            <a:spAutoFit/>
          </a:bodyPr>
          <a:lstStyle/>
          <a:p>
            <a:r>
              <a:rPr lang="en-US" dirty="0"/>
              <a:t>The best indicators of a home's price in King County are its location, its square footage of living space, its grade, and the size of its neighbors' houses taken together. The model can considerably assist real estate investors in taking all of these things into consideration when purchasing a home. The approach does, however, have a constraint in that it only applies to residences that cost less than $1,000,000 and typically have 2–6 bedrooms. Further research on this data revealed that the machine learning model creates significant residual errors since there is a lack of data on expensive residences.</a:t>
            </a:r>
          </a:p>
          <a:p>
            <a:endParaRPr lang="en-US" dirty="0"/>
          </a:p>
        </p:txBody>
      </p:sp>
      <p:pic>
        <p:nvPicPr>
          <p:cNvPr id="4" name="Picture 3">
            <a:extLst>
              <a:ext uri="{FF2B5EF4-FFF2-40B4-BE49-F238E27FC236}">
                <a16:creationId xmlns:a16="http://schemas.microsoft.com/office/drawing/2014/main" id="{AB8930B5-9020-8B4C-A238-C59A597C0AC0}"/>
              </a:ext>
            </a:extLst>
          </p:cNvPr>
          <p:cNvPicPr>
            <a:picLocks noChangeAspect="1"/>
          </p:cNvPicPr>
          <p:nvPr/>
        </p:nvPicPr>
        <p:blipFill>
          <a:blip r:embed="rId2"/>
          <a:stretch>
            <a:fillRect/>
          </a:stretch>
        </p:blipFill>
        <p:spPr>
          <a:xfrm>
            <a:off x="7461115" y="2470825"/>
            <a:ext cx="4280170" cy="2904199"/>
          </a:xfrm>
          <a:prstGeom prst="rect">
            <a:avLst/>
          </a:prstGeom>
        </p:spPr>
      </p:pic>
    </p:spTree>
    <p:extLst>
      <p:ext uri="{BB962C8B-B14F-4D97-AF65-F5344CB8AC3E}">
        <p14:creationId xmlns:p14="http://schemas.microsoft.com/office/powerpoint/2010/main" val="3024935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6670-1407-3C45-A917-3822F75C571F}"/>
              </a:ext>
            </a:extLst>
          </p:cNvPr>
          <p:cNvSpPr>
            <a:spLocks noGrp="1"/>
          </p:cNvSpPr>
          <p:nvPr>
            <p:ph type="title"/>
          </p:nvPr>
        </p:nvSpPr>
        <p:spPr/>
        <p:txBody>
          <a:bodyPr/>
          <a:lstStyle/>
          <a:p>
            <a:r>
              <a:rPr lang="en-US" dirty="0"/>
              <a:t>Parking Questions</a:t>
            </a:r>
          </a:p>
        </p:txBody>
      </p:sp>
      <p:sp>
        <p:nvSpPr>
          <p:cNvPr id="3" name="Content Placeholder 2">
            <a:extLst>
              <a:ext uri="{FF2B5EF4-FFF2-40B4-BE49-F238E27FC236}">
                <a16:creationId xmlns:a16="http://schemas.microsoft.com/office/drawing/2014/main" id="{3278D8E7-D0A8-FA40-AE2B-14B1FD03CEAF}"/>
              </a:ext>
            </a:extLst>
          </p:cNvPr>
          <p:cNvSpPr>
            <a:spLocks noGrp="1"/>
          </p:cNvSpPr>
          <p:nvPr>
            <p:ph idx="1"/>
          </p:nvPr>
        </p:nvSpPr>
        <p:spPr/>
        <p:txBody>
          <a:bodyPr/>
          <a:lstStyle/>
          <a:p>
            <a:r>
              <a:rPr lang="en-US" dirty="0"/>
              <a:t>Thank You</a:t>
            </a:r>
          </a:p>
        </p:txBody>
      </p:sp>
    </p:spTree>
    <p:extLst>
      <p:ext uri="{BB962C8B-B14F-4D97-AF65-F5344CB8AC3E}">
        <p14:creationId xmlns:p14="http://schemas.microsoft.com/office/powerpoint/2010/main" val="1535363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102B-BC84-004E-8515-735D2E77BEC1}"/>
              </a:ext>
            </a:extLst>
          </p:cNvPr>
          <p:cNvSpPr>
            <a:spLocks noGrp="1"/>
          </p:cNvSpPr>
          <p:nvPr>
            <p:ph type="title"/>
          </p:nvPr>
        </p:nvSpPr>
        <p:spPr/>
        <p:txBody>
          <a:bodyPr/>
          <a:lstStyle/>
          <a:p>
            <a:r>
              <a:rPr lang="en-US" b="1" dirty="0"/>
              <a:t>1. Introduction</a:t>
            </a:r>
            <a:r>
              <a:rPr lang="en-US" dirty="0"/>
              <a:t> </a:t>
            </a:r>
          </a:p>
        </p:txBody>
      </p:sp>
      <p:sp>
        <p:nvSpPr>
          <p:cNvPr id="3" name="Content Placeholder 2">
            <a:extLst>
              <a:ext uri="{FF2B5EF4-FFF2-40B4-BE49-F238E27FC236}">
                <a16:creationId xmlns:a16="http://schemas.microsoft.com/office/drawing/2014/main" id="{CDCFBA52-EC17-2B48-B8B7-BAEEE1800C75}"/>
              </a:ext>
            </a:extLst>
          </p:cNvPr>
          <p:cNvSpPr>
            <a:spLocks noGrp="1"/>
          </p:cNvSpPr>
          <p:nvPr>
            <p:ph idx="1"/>
          </p:nvPr>
        </p:nvSpPr>
        <p:spPr/>
        <p:txBody>
          <a:bodyPr/>
          <a:lstStyle/>
          <a:p>
            <a:r>
              <a:rPr lang="en-US" dirty="0"/>
              <a:t>This project's objective is to forecast the selling price of a house, given the presence of specific qualities or attributes in that house.</a:t>
            </a:r>
            <a:br>
              <a:rPr lang="en-US" dirty="0"/>
            </a:br>
            <a:br>
              <a:rPr lang="en-US" dirty="0"/>
            </a:br>
            <a:r>
              <a:rPr lang="en-US" dirty="0"/>
              <a:t>A model like this has many of useful applications in real life. For instance, a builder of new homes can decide on the ideal number of bedrooms, bathrooms, or a popular neighborhood to maximize selling price. This model could be used by a homeowner to choose the best asking price for their house. Alternately, a lender can use the model to estimate the worth of a house and then utilize that information to approve loans or set interest rates.</a:t>
            </a:r>
          </a:p>
          <a:p>
            <a:pPr marL="0" indent="0">
              <a:buNone/>
            </a:pPr>
            <a:endParaRPr lang="en-US" dirty="0"/>
          </a:p>
        </p:txBody>
      </p:sp>
    </p:spTree>
    <p:extLst>
      <p:ext uri="{BB962C8B-B14F-4D97-AF65-F5344CB8AC3E}">
        <p14:creationId xmlns:p14="http://schemas.microsoft.com/office/powerpoint/2010/main" val="511877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7C4B-3D6C-2D43-B4E1-E9D9D5B69185}"/>
              </a:ext>
            </a:extLst>
          </p:cNvPr>
          <p:cNvSpPr>
            <a:spLocks noGrp="1"/>
          </p:cNvSpPr>
          <p:nvPr>
            <p:ph type="title"/>
          </p:nvPr>
        </p:nvSpPr>
        <p:spPr/>
        <p:txBody>
          <a:bodyPr/>
          <a:lstStyle/>
          <a:p>
            <a:r>
              <a:rPr lang="en-US" b="1" dirty="0"/>
              <a:t>2. Business Problem</a:t>
            </a:r>
            <a:r>
              <a:rPr lang="en-US" dirty="0"/>
              <a:t> </a:t>
            </a:r>
          </a:p>
        </p:txBody>
      </p:sp>
      <p:sp>
        <p:nvSpPr>
          <p:cNvPr id="3" name="Content Placeholder 2">
            <a:extLst>
              <a:ext uri="{FF2B5EF4-FFF2-40B4-BE49-F238E27FC236}">
                <a16:creationId xmlns:a16="http://schemas.microsoft.com/office/drawing/2014/main" id="{CDCDBF15-5733-7F49-BB2A-11ED2F5E33BD}"/>
              </a:ext>
            </a:extLst>
          </p:cNvPr>
          <p:cNvSpPr>
            <a:spLocks noGrp="1"/>
          </p:cNvSpPr>
          <p:nvPr>
            <p:ph idx="1"/>
          </p:nvPr>
        </p:nvSpPr>
        <p:spPr>
          <a:xfrm>
            <a:off x="914400" y="2500009"/>
            <a:ext cx="9655739" cy="3549934"/>
          </a:xfrm>
        </p:spPr>
        <p:txBody>
          <a:bodyPr>
            <a:normAutofit/>
          </a:bodyPr>
          <a:lstStyle/>
          <a:p>
            <a:pPr marL="0" indent="0">
              <a:buNone/>
            </a:pPr>
            <a:endParaRPr lang="en-US" dirty="0"/>
          </a:p>
          <a:p>
            <a:r>
              <a:rPr lang="en-US" dirty="0"/>
              <a:t>In the US, the number of homes has recently increased dramatically. The Zillow Home Value Index shows that prices increased by a startling 18% between 2020 and 2021. Now, purchasing a home in this market might bring in money for real estate investors. Real estate investors usually buy houses, fix them up, and resell them for a profit. Using a machine learning algorithm on previous data, the company will obtain a full understanding of the market </a:t>
            </a:r>
          </a:p>
          <a:p>
            <a:endParaRPr lang="en-US" dirty="0"/>
          </a:p>
        </p:txBody>
      </p:sp>
    </p:spTree>
    <p:extLst>
      <p:ext uri="{BB962C8B-B14F-4D97-AF65-F5344CB8AC3E}">
        <p14:creationId xmlns:p14="http://schemas.microsoft.com/office/powerpoint/2010/main" val="3150431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0611-69AE-D94A-A653-E63405153B0D}"/>
              </a:ext>
            </a:extLst>
          </p:cNvPr>
          <p:cNvSpPr>
            <a:spLocks noGrp="1"/>
          </p:cNvSpPr>
          <p:nvPr>
            <p:ph type="title"/>
          </p:nvPr>
        </p:nvSpPr>
        <p:spPr/>
        <p:txBody>
          <a:bodyPr/>
          <a:lstStyle/>
          <a:p>
            <a:r>
              <a:rPr lang="en-US" b="1" dirty="0"/>
              <a:t>3. Problem statements</a:t>
            </a:r>
            <a:br>
              <a:rPr lang="en-US" dirty="0"/>
            </a:br>
            <a:endParaRPr lang="en-US" dirty="0"/>
          </a:p>
        </p:txBody>
      </p:sp>
      <p:sp>
        <p:nvSpPr>
          <p:cNvPr id="3" name="Content Placeholder 2">
            <a:extLst>
              <a:ext uri="{FF2B5EF4-FFF2-40B4-BE49-F238E27FC236}">
                <a16:creationId xmlns:a16="http://schemas.microsoft.com/office/drawing/2014/main" id="{F20F077D-8254-8D42-B6A3-572D5B31563F}"/>
              </a:ext>
            </a:extLst>
          </p:cNvPr>
          <p:cNvSpPr>
            <a:spLocks noGrp="1"/>
          </p:cNvSpPr>
          <p:nvPr>
            <p:ph idx="1"/>
          </p:nvPr>
        </p:nvSpPr>
        <p:spPr/>
        <p:txBody>
          <a:bodyPr>
            <a:normAutofit/>
          </a:bodyPr>
          <a:lstStyle/>
          <a:p>
            <a:pPr lvl="0"/>
            <a:endParaRPr lang="en-US" dirty="0"/>
          </a:p>
          <a:p>
            <a:pPr lvl="0"/>
            <a:r>
              <a:rPr lang="en-US" dirty="0"/>
              <a:t>What is the potential cost of a new home?</a:t>
            </a:r>
          </a:p>
          <a:p>
            <a:pPr lvl="0"/>
            <a:r>
              <a:rPr lang="en-US" dirty="0"/>
              <a:t>Where in a certain County is it most advantageous to buy a new piece of property?</a:t>
            </a:r>
          </a:p>
          <a:p>
            <a:pPr lvl="0"/>
            <a:r>
              <a:rPr lang="en-US" dirty="0"/>
              <a:t>Is a home's renovation necessary?</a:t>
            </a:r>
          </a:p>
          <a:p>
            <a:pPr lvl="0"/>
            <a:r>
              <a:rPr lang="en-US" dirty="0"/>
              <a:t>What elements determine if a real estate investor wants to improve a house they recently purchased?</a:t>
            </a:r>
          </a:p>
          <a:p>
            <a:pPr marL="0" indent="0">
              <a:buNone/>
            </a:pPr>
            <a:endParaRPr lang="en-US" dirty="0"/>
          </a:p>
        </p:txBody>
      </p:sp>
    </p:spTree>
    <p:extLst>
      <p:ext uri="{BB962C8B-B14F-4D97-AF65-F5344CB8AC3E}">
        <p14:creationId xmlns:p14="http://schemas.microsoft.com/office/powerpoint/2010/main" val="3715843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41B21-04F5-3541-A8C7-E55FC2A56239}"/>
              </a:ext>
            </a:extLst>
          </p:cNvPr>
          <p:cNvSpPr>
            <a:spLocks noGrp="1"/>
          </p:cNvSpPr>
          <p:nvPr>
            <p:ph type="title"/>
          </p:nvPr>
        </p:nvSpPr>
        <p:spPr/>
        <p:txBody>
          <a:bodyPr/>
          <a:lstStyle/>
          <a:p>
            <a:r>
              <a:rPr lang="en-US" dirty="0"/>
              <a:t>4. Scope</a:t>
            </a:r>
          </a:p>
        </p:txBody>
      </p:sp>
      <p:sp>
        <p:nvSpPr>
          <p:cNvPr id="3" name="Content Placeholder 2">
            <a:extLst>
              <a:ext uri="{FF2B5EF4-FFF2-40B4-BE49-F238E27FC236}">
                <a16:creationId xmlns:a16="http://schemas.microsoft.com/office/drawing/2014/main" id="{3464D14D-DC3A-EA46-AC83-C812616DB5C3}"/>
              </a:ext>
            </a:extLst>
          </p:cNvPr>
          <p:cNvSpPr>
            <a:spLocks noGrp="1"/>
          </p:cNvSpPr>
          <p:nvPr>
            <p:ph idx="1"/>
          </p:nvPr>
        </p:nvSpPr>
        <p:spPr/>
        <p:txBody>
          <a:bodyPr>
            <a:normAutofit fontScale="92500" lnSpcReduction="20000"/>
          </a:bodyPr>
          <a:lstStyle/>
          <a:p>
            <a:pPr marL="0" indent="0">
              <a:buNone/>
            </a:pPr>
            <a:endParaRPr lang="en-US" dirty="0"/>
          </a:p>
          <a:p>
            <a:pPr marL="0" indent="0">
              <a:buNone/>
            </a:pPr>
            <a:r>
              <a:rPr lang="en-US" dirty="0"/>
              <a:t>The scope of the project is based on dataset with 20 variables</a:t>
            </a:r>
          </a:p>
          <a:p>
            <a:r>
              <a:rPr lang="en-US" dirty="0"/>
              <a:t>Identify relevant attributes</a:t>
            </a:r>
          </a:p>
          <a:p>
            <a:r>
              <a:rPr lang="en-US" dirty="0"/>
              <a:t>Data Preparation</a:t>
            </a:r>
          </a:p>
          <a:p>
            <a:r>
              <a:rPr lang="en-US" dirty="0"/>
              <a:t>Feature Selection/Feature Engineering</a:t>
            </a:r>
          </a:p>
          <a:p>
            <a:r>
              <a:rPr lang="en-US" dirty="0"/>
              <a:t>Exploratory Data Analysis</a:t>
            </a:r>
          </a:p>
          <a:p>
            <a:r>
              <a:rPr lang="en-US" dirty="0"/>
              <a:t>Data Visualization</a:t>
            </a:r>
          </a:p>
          <a:p>
            <a:r>
              <a:rPr lang="en-US" dirty="0"/>
              <a:t>Model Selection</a:t>
            </a:r>
          </a:p>
          <a:p>
            <a:r>
              <a:rPr lang="en-US" dirty="0"/>
              <a:t>Model Evaluation</a:t>
            </a:r>
          </a:p>
          <a:p>
            <a:r>
              <a:rPr lang="en-US" dirty="0"/>
              <a:t>Expected Results / Outcome</a:t>
            </a:r>
          </a:p>
          <a:p>
            <a:endParaRPr lang="en-US" dirty="0"/>
          </a:p>
        </p:txBody>
      </p:sp>
    </p:spTree>
    <p:extLst>
      <p:ext uri="{BB962C8B-B14F-4D97-AF65-F5344CB8AC3E}">
        <p14:creationId xmlns:p14="http://schemas.microsoft.com/office/powerpoint/2010/main" val="355655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DA516-BAED-CD4D-BD6E-617573AD4148}"/>
              </a:ext>
            </a:extLst>
          </p:cNvPr>
          <p:cNvSpPr>
            <a:spLocks noGrp="1"/>
          </p:cNvSpPr>
          <p:nvPr>
            <p:ph type="title"/>
          </p:nvPr>
        </p:nvSpPr>
        <p:spPr/>
        <p:txBody>
          <a:bodyPr>
            <a:normAutofit fontScale="90000"/>
          </a:bodyPr>
          <a:lstStyle/>
          <a:p>
            <a:r>
              <a:rPr lang="en-US" b="1" dirty="0"/>
              <a:t>5.1. Exploratory Data Analysis (EDA)</a:t>
            </a:r>
            <a:br>
              <a:rPr lang="en-US" dirty="0"/>
            </a:br>
            <a:endParaRPr lang="en-US" dirty="0"/>
          </a:p>
        </p:txBody>
      </p:sp>
      <p:sp>
        <p:nvSpPr>
          <p:cNvPr id="3" name="Content Placeholder 2">
            <a:extLst>
              <a:ext uri="{FF2B5EF4-FFF2-40B4-BE49-F238E27FC236}">
                <a16:creationId xmlns:a16="http://schemas.microsoft.com/office/drawing/2014/main" id="{021F4E32-0A57-A342-A017-566F68C61378}"/>
              </a:ext>
            </a:extLst>
          </p:cNvPr>
          <p:cNvSpPr>
            <a:spLocks noGrp="1"/>
          </p:cNvSpPr>
          <p:nvPr>
            <p:ph idx="1"/>
          </p:nvPr>
        </p:nvSpPr>
        <p:spPr>
          <a:xfrm>
            <a:off x="1165415" y="2441644"/>
            <a:ext cx="9404723" cy="3608300"/>
          </a:xfrm>
        </p:spPr>
        <p:txBody>
          <a:bodyPr>
            <a:normAutofit fontScale="55000" lnSpcReduction="20000"/>
          </a:bodyPr>
          <a:lstStyle/>
          <a:p>
            <a:pPr marL="0" indent="0">
              <a:buNone/>
            </a:pPr>
            <a:r>
              <a:rPr lang="en-US" dirty="0"/>
              <a:t>Observation </a:t>
            </a:r>
            <a:r>
              <a:rPr lang="en-US"/>
              <a:t>made from EDA</a:t>
            </a:r>
            <a:endParaRPr lang="en-US" dirty="0"/>
          </a:p>
          <a:p>
            <a:r>
              <a:rPr lang="en-US" dirty="0"/>
              <a:t> Price and number of bedrooms - A home's price rises as the number of bedrooms grows. With a little digging, we can find that there is only a $5K difference, but this is being stated without accounting for the impact of other amenities on price.</a:t>
            </a:r>
          </a:p>
          <a:p>
            <a:r>
              <a:rPr lang="en-US" dirty="0"/>
              <a:t>The relationship between price and bathrooms appears to be linear, thus when there are more bathrooms in a home, the price of the home also rises.</a:t>
            </a:r>
          </a:p>
          <a:p>
            <a:r>
              <a:rPr lang="en-US" dirty="0"/>
              <a:t>House price and interior square footage (</a:t>
            </a:r>
            <a:r>
              <a:rPr lang="en-US" dirty="0" err="1"/>
              <a:t>sqft</a:t>
            </a:r>
            <a:r>
              <a:rPr lang="en-US" dirty="0"/>
              <a:t>) - The price of the house rises as the interior square footage does. Their structure is linear.</a:t>
            </a:r>
          </a:p>
          <a:p>
            <a:r>
              <a:rPr lang="en-US" dirty="0"/>
              <a:t>Price and lot area(sqft) of the house** - Price and sqft_lot do not have any relationship. This feature doesn’t seem very predictive in determining house price.</a:t>
            </a:r>
          </a:p>
          <a:p>
            <a:r>
              <a:rPr lang="en-US" dirty="0"/>
              <a:t>Price and the Number of Floors in the House** - The cost of a home rises a little bit with the number of floors.</a:t>
            </a:r>
          </a:p>
          <a:p>
            <a:r>
              <a:rPr lang="en-US" dirty="0"/>
              <a:t>The cost and square footage (sqft) of the home. With each additional square foot of living space, the price of the home rises. Their structure is linear.</a:t>
            </a:r>
          </a:p>
          <a:p>
            <a:r>
              <a:rPr lang="en-US" dirty="0"/>
              <a:t>There is no correlation between the price and the basement's square footage (sqft). This function doesn't seem to be particularly accurate in predicting home prices.</a:t>
            </a:r>
          </a:p>
          <a:p>
            <a:r>
              <a:rPr lang="en-US" dirty="0"/>
              <a:t>The price of the house rises with the interior living space in square feet (sqft) for the 15 closest neighboring properties. Their structure is linear.</a:t>
            </a:r>
          </a:p>
          <a:p>
            <a:r>
              <a:rPr lang="en-US" dirty="0"/>
              <a:t>The price of the home and the average lot size of the 15 closest neighboring homes (in square feet) show no relationship. This function doesn't seem to be particularly accurate in predicting home prices.</a:t>
            </a:r>
          </a:p>
          <a:p>
            <a:r>
              <a:rPr lang="en-US" dirty="0"/>
              <a:t> </a:t>
            </a:r>
          </a:p>
          <a:p>
            <a:pPr marL="0" indent="0">
              <a:buNone/>
            </a:pPr>
            <a:endParaRPr lang="en-US" dirty="0"/>
          </a:p>
        </p:txBody>
      </p:sp>
    </p:spTree>
    <p:extLst>
      <p:ext uri="{BB962C8B-B14F-4D97-AF65-F5344CB8AC3E}">
        <p14:creationId xmlns:p14="http://schemas.microsoft.com/office/powerpoint/2010/main" val="218664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73E6-3676-F14E-8A45-201D2131B860}"/>
              </a:ext>
            </a:extLst>
          </p:cNvPr>
          <p:cNvSpPr>
            <a:spLocks noGrp="1"/>
          </p:cNvSpPr>
          <p:nvPr>
            <p:ph type="title"/>
          </p:nvPr>
        </p:nvSpPr>
        <p:spPr/>
        <p:txBody>
          <a:bodyPr>
            <a:normAutofit fontScale="90000"/>
          </a:bodyPr>
          <a:lstStyle/>
          <a:p>
            <a:r>
              <a:rPr lang="en-US" b="1" dirty="0"/>
              <a:t>5.2.  Exploratory Data Analysis (EDA)</a:t>
            </a:r>
            <a:br>
              <a:rPr lang="en-US" dirty="0"/>
            </a:br>
            <a:endParaRPr lang="en-US" dirty="0"/>
          </a:p>
        </p:txBody>
      </p:sp>
      <p:pic>
        <p:nvPicPr>
          <p:cNvPr id="8" name="Picture 7">
            <a:extLst>
              <a:ext uri="{FF2B5EF4-FFF2-40B4-BE49-F238E27FC236}">
                <a16:creationId xmlns:a16="http://schemas.microsoft.com/office/drawing/2014/main" id="{CAF52BFC-C694-0649-A5D8-4232298E46F2}"/>
              </a:ext>
            </a:extLst>
          </p:cNvPr>
          <p:cNvPicPr>
            <a:picLocks noChangeAspect="1"/>
          </p:cNvPicPr>
          <p:nvPr/>
        </p:nvPicPr>
        <p:blipFill>
          <a:blip r:embed="rId2"/>
          <a:stretch>
            <a:fillRect/>
          </a:stretch>
        </p:blipFill>
        <p:spPr>
          <a:xfrm>
            <a:off x="609317" y="2229255"/>
            <a:ext cx="2899410" cy="3352800"/>
          </a:xfrm>
          <a:prstGeom prst="rect">
            <a:avLst/>
          </a:prstGeom>
        </p:spPr>
      </p:pic>
      <p:pic>
        <p:nvPicPr>
          <p:cNvPr id="9" name="Picture 8">
            <a:extLst>
              <a:ext uri="{FF2B5EF4-FFF2-40B4-BE49-F238E27FC236}">
                <a16:creationId xmlns:a16="http://schemas.microsoft.com/office/drawing/2014/main" id="{7D72E66F-DE18-0345-9E1A-5008E184616A}"/>
              </a:ext>
            </a:extLst>
          </p:cNvPr>
          <p:cNvPicPr>
            <a:picLocks noChangeAspect="1"/>
          </p:cNvPicPr>
          <p:nvPr/>
        </p:nvPicPr>
        <p:blipFill>
          <a:blip r:embed="rId3"/>
          <a:stretch>
            <a:fillRect/>
          </a:stretch>
        </p:blipFill>
        <p:spPr>
          <a:xfrm>
            <a:off x="3371971" y="2345142"/>
            <a:ext cx="2899410" cy="3121025"/>
          </a:xfrm>
          <a:prstGeom prst="rect">
            <a:avLst/>
          </a:prstGeom>
        </p:spPr>
      </p:pic>
      <p:pic>
        <p:nvPicPr>
          <p:cNvPr id="10" name="Picture 9">
            <a:extLst>
              <a:ext uri="{FF2B5EF4-FFF2-40B4-BE49-F238E27FC236}">
                <a16:creationId xmlns:a16="http://schemas.microsoft.com/office/drawing/2014/main" id="{30A13B8A-84AF-0249-89D5-99C9BCCDA504}"/>
              </a:ext>
            </a:extLst>
          </p:cNvPr>
          <p:cNvPicPr>
            <a:picLocks noChangeAspect="1"/>
          </p:cNvPicPr>
          <p:nvPr/>
        </p:nvPicPr>
        <p:blipFill>
          <a:blip r:embed="rId4"/>
          <a:stretch>
            <a:fillRect/>
          </a:stretch>
        </p:blipFill>
        <p:spPr>
          <a:xfrm>
            <a:off x="5979820" y="2345142"/>
            <a:ext cx="3060700" cy="4316730"/>
          </a:xfrm>
          <a:prstGeom prst="rect">
            <a:avLst/>
          </a:prstGeom>
        </p:spPr>
      </p:pic>
      <p:pic>
        <p:nvPicPr>
          <p:cNvPr id="11" name="Picture 10">
            <a:extLst>
              <a:ext uri="{FF2B5EF4-FFF2-40B4-BE49-F238E27FC236}">
                <a16:creationId xmlns:a16="http://schemas.microsoft.com/office/drawing/2014/main" id="{41327622-8E3A-5644-985E-92CD17890EA1}"/>
              </a:ext>
            </a:extLst>
          </p:cNvPr>
          <p:cNvPicPr>
            <a:picLocks noChangeAspect="1"/>
          </p:cNvPicPr>
          <p:nvPr/>
        </p:nvPicPr>
        <p:blipFill>
          <a:blip r:embed="rId5"/>
          <a:stretch>
            <a:fillRect/>
          </a:stretch>
        </p:blipFill>
        <p:spPr>
          <a:xfrm>
            <a:off x="8660860" y="2345142"/>
            <a:ext cx="2882900" cy="3834765"/>
          </a:xfrm>
          <a:prstGeom prst="rect">
            <a:avLst/>
          </a:prstGeom>
        </p:spPr>
      </p:pic>
    </p:spTree>
    <p:extLst>
      <p:ext uri="{BB962C8B-B14F-4D97-AF65-F5344CB8AC3E}">
        <p14:creationId xmlns:p14="http://schemas.microsoft.com/office/powerpoint/2010/main" val="259817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73E6-3676-F14E-8A45-201D2131B860}"/>
              </a:ext>
            </a:extLst>
          </p:cNvPr>
          <p:cNvSpPr>
            <a:spLocks noGrp="1"/>
          </p:cNvSpPr>
          <p:nvPr>
            <p:ph type="title"/>
          </p:nvPr>
        </p:nvSpPr>
        <p:spPr/>
        <p:txBody>
          <a:bodyPr>
            <a:normAutofit fontScale="90000"/>
          </a:bodyPr>
          <a:lstStyle/>
          <a:p>
            <a:r>
              <a:rPr lang="en-US" b="1" dirty="0"/>
              <a:t>Feature Engineering/Dimension Reduction</a:t>
            </a:r>
            <a:r>
              <a:rPr lang="en-US" dirty="0"/>
              <a:t> </a:t>
            </a:r>
            <a:br>
              <a:rPr lang="en-US" dirty="0"/>
            </a:br>
            <a:endParaRPr lang="en-US" dirty="0"/>
          </a:p>
        </p:txBody>
      </p:sp>
      <p:sp>
        <p:nvSpPr>
          <p:cNvPr id="3" name="Content Placeholder 2">
            <a:extLst>
              <a:ext uri="{FF2B5EF4-FFF2-40B4-BE49-F238E27FC236}">
                <a16:creationId xmlns:a16="http://schemas.microsoft.com/office/drawing/2014/main" id="{DA1E01A4-7D1C-334F-9F74-DEE765D753FB}"/>
              </a:ext>
            </a:extLst>
          </p:cNvPr>
          <p:cNvSpPr>
            <a:spLocks noGrp="1"/>
          </p:cNvSpPr>
          <p:nvPr>
            <p:ph idx="1"/>
          </p:nvPr>
        </p:nvSpPr>
        <p:spPr>
          <a:xfrm>
            <a:off x="1072330" y="2162433"/>
            <a:ext cx="3694223" cy="3638144"/>
          </a:xfrm>
        </p:spPr>
        <p:txBody>
          <a:bodyPr>
            <a:normAutofit fontScale="85000" lnSpcReduction="10000"/>
          </a:bodyPr>
          <a:lstStyle/>
          <a:p>
            <a:pPr marL="0" indent="0">
              <a:buNone/>
            </a:pPr>
            <a:endParaRPr lang="en-US" dirty="0"/>
          </a:p>
          <a:p>
            <a:pPr marL="0" indent="0">
              <a:buNone/>
            </a:pPr>
            <a:endParaRPr lang="en-US" dirty="0"/>
          </a:p>
          <a:p>
            <a:r>
              <a:rPr lang="en-US" dirty="0"/>
              <a:t>After the feature engineering we  have dropped the few variables which are not needed anymore and other variables are already been derived. to eventually determine which factors are connected with the price variable, a correlation chart is created. The graph demonstrates the strong correlation between price and attributes like square footage, bathrooms, and grade.</a:t>
            </a:r>
          </a:p>
          <a:p>
            <a:endParaRPr lang="en-US" dirty="0"/>
          </a:p>
          <a:p>
            <a:pPr marL="0" indent="0">
              <a:buNone/>
            </a:pPr>
            <a:endParaRPr lang="en-US" sz="4400" dirty="0"/>
          </a:p>
          <a:p>
            <a:pPr marL="0" indent="0">
              <a:buNone/>
            </a:pPr>
            <a:endParaRPr lang="en-US" dirty="0"/>
          </a:p>
        </p:txBody>
      </p:sp>
      <p:pic>
        <p:nvPicPr>
          <p:cNvPr id="4" name="Picture 3">
            <a:extLst>
              <a:ext uri="{FF2B5EF4-FFF2-40B4-BE49-F238E27FC236}">
                <a16:creationId xmlns:a16="http://schemas.microsoft.com/office/drawing/2014/main" id="{65436BF8-BCB7-DB4E-8204-CEE23A4DDDDC}"/>
              </a:ext>
            </a:extLst>
          </p:cNvPr>
          <p:cNvPicPr>
            <a:picLocks noChangeAspect="1"/>
          </p:cNvPicPr>
          <p:nvPr/>
        </p:nvPicPr>
        <p:blipFill>
          <a:blip r:embed="rId2"/>
          <a:stretch>
            <a:fillRect/>
          </a:stretch>
        </p:blipFill>
        <p:spPr>
          <a:xfrm>
            <a:off x="5695727" y="2694562"/>
            <a:ext cx="4711065" cy="3638144"/>
          </a:xfrm>
          <a:prstGeom prst="rect">
            <a:avLst/>
          </a:prstGeom>
        </p:spPr>
      </p:pic>
    </p:spTree>
    <p:extLst>
      <p:ext uri="{BB962C8B-B14F-4D97-AF65-F5344CB8AC3E}">
        <p14:creationId xmlns:p14="http://schemas.microsoft.com/office/powerpoint/2010/main" val="840487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73E6-3676-F14E-8A45-201D2131B860}"/>
              </a:ext>
            </a:extLst>
          </p:cNvPr>
          <p:cNvSpPr>
            <a:spLocks noGrp="1"/>
          </p:cNvSpPr>
          <p:nvPr>
            <p:ph type="title"/>
          </p:nvPr>
        </p:nvSpPr>
        <p:spPr/>
        <p:txBody>
          <a:bodyPr/>
          <a:lstStyle/>
          <a:p>
            <a:r>
              <a:rPr lang="en-US" b="1" dirty="0"/>
              <a:t>7.  Model Accuracy</a:t>
            </a:r>
            <a:endParaRPr lang="en-US" dirty="0"/>
          </a:p>
        </p:txBody>
      </p:sp>
      <p:sp>
        <p:nvSpPr>
          <p:cNvPr id="3" name="Content Placeholder 2">
            <a:extLst>
              <a:ext uri="{FF2B5EF4-FFF2-40B4-BE49-F238E27FC236}">
                <a16:creationId xmlns:a16="http://schemas.microsoft.com/office/drawing/2014/main" id="{DA1E01A4-7D1C-334F-9F74-DEE765D753FB}"/>
              </a:ext>
            </a:extLst>
          </p:cNvPr>
          <p:cNvSpPr>
            <a:spLocks noGrp="1"/>
          </p:cNvSpPr>
          <p:nvPr>
            <p:ph idx="1"/>
          </p:nvPr>
        </p:nvSpPr>
        <p:spPr>
          <a:xfrm>
            <a:off x="1037968" y="3258765"/>
            <a:ext cx="9638270" cy="2573623"/>
          </a:xfrm>
        </p:spPr>
        <p:txBody>
          <a:bodyPr>
            <a:normAutofit/>
          </a:bodyPr>
          <a:lstStyle/>
          <a:p>
            <a:pPr marL="0" indent="0" algn="ctr">
              <a:buNone/>
            </a:pPr>
            <a:r>
              <a:rPr lang="en-US" sz="2400" dirty="0"/>
              <a:t>Accuracy is a ratio of correct predictions to the total predictions. Its formula is (𝑇𝑃+𝑇𝑁)/(𝑇𝑃+𝐹𝑃+𝐹𝑁+𝑇𝑁) According to that, </a:t>
            </a:r>
          </a:p>
          <a:p>
            <a:pPr marL="0" indent="0">
              <a:buNone/>
            </a:pPr>
            <a:endParaRPr lang="en-US" dirty="0"/>
          </a:p>
        </p:txBody>
      </p:sp>
    </p:spTree>
    <p:extLst>
      <p:ext uri="{BB962C8B-B14F-4D97-AF65-F5344CB8AC3E}">
        <p14:creationId xmlns:p14="http://schemas.microsoft.com/office/powerpoint/2010/main" val="2236814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{20F48D13-B4CD-D64C-8D77-D8BE20A142B8}tf10001076</Template>
  <TotalTime>1618</TotalTime>
  <Words>968</Words>
  <Application>Microsoft Macintosh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 Boardroom</vt:lpstr>
      <vt:lpstr>Housing Price Prediction</vt:lpstr>
      <vt:lpstr>1. Introduction </vt:lpstr>
      <vt:lpstr>2. Business Problem </vt:lpstr>
      <vt:lpstr>3. Problem statements </vt:lpstr>
      <vt:lpstr>4. Scope</vt:lpstr>
      <vt:lpstr>5.1. Exploratory Data Analysis (EDA) </vt:lpstr>
      <vt:lpstr>5.2.  Exploratory Data Analysis (EDA) </vt:lpstr>
      <vt:lpstr>Feature Engineering/Dimension Reduction  </vt:lpstr>
      <vt:lpstr>7.  Model Accuracy</vt:lpstr>
      <vt:lpstr>7.1  Model Accuracy-Precision</vt:lpstr>
      <vt:lpstr>Model Accuracy-Hyper tuning</vt:lpstr>
      <vt:lpstr>Conclusion/Recommendation   </vt:lpstr>
      <vt:lpstr>Parking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Prediction</dc:title>
  <dc:creator>Microsoft Office User</dc:creator>
  <cp:lastModifiedBy>Microsoft Office User</cp:lastModifiedBy>
  <cp:revision>14</cp:revision>
  <dcterms:created xsi:type="dcterms:W3CDTF">2022-02-14T04:54:03Z</dcterms:created>
  <dcterms:modified xsi:type="dcterms:W3CDTF">2022-07-25T04:37:59Z</dcterms:modified>
</cp:coreProperties>
</file>