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9" r:id="rId3"/>
    <p:sldId id="257" r:id="rId4"/>
    <p:sldId id="258" r:id="rId5"/>
    <p:sldId id="260" r:id="rId6"/>
    <p:sldId id="261" r:id="rId7"/>
    <p:sldId id="270" r:id="rId8"/>
    <p:sldId id="262" r:id="rId9"/>
    <p:sldId id="267" r:id="rId10"/>
    <p:sldId id="263" r:id="rId11"/>
    <p:sldId id="269" r:id="rId12"/>
    <p:sldId id="268" r:id="rId13"/>
    <p:sldId id="264" r:id="rId14"/>
    <p:sldId id="265"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82" d="100"/>
          <a:sy n="82" d="100"/>
        </p:scale>
        <p:origin x="161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2889F-48C0-4783-BAB8-88B6DC70295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386705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2889F-48C0-4783-BAB8-88B6DC70295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427345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2889F-48C0-4783-BAB8-88B6DC70295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644858B-1D58-4A85-9D34-60861B888B6A}"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904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92889F-48C0-4783-BAB8-88B6DC70295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1143903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92889F-48C0-4783-BAB8-88B6DC70295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644858B-1D58-4A85-9D34-60861B888B6A}"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6447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92889F-48C0-4783-BAB8-88B6DC70295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2158754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2889F-48C0-4783-BAB8-88B6DC70295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254176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2889F-48C0-4783-BAB8-88B6DC70295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238304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2889F-48C0-4783-BAB8-88B6DC70295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244061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2889F-48C0-4783-BAB8-88B6DC70295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169557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2889F-48C0-4783-BAB8-88B6DC70295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318925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2889F-48C0-4783-BAB8-88B6DC702959}"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131893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2889F-48C0-4783-BAB8-88B6DC702959}"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186905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2889F-48C0-4783-BAB8-88B6DC702959}"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383469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2889F-48C0-4783-BAB8-88B6DC70295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157046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2889F-48C0-4783-BAB8-88B6DC70295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644858B-1D58-4A85-9D34-60861B888B6A}" type="slidenum">
              <a:rPr lang="en-US" smtClean="0"/>
              <a:pPr/>
              <a:t>‹#›</a:t>
            </a:fld>
            <a:endParaRPr lang="en-US"/>
          </a:p>
        </p:txBody>
      </p:sp>
    </p:spTree>
    <p:extLst>
      <p:ext uri="{BB962C8B-B14F-4D97-AF65-F5344CB8AC3E}">
        <p14:creationId xmlns:p14="http://schemas.microsoft.com/office/powerpoint/2010/main" val="3583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292889F-48C0-4783-BAB8-88B6DC702959}" type="datetimeFigureOut">
              <a:rPr lang="en-US" smtClean="0"/>
              <a:pPr/>
              <a:t>12/9/2022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A644858B-1D58-4A85-9D34-60861B888B6A}" type="slidenum">
              <a:rPr lang="en-US" smtClean="0"/>
              <a:pPr/>
              <a:t>‹#›</a:t>
            </a:fld>
            <a:endParaRPr lang="en-US"/>
          </a:p>
        </p:txBody>
      </p:sp>
    </p:spTree>
    <p:extLst>
      <p:ext uri="{BB962C8B-B14F-4D97-AF65-F5344CB8AC3E}">
        <p14:creationId xmlns:p14="http://schemas.microsoft.com/office/powerpoint/2010/main" val="235277703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ginnersbook.com/java-tutorial-for-beginners-with-examples/" TargetMode="External"/><Relationship Id="rId2" Type="http://schemas.openxmlformats.org/officeDocument/2006/relationships/hyperlink" Target="http://www.scribd.com/doc/33852099/on-line-examiniation-system-project-report" TargetMode="External"/><Relationship Id="rId1"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hyperlink" Target="https://www.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Za3fI5UJmA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71414"/>
            <a:ext cx="8748464" cy="1071570"/>
          </a:xfrm>
        </p:spPr>
        <p:txBody>
          <a:bodyPr/>
          <a:lstStyle/>
          <a:p>
            <a:pPr algn="ctr"/>
            <a:r>
              <a:rPr lang="en-IN" sz="3600" b="1" dirty="0">
                <a:latin typeface="Times New Roman" panose="02020603050405020304" pitchFamily="18" charset="0"/>
                <a:cs typeface="Times New Roman" panose="02020603050405020304" pitchFamily="18" charset="0"/>
              </a:rPr>
              <a:t>ONLINE EXAMINATION SYSTEM</a:t>
            </a:r>
            <a:r>
              <a:rPr lang="en-IN" b="1" dirty="0"/>
              <a:t> </a:t>
            </a:r>
            <a:endParaRPr lang="en-US" b="1" dirty="0"/>
          </a:p>
        </p:txBody>
      </p:sp>
      <p:sp>
        <p:nvSpPr>
          <p:cNvPr id="3" name="Subtitle 2"/>
          <p:cNvSpPr>
            <a:spLocks noGrp="1"/>
          </p:cNvSpPr>
          <p:nvPr>
            <p:ph type="subTitle" idx="1"/>
          </p:nvPr>
        </p:nvSpPr>
        <p:spPr>
          <a:xfrm>
            <a:off x="0" y="1285860"/>
            <a:ext cx="9144000" cy="1143008"/>
          </a:xfrm>
        </p:spPr>
        <p:txBody>
          <a:bodyPr>
            <a:normAutofit fontScale="92500" lnSpcReduction="10000"/>
          </a:bodyPr>
          <a:lstStyle/>
          <a:p>
            <a:pPr algn="ctr"/>
            <a:r>
              <a:rPr lang="en-IN" sz="2000" dirty="0">
                <a:solidFill>
                  <a:schemeClr val="tx1"/>
                </a:solidFill>
                <a:latin typeface="Times New Roman" panose="02020603050405020304" pitchFamily="18" charset="0"/>
                <a:cs typeface="Times New Roman" panose="02020603050405020304" pitchFamily="18" charset="0"/>
              </a:rPr>
              <a:t>Under the Guidance of </a:t>
            </a:r>
          </a:p>
          <a:p>
            <a:pPr algn="ctr"/>
            <a:r>
              <a:rPr lang="en-IN" sz="2000" dirty="0">
                <a:solidFill>
                  <a:schemeClr val="tx1"/>
                </a:solidFill>
                <a:latin typeface="Times New Roman" panose="02020603050405020304" pitchFamily="18" charset="0"/>
                <a:cs typeface="Times New Roman" panose="02020603050405020304" pitchFamily="18" charset="0"/>
              </a:rPr>
              <a:t>Mr. Satyam Mishra</a:t>
            </a:r>
          </a:p>
          <a:p>
            <a:pPr algn="ctr"/>
            <a:r>
              <a:rPr lang="en-IN" sz="2000" dirty="0">
                <a:solidFill>
                  <a:schemeClr val="tx1"/>
                </a:solidFill>
                <a:latin typeface="Times New Roman" panose="02020603050405020304" pitchFamily="18" charset="0"/>
                <a:cs typeface="Times New Roman" panose="02020603050405020304" pitchFamily="18" charset="0"/>
              </a:rPr>
              <a:t>Trainer(KSS </a:t>
            </a:r>
            <a:r>
              <a:rPr lang="en-IN" sz="2000" dirty="0" err="1">
                <a:solidFill>
                  <a:schemeClr val="tx1"/>
                </a:solidFill>
                <a:latin typeface="Times New Roman" panose="02020603050405020304" pitchFamily="18" charset="0"/>
                <a:cs typeface="Times New Roman" panose="02020603050405020304" pitchFamily="18" charset="0"/>
              </a:rPr>
              <a:t>Pvt.</a:t>
            </a:r>
            <a:r>
              <a:rPr lang="en-IN" sz="2000" dirty="0">
                <a:solidFill>
                  <a:schemeClr val="tx1"/>
                </a:solidFill>
                <a:latin typeface="Times New Roman" panose="02020603050405020304" pitchFamily="18" charset="0"/>
                <a:cs typeface="Times New Roman" panose="02020603050405020304" pitchFamily="18" charset="0"/>
              </a:rPr>
              <a:t> Ltd.)</a:t>
            </a:r>
          </a:p>
          <a:p>
            <a:endParaRPr lang="en-US" dirty="0"/>
          </a:p>
        </p:txBody>
      </p:sp>
      <p:sp>
        <p:nvSpPr>
          <p:cNvPr id="6" name="Subtitle 2"/>
          <p:cNvSpPr txBox="1">
            <a:spLocks/>
          </p:cNvSpPr>
          <p:nvPr/>
        </p:nvSpPr>
        <p:spPr>
          <a:xfrm>
            <a:off x="0" y="2357430"/>
            <a:ext cx="9144000" cy="1285884"/>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a:ln>
                <a:noFill/>
              </a:ln>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28" name="Picture 4" descr="E:\Misc\0001.jpg"/>
          <p:cNvPicPr>
            <a:picLocks noChangeAspect="1" noChangeArrowheads="1"/>
          </p:cNvPicPr>
          <p:nvPr/>
        </p:nvPicPr>
        <p:blipFill>
          <a:blip r:embed="rId2"/>
          <a:srcRect/>
          <a:stretch>
            <a:fillRect/>
          </a:stretch>
        </p:blipFill>
        <p:spPr bwMode="auto">
          <a:xfrm>
            <a:off x="3929058" y="4000504"/>
            <a:ext cx="1428760" cy="1428760"/>
          </a:xfrm>
          <a:prstGeom prst="rect">
            <a:avLst/>
          </a:prstGeom>
          <a:noFill/>
        </p:spPr>
      </p:pic>
      <p:pic>
        <p:nvPicPr>
          <p:cNvPr id="1029" name="Picture 5" descr="E:\Misc\Untitled.jpg"/>
          <p:cNvPicPr>
            <a:picLocks noChangeAspect="1" noChangeArrowheads="1"/>
          </p:cNvPicPr>
          <p:nvPr/>
        </p:nvPicPr>
        <p:blipFill>
          <a:blip r:embed="rId3"/>
          <a:srcRect/>
          <a:stretch>
            <a:fillRect/>
          </a:stretch>
        </p:blipFill>
        <p:spPr bwMode="auto">
          <a:xfrm>
            <a:off x="2952763" y="5524523"/>
            <a:ext cx="3476625" cy="1190625"/>
          </a:xfrm>
          <a:prstGeom prst="rect">
            <a:avLst/>
          </a:prstGeom>
          <a:noFill/>
        </p:spPr>
      </p:pic>
      <p:graphicFrame>
        <p:nvGraphicFramePr>
          <p:cNvPr id="5" name="Table 6">
            <a:extLst>
              <a:ext uri="{FF2B5EF4-FFF2-40B4-BE49-F238E27FC236}">
                <a16:creationId xmlns:a16="http://schemas.microsoft.com/office/drawing/2014/main" id="{8A52DAF4-ACFD-1429-2FDF-A21CC0DA8AC9}"/>
              </a:ext>
            </a:extLst>
          </p:cNvPr>
          <p:cNvGraphicFramePr>
            <a:graphicFrameLocks noGrp="1"/>
          </p:cNvGraphicFramePr>
          <p:nvPr>
            <p:extLst>
              <p:ext uri="{D42A27DB-BD31-4B8C-83A1-F6EECF244321}">
                <p14:modId xmlns:p14="http://schemas.microsoft.com/office/powerpoint/2010/main" val="2064652847"/>
              </p:ext>
            </p:extLst>
          </p:nvPr>
        </p:nvGraphicFramePr>
        <p:xfrm>
          <a:off x="6012160" y="2459017"/>
          <a:ext cx="2393658" cy="1188720"/>
        </p:xfrm>
        <a:graphic>
          <a:graphicData uri="http://schemas.openxmlformats.org/drawingml/2006/table">
            <a:tbl>
              <a:tblPr firstRow="1" bandRow="1">
                <a:tableStyleId>{5C22544A-7EE6-4342-B048-85BDC9FD1C3A}</a:tableStyleId>
              </a:tblPr>
              <a:tblGrid>
                <a:gridCol w="2393658">
                  <a:extLst>
                    <a:ext uri="{9D8B030D-6E8A-4147-A177-3AD203B41FA5}">
                      <a16:colId xmlns:a16="http://schemas.microsoft.com/office/drawing/2014/main" val="438569196"/>
                    </a:ext>
                  </a:extLst>
                </a:gridCol>
              </a:tblGrid>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                                 Submitted By:</a:t>
                      </a:r>
                    </a:p>
                    <a:p>
                      <a:pPr algn="ctr"/>
                      <a:r>
                        <a:rPr lang="en-US" b="0" dirty="0">
                          <a:solidFill>
                            <a:schemeClr val="tx1"/>
                          </a:solidFill>
                          <a:latin typeface="Times New Roman" panose="02020603050405020304" pitchFamily="18" charset="0"/>
                          <a:cs typeface="Times New Roman" panose="02020603050405020304" pitchFamily="18" charset="0"/>
                        </a:rPr>
                        <a:t>Jyoti Yadav                                            (2101440109004)</a:t>
                      </a:r>
                      <a:endParaRPr lang="en-IN"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103743770"/>
                  </a:ext>
                </a:extLst>
              </a:tr>
            </a:tbl>
          </a:graphicData>
        </a:graphic>
      </p:graphicFrame>
      <p:graphicFrame>
        <p:nvGraphicFramePr>
          <p:cNvPr id="4" name="Table 6">
            <a:extLst>
              <a:ext uri="{FF2B5EF4-FFF2-40B4-BE49-F238E27FC236}">
                <a16:creationId xmlns:a16="http://schemas.microsoft.com/office/drawing/2014/main" id="{1FDCC9DE-FADA-EA4A-CAC6-22388D6BA9CE}"/>
              </a:ext>
            </a:extLst>
          </p:cNvPr>
          <p:cNvGraphicFramePr>
            <a:graphicFrameLocks noGrp="1"/>
          </p:cNvGraphicFramePr>
          <p:nvPr>
            <p:extLst>
              <p:ext uri="{D42A27DB-BD31-4B8C-83A1-F6EECF244321}">
                <p14:modId xmlns:p14="http://schemas.microsoft.com/office/powerpoint/2010/main" val="100990688"/>
              </p:ext>
            </p:extLst>
          </p:nvPr>
        </p:nvGraphicFramePr>
        <p:xfrm>
          <a:off x="1837243" y="2464638"/>
          <a:ext cx="2393658" cy="1188720"/>
        </p:xfrm>
        <a:graphic>
          <a:graphicData uri="http://schemas.openxmlformats.org/drawingml/2006/table">
            <a:tbl>
              <a:tblPr firstRow="1" bandRow="1">
                <a:tableStyleId>{5C22544A-7EE6-4342-B048-85BDC9FD1C3A}</a:tableStyleId>
              </a:tblPr>
              <a:tblGrid>
                <a:gridCol w="2393658">
                  <a:extLst>
                    <a:ext uri="{9D8B030D-6E8A-4147-A177-3AD203B41FA5}">
                      <a16:colId xmlns:a16="http://schemas.microsoft.com/office/drawing/2014/main" val="438569196"/>
                    </a:ext>
                  </a:extLst>
                </a:gridCol>
              </a:tblGrid>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                                 Submitted To:</a:t>
                      </a:r>
                    </a:p>
                    <a:p>
                      <a:pPr algn="ctr"/>
                      <a:r>
                        <a:rPr lang="en-US" b="0" dirty="0">
                          <a:solidFill>
                            <a:schemeClr val="tx1"/>
                          </a:solidFill>
                          <a:latin typeface="Times New Roman" panose="02020603050405020304" pitchFamily="18" charset="0"/>
                          <a:cs typeface="Times New Roman" panose="02020603050405020304" pitchFamily="18" charset="0"/>
                        </a:rPr>
                        <a:t>Mr. Satyam Singh </a:t>
                      </a:r>
                    </a:p>
                    <a:p>
                      <a:pPr algn="ctr"/>
                      <a:r>
                        <a:rPr lang="en-US" b="0" dirty="0">
                          <a:solidFill>
                            <a:schemeClr val="tx1"/>
                          </a:solidFill>
                          <a:latin typeface="Times New Roman" panose="02020603050405020304" pitchFamily="18" charset="0"/>
                          <a:cs typeface="Times New Roman" panose="02020603050405020304" pitchFamily="18" charset="0"/>
                        </a:rPr>
                        <a:t>AP CSE Dept.                                           </a:t>
                      </a:r>
                      <a:endParaRPr lang="en-IN"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10374377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D14E-9F7E-B74F-423D-AA6A00E260DC}"/>
              </a:ext>
            </a:extLst>
          </p:cNvPr>
          <p:cNvSpPr>
            <a:spLocks noGrp="1"/>
          </p:cNvSpPr>
          <p:nvPr>
            <p:ph type="title"/>
          </p:nvPr>
        </p:nvSpPr>
        <p:spPr>
          <a:xfrm>
            <a:off x="1619672" y="624110"/>
            <a:ext cx="6589199" cy="1280890"/>
          </a:xfrm>
        </p:spPr>
        <p:txBody>
          <a:bodyPr/>
          <a:lstStyle/>
          <a:p>
            <a:r>
              <a:rPr lang="en-US" b="1" dirty="0">
                <a:latin typeface="Times New Roman" panose="02020603050405020304" pitchFamily="18" charset="0"/>
                <a:cs typeface="Times New Roman" panose="02020603050405020304" pitchFamily="18" charset="0"/>
              </a:rPr>
              <a:t>Result</a:t>
            </a:r>
            <a:br>
              <a:rPr lang="en-US"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slide is tell about home view of project here header , menu, label slider and enquiry  also include.</a:t>
            </a:r>
            <a:endParaRPr lang="en-IN"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5B5582AB-C323-6E7B-E197-F5288750A6E7}"/>
              </a:ext>
            </a:extLst>
          </p:cNvPr>
          <p:cNvPicPr>
            <a:picLocks noGrp="1" noChangeAspect="1"/>
          </p:cNvPicPr>
          <p:nvPr>
            <p:ph idx="1"/>
          </p:nvPr>
        </p:nvPicPr>
        <p:blipFill>
          <a:blip r:embed="rId2"/>
          <a:stretch>
            <a:fillRect/>
          </a:stretch>
        </p:blipFill>
        <p:spPr>
          <a:xfrm>
            <a:off x="1619672" y="1905000"/>
            <a:ext cx="6914728" cy="3973461"/>
          </a:xfrm>
        </p:spPr>
      </p:pic>
    </p:spTree>
    <p:extLst>
      <p:ext uri="{BB962C8B-B14F-4D97-AF65-F5344CB8AC3E}">
        <p14:creationId xmlns:p14="http://schemas.microsoft.com/office/powerpoint/2010/main" val="415593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D898-708F-A69E-5F8A-69043284C702}"/>
              </a:ext>
            </a:extLst>
          </p:cNvPr>
          <p:cNvSpPr>
            <a:spLocks noGrp="1"/>
          </p:cNvSpPr>
          <p:nvPr>
            <p:ph type="title"/>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This slide is tell about  examination window and view, here user name , photo , number of question ,time  and change password also includes.</a:t>
            </a:r>
            <a:endParaRPr lang="en-IN"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10649BE-577E-E1D5-1604-A12F2A8DF635}"/>
              </a:ext>
            </a:extLst>
          </p:cNvPr>
          <p:cNvPicPr>
            <a:picLocks noGrp="1" noChangeAspect="1"/>
          </p:cNvPicPr>
          <p:nvPr>
            <p:ph idx="1"/>
          </p:nvPr>
        </p:nvPicPr>
        <p:blipFill>
          <a:blip r:embed="rId2"/>
          <a:stretch>
            <a:fillRect/>
          </a:stretch>
        </p:blipFill>
        <p:spPr>
          <a:xfrm>
            <a:off x="1943100" y="2168922"/>
            <a:ext cx="6591300" cy="3707606"/>
          </a:xfrm>
          <a:prstGeom prst="rect">
            <a:avLst/>
          </a:prstGeom>
        </p:spPr>
      </p:pic>
    </p:spTree>
    <p:extLst>
      <p:ext uri="{BB962C8B-B14F-4D97-AF65-F5344CB8AC3E}">
        <p14:creationId xmlns:p14="http://schemas.microsoft.com/office/powerpoint/2010/main" val="352909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58F0-7C47-A9C3-440F-21B696142020}"/>
              </a:ext>
            </a:extLst>
          </p:cNvPr>
          <p:cNvSpPr>
            <a:spLocks noGrp="1"/>
          </p:cNvSpPr>
          <p:nvPr>
            <p:ph type="title"/>
          </p:nvPr>
        </p:nvSpPr>
        <p:spPr>
          <a:xfrm>
            <a:off x="1789095" y="620688"/>
            <a:ext cx="6589199" cy="1280890"/>
          </a:xfrm>
        </p:spPr>
        <p:txBody>
          <a:bodyPr/>
          <a:lstStyle/>
          <a:p>
            <a:r>
              <a:rPr lang="en-US" b="1" dirty="0">
                <a:latin typeface="Times New Roman" panose="02020603050405020304" pitchFamily="18" charset="0"/>
                <a:cs typeface="Times New Roman" panose="02020603050405020304" pitchFamily="18" charset="0"/>
              </a:rPr>
              <a:t>Coding </a:t>
            </a:r>
            <a:br>
              <a:rPr lang="en-US"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image is tell about home page code and all files folder like view model and controller.</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FA3E280-5AD8-23FB-48B2-B2F13A25BBA1}"/>
              </a:ext>
            </a:extLst>
          </p:cNvPr>
          <p:cNvPicPr>
            <a:picLocks noGrp="1" noChangeAspect="1"/>
          </p:cNvPicPr>
          <p:nvPr>
            <p:ph idx="1"/>
          </p:nvPr>
        </p:nvPicPr>
        <p:blipFill>
          <a:blip r:embed="rId2"/>
          <a:stretch>
            <a:fillRect/>
          </a:stretch>
        </p:blipFill>
        <p:spPr>
          <a:xfrm>
            <a:off x="1783416" y="2204864"/>
            <a:ext cx="6912768" cy="3852581"/>
          </a:xfrm>
        </p:spPr>
      </p:pic>
    </p:spTree>
    <p:extLst>
      <p:ext uri="{BB962C8B-B14F-4D97-AF65-F5344CB8AC3E}">
        <p14:creationId xmlns:p14="http://schemas.microsoft.com/office/powerpoint/2010/main" val="264095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8BE6-D3B6-BA41-B384-F1710DB00C6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0CD2E2-B45B-B915-0615-C97FAD9114D7}"/>
              </a:ext>
            </a:extLst>
          </p:cNvPr>
          <p:cNvSpPr>
            <a:spLocks noGrp="1"/>
          </p:cNvSpPr>
          <p:nvPr>
            <p:ph idx="1"/>
          </p:nvPr>
        </p:nvSpPr>
        <p:spPr>
          <a:xfrm>
            <a:off x="1942415" y="1700808"/>
            <a:ext cx="6591985" cy="3777622"/>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Online examination system is a user friendly system, which is very easy and convenient to use. The system is complete in the sense that it is operational and it is tested by entering data and getting the reports in proper order. But there is always a scope for improvement and enhancement. During the development of this ,coding standards are followed for easy maintainability and extensibility. </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56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95B-F468-4779-2949-CCE169D7016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69008D-5871-519B-F0D1-0A534EB95B7F}"/>
              </a:ext>
            </a:extLst>
          </p:cNvPr>
          <p:cNvSpPr>
            <a:spLocks noGrp="1"/>
          </p:cNvSpPr>
          <p:nvPr>
            <p:ph idx="1"/>
          </p:nvPr>
        </p:nvSpPr>
        <p:spPr>
          <a:xfrm>
            <a:off x="1942415" y="1412776"/>
            <a:ext cx="6591985" cy="5328592"/>
          </a:xfrm>
        </p:spPr>
        <p:txBody>
          <a:bodyPr>
            <a:normAutofit lnSpcReduction="10000"/>
          </a:bodyPr>
          <a:lstStyle/>
          <a:p>
            <a:r>
              <a:rPr lang="en-US" sz="2400" dirty="0">
                <a:solidFill>
                  <a:srgbClr val="000000"/>
                </a:solidFill>
                <a:effectLst/>
                <a:latin typeface="Times New Roman" panose="02020603050405020304" pitchFamily="18" charset="0"/>
                <a:ea typeface="Times New Roman" panose="02020603050405020304" pitchFamily="18" charset="0"/>
              </a:rPr>
              <a:t>To modify the Online Examination System project to </a:t>
            </a:r>
            <a:r>
              <a:rPr lang="en-US" sz="2400" dirty="0" err="1">
                <a:solidFill>
                  <a:srgbClr val="000000"/>
                </a:solidFill>
                <a:effectLst/>
                <a:latin typeface="Times New Roman" panose="02020603050405020304" pitchFamily="18" charset="0"/>
                <a:ea typeface="Times New Roman" panose="02020603050405020304" pitchFamily="18" charset="0"/>
              </a:rPr>
              <a:t>.Net</a:t>
            </a:r>
            <a:r>
              <a:rPr lang="en-US" sz="2400" dirty="0">
                <a:solidFill>
                  <a:srgbClr val="000000"/>
                </a:solidFill>
                <a:effectLst/>
                <a:latin typeface="Times New Roman" panose="02020603050405020304" pitchFamily="18" charset="0"/>
                <a:ea typeface="Times New Roman" panose="02020603050405020304" pitchFamily="18" charset="0"/>
              </a:rPr>
              <a:t> platform to take the advantage of geographical remote area. By shifting the project to the Dot Net platform the project can be made into a Mobile Accessible Application by which the restrictions of the software &amp; hardware requirements can be scaled down, which is not possible using ASP.</a:t>
            </a:r>
            <a:endParaRPr lang="en-IN" sz="2400" dirty="0">
              <a:effectLst/>
              <a:latin typeface="Times New Roman" panose="02020603050405020304" pitchFamily="18" charset="0"/>
              <a:ea typeface="Times New Roman" panose="02020603050405020304" pitchFamily="18" charset="0"/>
            </a:endParaRPr>
          </a:p>
          <a:p>
            <a:pPr>
              <a:spcAft>
                <a:spcPts val="1800"/>
              </a:spcAft>
            </a:pPr>
            <a:r>
              <a:rPr lang="en-US" sz="2400" dirty="0">
                <a:solidFill>
                  <a:srgbClr val="000000"/>
                </a:solidFill>
                <a:effectLst/>
                <a:latin typeface="Times New Roman" panose="02020603050405020304" pitchFamily="18" charset="0"/>
                <a:ea typeface="Times New Roman" panose="02020603050405020304" pitchFamily="18" charset="0"/>
              </a:rPr>
              <a:t>We can even use the thumb mark of the users to confirm their identities .</a:t>
            </a:r>
          </a:p>
          <a:p>
            <a:pPr>
              <a:spcAft>
                <a:spcPts val="1800"/>
              </a:spcAft>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can even add the photos of the users in this to confirm the user Identity.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rgbClr val="000000"/>
              </a:solidFill>
              <a:effectLst/>
              <a:latin typeface="Times New Roman" panose="02020603050405020304" pitchFamily="18" charset="0"/>
              <a:ea typeface="Times New Roman" panose="02020603050405020304" pitchFamily="18" charset="0"/>
            </a:endParaRPr>
          </a:p>
          <a:p>
            <a:pPr>
              <a:lnSpc>
                <a:spcPct val="120000"/>
              </a:lnSpc>
              <a:spcAft>
                <a:spcPts val="1800"/>
              </a:spcAft>
            </a:pPr>
            <a:endParaRPr lang="en-IN" sz="2600" dirty="0">
              <a:effectLst/>
              <a:latin typeface="Times New Roman" panose="02020603050405020304" pitchFamily="18" charset="0"/>
              <a:ea typeface="Times New Roman" panose="02020603050405020304" pitchFamily="18" charset="0"/>
            </a:endParaRPr>
          </a:p>
          <a:p>
            <a:pPr>
              <a:lnSpc>
                <a:spcPct val="120000"/>
              </a:lnSpc>
              <a:spcAft>
                <a:spcPts val="1800"/>
              </a:spcAft>
            </a:pPr>
            <a:endParaRPr lang="en-IN" sz="3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8317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A627-5533-5201-08B5-6C96D521E6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BB6302-001E-40B5-6BD0-811949A267E3}"/>
              </a:ext>
            </a:extLst>
          </p:cNvPr>
          <p:cNvSpPr>
            <a:spLocks noGrp="1"/>
          </p:cNvSpPr>
          <p:nvPr>
            <p:ph idx="1"/>
          </p:nvPr>
        </p:nvSpPr>
        <p:spPr>
          <a:xfrm>
            <a:off x="1942415" y="1628800"/>
            <a:ext cx="6591985" cy="4320480"/>
          </a:xfrm>
        </p:spPr>
        <p:txBody>
          <a:bodyPr>
            <a:normAutofit/>
          </a:bodyPr>
          <a:lstStyle/>
          <a:p>
            <a:pPr algn="just">
              <a:lnSpc>
                <a:spcPct val="150000"/>
              </a:lnSpc>
            </a:pPr>
            <a:r>
              <a:rPr lang="en-US" sz="2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http://</a:t>
            </a:r>
            <a:r>
              <a:rPr lang="en-US" sz="2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www.scribd.com/doc/33852099/on-line-examiniation-system-project-report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https://beginnersbook.com/java-tutorial-for-beginners-with-examples/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https://www.google.com</a:t>
            </a: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https://www.w3schools.com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576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A7A-9806-88F2-DD8A-44876592D5B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D8347-329B-2802-4B2E-D9DD9714C221}"/>
              </a:ext>
            </a:extLst>
          </p:cNvPr>
          <p:cNvSpPr>
            <a:spLocks noGrp="1"/>
          </p:cNvSpPr>
          <p:nvPr>
            <p:ph idx="1"/>
          </p:nvPr>
        </p:nvSpPr>
        <p:spPr>
          <a:xfrm>
            <a:off x="1962343" y="1553370"/>
            <a:ext cx="6591985" cy="468052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Introduction</a:t>
            </a:r>
          </a:p>
          <a:p>
            <a:r>
              <a:rPr lang="en-US" sz="2400" dirty="0">
                <a:solidFill>
                  <a:schemeClr val="tx1"/>
                </a:solidFill>
                <a:latin typeface="Times New Roman" panose="02020603050405020304" pitchFamily="18" charset="0"/>
                <a:cs typeface="Times New Roman" panose="02020603050405020304" pitchFamily="18" charset="0"/>
              </a:rPr>
              <a:t>Importance And Need</a:t>
            </a:r>
          </a:p>
          <a:p>
            <a:r>
              <a:rPr lang="en-US" sz="2400" dirty="0">
                <a:solidFill>
                  <a:schemeClr val="tx1"/>
                </a:solidFill>
                <a:latin typeface="Times New Roman" panose="02020603050405020304" pitchFamily="18" charset="0"/>
                <a:cs typeface="Times New Roman" panose="02020603050405020304" pitchFamily="18" charset="0"/>
              </a:rPr>
              <a:t>Advantage And Disadvantage</a:t>
            </a:r>
          </a:p>
          <a:p>
            <a:r>
              <a:rPr lang="en-US" sz="2400" dirty="0">
                <a:solidFill>
                  <a:schemeClr val="tx1"/>
                </a:solidFill>
                <a:latin typeface="Times New Roman" panose="02020603050405020304" pitchFamily="18" charset="0"/>
                <a:cs typeface="Times New Roman" panose="02020603050405020304" pitchFamily="18" charset="0"/>
              </a:rPr>
              <a:t> Tools And Technology</a:t>
            </a:r>
          </a:p>
          <a:p>
            <a:r>
              <a:rPr lang="en-US" sz="2400" dirty="0">
                <a:solidFill>
                  <a:schemeClr val="tx1"/>
                </a:solidFill>
                <a:latin typeface="Times New Roman" panose="02020603050405020304" pitchFamily="18" charset="0"/>
                <a:cs typeface="Times New Roman" panose="02020603050405020304" pitchFamily="18" charset="0"/>
              </a:rPr>
              <a:t>Data Flow Diagram</a:t>
            </a:r>
          </a:p>
          <a:p>
            <a:r>
              <a:rPr lang="en-US" sz="2400" dirty="0">
                <a:solidFill>
                  <a:schemeClr val="tx1"/>
                </a:solidFill>
                <a:latin typeface="Times New Roman" panose="02020603050405020304" pitchFamily="18" charset="0"/>
                <a:cs typeface="Times New Roman" panose="02020603050405020304" pitchFamily="18" charset="0"/>
              </a:rPr>
              <a:t>Result</a:t>
            </a:r>
          </a:p>
          <a:p>
            <a:r>
              <a:rPr lang="en-US" sz="2400" dirty="0">
                <a:solidFill>
                  <a:schemeClr val="tx1"/>
                </a:solidFill>
                <a:latin typeface="Times New Roman" panose="02020603050405020304" pitchFamily="18" charset="0"/>
                <a:cs typeface="Times New Roman" panose="02020603050405020304" pitchFamily="18" charset="0"/>
              </a:rPr>
              <a:t>Conclusion</a:t>
            </a:r>
          </a:p>
          <a:p>
            <a:r>
              <a:rPr lang="en-US" sz="2400" dirty="0">
                <a:solidFill>
                  <a:schemeClr val="tx1"/>
                </a:solidFill>
                <a:latin typeface="Times New Roman" panose="02020603050405020304" pitchFamily="18" charset="0"/>
                <a:cs typeface="Times New Roman" panose="02020603050405020304" pitchFamily="18" charset="0"/>
              </a:rPr>
              <a:t>Future Scope</a:t>
            </a:r>
          </a:p>
          <a:p>
            <a:r>
              <a:rPr lang="en-US" sz="2400" dirty="0">
                <a:solidFill>
                  <a:schemeClr val="tx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172437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2620-11F9-E529-E2D7-47CD6B4E4241}"/>
              </a:ext>
            </a:extLst>
          </p:cNvPr>
          <p:cNvSpPr>
            <a:spLocks noGrp="1"/>
          </p:cNvSpPr>
          <p:nvPr>
            <p:ph type="title"/>
          </p:nvPr>
        </p:nvSpPr>
        <p:spPr>
          <a:xfrm>
            <a:off x="1912693" y="404664"/>
            <a:ext cx="6589199" cy="1280890"/>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3DF40-F085-EB79-CDA5-1D5796158D64}"/>
              </a:ext>
            </a:extLst>
          </p:cNvPr>
          <p:cNvSpPr>
            <a:spLocks noGrp="1"/>
          </p:cNvSpPr>
          <p:nvPr>
            <p:ph idx="1"/>
          </p:nvPr>
        </p:nvSpPr>
        <p:spPr>
          <a:xfrm>
            <a:off x="1937033" y="1082149"/>
            <a:ext cx="6591985" cy="4693701"/>
          </a:xfrm>
        </p:spPr>
        <p:txBody>
          <a:bodyPr>
            <a:noAutofit/>
          </a:bodyPr>
          <a:lstStyle/>
          <a:p>
            <a:pPr algn="just"/>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Online Examination System is an electronic application.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an on-line test simulator is to take online examination, test in an efficient manner and no time wasting for manually checking of the test paper. </a:t>
            </a:r>
          </a:p>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 objective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this web based online examination system is to efficiently evaluate the student thoroughly through a fully automated system that not only saves lot of time but also gives fast and accurate results. </a:t>
            </a:r>
          </a:p>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students they give papers according to their convenience from any location by using internet and time and there is no need of using extra thing like paper, pen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2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096D-7327-DD73-87AE-2FCC884832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Importance and Need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FF59B3-6EFD-2F1C-7893-7295F6A117C9}"/>
              </a:ext>
            </a:extLst>
          </p:cNvPr>
          <p:cNvSpPr>
            <a:spLocks noGrp="1"/>
          </p:cNvSpPr>
          <p:nvPr>
            <p:ph idx="1"/>
          </p:nvPr>
        </p:nvSpPr>
        <p:spPr>
          <a:xfrm>
            <a:off x="1942415" y="1412776"/>
            <a:ext cx="6591985" cy="5256584"/>
          </a:xfrm>
        </p:spPr>
        <p:txBody>
          <a:bodyPr>
            <a:normAutofit/>
          </a:bodyPr>
          <a:lstStyle/>
          <a:p>
            <a:pPr algn="just"/>
            <a:r>
              <a:rPr lang="en-US" sz="2400" b="0" i="0" dirty="0">
                <a:solidFill>
                  <a:schemeClr val="tx1"/>
                </a:solidFill>
                <a:effectLst/>
                <a:latin typeface="Times New Roman" panose="02020603050405020304" pitchFamily="18" charset="0"/>
                <a:cs typeface="Times New Roman" panose="02020603050405020304" pitchFamily="18" charset="0"/>
              </a:rPr>
              <a:t>Online examination system uses fewer resources and reduce the need for question papers and answer scripts, exam room scheduling, arranging invigilators, coordinating with examiners, and more.</a:t>
            </a:r>
          </a:p>
          <a:p>
            <a:pPr algn="just"/>
            <a:r>
              <a:rPr lang="en-US" sz="2400" b="0" i="0" dirty="0">
                <a:solidFill>
                  <a:schemeClr val="tx1"/>
                </a:solidFill>
                <a:effectLst/>
                <a:latin typeface="Times New Roman" panose="02020603050405020304" pitchFamily="18" charset="0"/>
                <a:cs typeface="Times New Roman" panose="02020603050405020304" pitchFamily="18" charset="0"/>
              </a:rPr>
              <a:t>Online Examination System is a computerized system that gives instant results and also saves time. </a:t>
            </a:r>
          </a:p>
          <a:p>
            <a:pPr algn="just"/>
            <a:r>
              <a:rPr lang="en-US" sz="2400" b="0" i="0" dirty="0">
                <a:solidFill>
                  <a:schemeClr val="tx1"/>
                </a:solidFill>
                <a:effectLst/>
                <a:latin typeface="Times New Roman" panose="02020603050405020304" pitchFamily="18" charset="0"/>
                <a:cs typeface="Times New Roman" panose="02020603050405020304" pitchFamily="18" charset="0"/>
              </a:rPr>
              <a:t>Through Remote </a:t>
            </a:r>
            <a:r>
              <a:rPr lang="en-US" sz="2400" b="1"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Proctoring</a:t>
            </a:r>
            <a:r>
              <a:rPr lang="en-US" sz="2400" b="0" i="0" dirty="0">
                <a:solidFill>
                  <a:schemeClr val="tx1"/>
                </a:solidFill>
                <a:effectLst/>
                <a:latin typeface="Times New Roman" panose="02020603050405020304" pitchFamily="18" charset="0"/>
                <a:cs typeface="Times New Roman" panose="02020603050405020304" pitchFamily="18" charset="0"/>
              </a:rPr>
              <a:t> Multiple numbers of candidates can complete their examination at the same time and there is no requirement for physical faculty for monitoring due to the use of remote proctoring.</a:t>
            </a:r>
          </a:p>
          <a:p>
            <a:pPr marL="0" indent="0">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13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178E-8797-A19B-3902-CA164F54B3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87EC12-9139-F861-32D7-0DCF17F3293B}"/>
              </a:ext>
            </a:extLst>
          </p:cNvPr>
          <p:cNvSpPr>
            <a:spLocks noGrp="1"/>
          </p:cNvSpPr>
          <p:nvPr>
            <p:ph idx="1"/>
          </p:nvPr>
        </p:nvSpPr>
        <p:spPr>
          <a:xfrm>
            <a:off x="1942415" y="1273884"/>
            <a:ext cx="6591985" cy="4459371"/>
          </a:xfrm>
        </p:spPr>
        <p:txBody>
          <a:bodyPr/>
          <a:lstStyle/>
          <a:p>
            <a:pPr algn="just"/>
            <a:r>
              <a:rPr lang="en-IN" b="1" i="0" dirty="0">
                <a:solidFill>
                  <a:schemeClr val="tx1"/>
                </a:solidFill>
                <a:effectLst/>
                <a:latin typeface="inherit"/>
              </a:rPr>
              <a:t> </a:t>
            </a:r>
            <a:r>
              <a:rPr lang="en-IN" sz="2400" i="0" dirty="0">
                <a:solidFill>
                  <a:schemeClr val="tx1"/>
                </a:solidFill>
                <a:effectLst/>
                <a:latin typeface="Times New Roman" panose="02020603050405020304" pitchFamily="18" charset="0"/>
                <a:cs typeface="Times New Roman" panose="02020603050405020304" pitchFamily="18" charset="0"/>
              </a:rPr>
              <a:t>Environmentally friendly</a:t>
            </a:r>
          </a:p>
          <a:p>
            <a:pPr algn="just"/>
            <a:r>
              <a:rPr lang="en-IN" sz="2400" i="0" dirty="0">
                <a:solidFill>
                  <a:schemeClr val="tx1"/>
                </a:solidFill>
                <a:effectLst/>
                <a:latin typeface="Times New Roman" panose="02020603050405020304" pitchFamily="18" charset="0"/>
                <a:cs typeface="Times New Roman" panose="02020603050405020304" pitchFamily="18" charset="0"/>
              </a:rPr>
              <a:t>Saves you money</a:t>
            </a:r>
          </a:p>
          <a:p>
            <a:pPr algn="just"/>
            <a:r>
              <a:rPr lang="en-IN" sz="2400" i="0" dirty="0">
                <a:solidFill>
                  <a:schemeClr val="tx1"/>
                </a:solidFill>
                <a:effectLst/>
                <a:latin typeface="Times New Roman" panose="02020603050405020304" pitchFamily="18" charset="0"/>
                <a:cs typeface="Times New Roman" panose="02020603050405020304" pitchFamily="18" charset="0"/>
              </a:rPr>
              <a:t>Saves time, big time</a:t>
            </a:r>
          </a:p>
          <a:p>
            <a:pPr algn="just"/>
            <a:r>
              <a:rPr lang="en-IN" sz="2400" i="0" dirty="0">
                <a:solidFill>
                  <a:schemeClr val="tx1"/>
                </a:solidFill>
                <a:effectLst/>
                <a:latin typeface="Times New Roman" panose="02020603050405020304" pitchFamily="18" charset="0"/>
                <a:cs typeface="Times New Roman" panose="02020603050405020304" pitchFamily="18" charset="0"/>
              </a:rPr>
              <a:t>Plugged into technology</a:t>
            </a:r>
          </a:p>
          <a:p>
            <a:pPr algn="just"/>
            <a:r>
              <a:rPr lang="en-IN" sz="2400" i="0" dirty="0">
                <a:solidFill>
                  <a:schemeClr val="tx1"/>
                </a:solidFill>
                <a:effectLst/>
                <a:latin typeface="Times New Roman" panose="02020603050405020304" pitchFamily="18" charset="0"/>
                <a:cs typeface="Times New Roman" panose="02020603050405020304" pitchFamily="18" charset="0"/>
              </a:rPr>
              <a:t>More secure, less cheating</a:t>
            </a:r>
          </a:p>
          <a:p>
            <a:pPr marL="0" indent="0" algn="just">
              <a:buNone/>
            </a:pPr>
            <a:r>
              <a:rPr lang="en-IN" sz="3600" b="1" dirty="0">
                <a:solidFill>
                  <a:schemeClr val="tx1"/>
                </a:solidFill>
                <a:latin typeface="Times New Roman" panose="02020603050405020304" pitchFamily="18" charset="0"/>
                <a:cs typeface="Times New Roman" panose="02020603050405020304" pitchFamily="18" charset="0"/>
              </a:rPr>
              <a:t>Disadvantage</a:t>
            </a:r>
          </a:p>
          <a:p>
            <a:pPr algn="just"/>
            <a:r>
              <a:rPr lang="en-IN" sz="2400" i="0" dirty="0">
                <a:solidFill>
                  <a:schemeClr val="tx1"/>
                </a:solidFill>
                <a:effectLst/>
                <a:latin typeface="Times New Roman" panose="02020603050405020304" pitchFamily="18" charset="0"/>
                <a:cs typeface="Times New Roman" panose="02020603050405020304" pitchFamily="18" charset="0"/>
              </a:rPr>
              <a:t>Infrastructure problems</a:t>
            </a:r>
          </a:p>
          <a:p>
            <a:pPr algn="just"/>
            <a:r>
              <a:rPr lang="en-IN" sz="2400" i="0" dirty="0">
                <a:solidFill>
                  <a:schemeClr val="tx1"/>
                </a:solidFill>
                <a:effectLst/>
                <a:latin typeface="Times New Roman" panose="02020603050405020304" pitchFamily="18" charset="0"/>
                <a:cs typeface="Times New Roman" panose="02020603050405020304" pitchFamily="18" charset="0"/>
              </a:rPr>
              <a:t>Challenges of tech</a:t>
            </a:r>
          </a:p>
          <a:p>
            <a:endParaRPr lang="en-IN" dirty="0">
              <a:solidFill>
                <a:schemeClr val="tx1"/>
              </a:solidFill>
            </a:endParaRPr>
          </a:p>
        </p:txBody>
      </p:sp>
    </p:spTree>
    <p:extLst>
      <p:ext uri="{BB962C8B-B14F-4D97-AF65-F5344CB8AC3E}">
        <p14:creationId xmlns:p14="http://schemas.microsoft.com/office/powerpoint/2010/main" val="182252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5196-A52B-6632-D3D7-CEDE0CE2F7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And Technology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F9308B-EFC8-49BA-24CF-7CA0CB5A1CFF}"/>
              </a:ext>
            </a:extLst>
          </p:cNvPr>
          <p:cNvSpPr>
            <a:spLocks noGrp="1"/>
          </p:cNvSpPr>
          <p:nvPr>
            <p:ph idx="1"/>
          </p:nvPr>
        </p:nvSpPr>
        <p:spPr>
          <a:xfrm>
            <a:off x="1945201" y="1628800"/>
            <a:ext cx="6591985" cy="4752528"/>
          </a:xfrm>
        </p:spPr>
        <p:txBody>
          <a:bodyPr>
            <a:normAutofit fontScale="47500" lnSpcReduction="20000"/>
          </a:bodyPr>
          <a:lstStyle/>
          <a:p>
            <a:pPr marL="0" marR="53975" indent="0" algn="ctr">
              <a:lnSpc>
                <a:spcPct val="107000"/>
              </a:lnSpc>
              <a:spcAft>
                <a:spcPts val="800"/>
              </a:spcAft>
              <a:buNone/>
              <a:tabLst>
                <a:tab pos="1466215" algn="l"/>
              </a:tabLst>
            </a:pPr>
            <a:r>
              <a:rPr lang="en-IN" sz="3800" b="1" spc="-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Tools:</a:t>
            </a:r>
          </a:p>
          <a:p>
            <a:pPr marL="53975" marR="53975" algn="just">
              <a:lnSpc>
                <a:spcPct val="120000"/>
              </a:lnSpc>
              <a:spcAft>
                <a:spcPts val="800"/>
              </a:spcAft>
              <a:tabLst>
                <a:tab pos="1466215" algn="l"/>
              </a:tabLst>
            </a:pPr>
            <a:r>
              <a:rPr lang="en-IN" sz="4400" spc="-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SQL Server Management Studio 2008(Database Server)</a:t>
            </a:r>
          </a:p>
          <a:p>
            <a:pPr marL="53975" marR="53975" algn="just">
              <a:lnSpc>
                <a:spcPct val="120000"/>
              </a:lnSpc>
              <a:spcAft>
                <a:spcPts val="800"/>
              </a:spcAft>
              <a:tabLst>
                <a:tab pos="1466215" algn="l"/>
              </a:tabLst>
            </a:pPr>
            <a:r>
              <a:rPr lang="en-IN"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Windows 8 or above(OS)</a:t>
            </a:r>
          </a:p>
          <a:p>
            <a:pPr marL="53975" marR="53975" algn="just">
              <a:lnSpc>
                <a:spcPct val="120000"/>
              </a:lnSpc>
              <a:spcAft>
                <a:spcPts val="800"/>
              </a:spcAft>
              <a:tabLst>
                <a:tab pos="1466215" algn="l"/>
              </a:tabLst>
            </a:pPr>
            <a:r>
              <a:rPr lang="en-IN"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IIS Server(Web server)</a:t>
            </a:r>
          </a:p>
          <a:p>
            <a:pPr marL="53975" marR="53975" algn="just">
              <a:lnSpc>
                <a:spcPct val="120000"/>
              </a:lnSpc>
              <a:spcAft>
                <a:spcPts val="800"/>
              </a:spcAft>
              <a:tabLst>
                <a:tab pos="1466215" algn="l"/>
              </a:tabLst>
            </a:pPr>
            <a:r>
              <a:rPr lang="en-IN"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Google Chrome(Web browser),</a:t>
            </a:r>
          </a:p>
          <a:p>
            <a:pPr marL="53975" marR="53975" algn="just">
              <a:lnSpc>
                <a:spcPct val="120000"/>
              </a:lnSpc>
              <a:spcAft>
                <a:spcPts val="800"/>
              </a:spcAft>
              <a:tabLst>
                <a:tab pos="1466215" algn="l"/>
              </a:tabLst>
            </a:pPr>
            <a:r>
              <a:rPr lang="en-IN"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ASP .NET Web 	Application(.NET Framework)</a:t>
            </a:r>
          </a:p>
          <a:p>
            <a:pPr marL="53975" marR="53975" algn="just">
              <a:lnSpc>
                <a:spcPct val="120000"/>
              </a:lnSpc>
              <a:spcAft>
                <a:spcPts val="800"/>
              </a:spcAft>
              <a:tabLst>
                <a:tab pos="1466215" algn="l"/>
              </a:tabLst>
            </a:pPr>
            <a:r>
              <a:rPr lang="en-IN"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IDE – Visual Studio 	of Microsoft </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7000"/>
              </a:lnSpc>
              <a:spcAft>
                <a:spcPts val="800"/>
              </a:spcAft>
              <a:tabLst>
                <a:tab pos="1466215"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53975" indent="0" algn="just">
              <a:lnSpc>
                <a:spcPct val="107000"/>
              </a:lnSpc>
              <a:spcAft>
                <a:spcPts val="800"/>
              </a:spcAft>
              <a:buNone/>
              <a:tabLst>
                <a:tab pos="146621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2575" marR="53975" algn="just">
              <a:lnSpc>
                <a:spcPct val="107000"/>
              </a:lnSpc>
              <a:spcAft>
                <a:spcPts val="800"/>
              </a:spcAft>
              <a:tabLst>
                <a:tab pos="146621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2575" marR="53975" algn="just">
              <a:lnSpc>
                <a:spcPct val="107000"/>
              </a:lnSpc>
              <a:spcAft>
                <a:spcPts val="800"/>
              </a:spcAft>
              <a:tabLst>
                <a:tab pos="146621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975" marR="53975" algn="just">
              <a:lnSpc>
                <a:spcPct val="107000"/>
              </a:lnSpc>
              <a:spcAft>
                <a:spcPts val="800"/>
              </a:spcAft>
              <a:tabLst>
                <a:tab pos="1466215" algn="l"/>
              </a:tabLst>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97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90BA-BEBA-9A67-B364-A9C20C1C94A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5A456B-BF31-BFCE-2728-7052989C5F26}"/>
              </a:ext>
            </a:extLst>
          </p:cNvPr>
          <p:cNvSpPr>
            <a:spLocks noGrp="1"/>
          </p:cNvSpPr>
          <p:nvPr>
            <p:ph idx="1"/>
          </p:nvPr>
        </p:nvSpPr>
        <p:spPr>
          <a:xfrm>
            <a:off x="1942415" y="1700808"/>
            <a:ext cx="6591985" cy="3777622"/>
          </a:xfrm>
        </p:spPr>
        <p:txBody>
          <a:bodyPr>
            <a:normAutofit fontScale="92500" lnSpcReduction="10000"/>
          </a:bodyPr>
          <a:lstStyle/>
          <a:p>
            <a:pPr marL="0" marR="53975" indent="0" algn="ctr">
              <a:lnSpc>
                <a:spcPct val="107000"/>
              </a:lnSpc>
              <a:spcAft>
                <a:spcPts val="800"/>
              </a:spcAft>
              <a:buNone/>
              <a:tabLst>
                <a:tab pos="1466215" algn="l"/>
              </a:tabLst>
            </a:pPr>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Front-end: </a:t>
            </a:r>
          </a:p>
          <a:p>
            <a:pPr marR="53975" algn="just">
              <a:lnSpc>
                <a:spcPct val="110000"/>
              </a:lnSpc>
              <a:spcAft>
                <a:spcPts val="800"/>
              </a:spcAft>
              <a:tabLst>
                <a:tab pos="1466215" algn="l"/>
              </a:tabLs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Designing – HTML, CSS, Bootstrap &amp; Media Query </a:t>
            </a:r>
          </a:p>
          <a:p>
            <a:pPr marR="53975" algn="just">
              <a:lnSpc>
                <a:spcPct val="110000"/>
              </a:lnSpc>
              <a:spcAft>
                <a:spcPts val="800"/>
              </a:spcAft>
              <a:tabLst>
                <a:tab pos="1466215" algn="l"/>
              </a:tabLs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Client-Side Programming language – Java Script, jQuery</a:t>
            </a:r>
          </a:p>
          <a:p>
            <a:pPr marL="0" marR="53975" indent="0" algn="ctr">
              <a:lnSpc>
                <a:spcPct val="107000"/>
              </a:lnSpc>
              <a:spcAft>
                <a:spcPts val="800"/>
              </a:spcAft>
              <a:buNone/>
              <a:tabLst>
                <a:tab pos="1466215" algn="l"/>
              </a:tabLst>
            </a:pPr>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Back-end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10000"/>
              </a:lnSpc>
              <a:spcAft>
                <a:spcPts val="800"/>
              </a:spcAft>
              <a:tabLst>
                <a:tab pos="1466215" algn="l"/>
              </a:tabLs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Database – MSSQL</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10000"/>
              </a:lnSpc>
              <a:spcAft>
                <a:spcPts val="800"/>
              </a:spcAft>
              <a:tabLst>
                <a:tab pos="1466215" algn="l"/>
              </a:tabLs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Programming Language – .NET With MVC- C#</a:t>
            </a:r>
          </a:p>
          <a:p>
            <a:endParaRPr lang="en-IN" dirty="0">
              <a:solidFill>
                <a:schemeClr val="tx1"/>
              </a:solidFill>
            </a:endParaRPr>
          </a:p>
        </p:txBody>
      </p:sp>
    </p:spTree>
    <p:extLst>
      <p:ext uri="{BB962C8B-B14F-4D97-AF65-F5344CB8AC3E}">
        <p14:creationId xmlns:p14="http://schemas.microsoft.com/office/powerpoint/2010/main" val="71213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7E73-2A4A-7B51-C467-A15F90CBB79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D915DC-F635-4BBF-5B9A-D3D80081F9C6}"/>
              </a:ext>
            </a:extLst>
          </p:cNvPr>
          <p:cNvSpPr>
            <a:spLocks noGrp="1"/>
          </p:cNvSpPr>
          <p:nvPr>
            <p:ph idx="1"/>
          </p:nvPr>
        </p:nvSpPr>
        <p:spPr>
          <a:xfrm>
            <a:off x="1872779" y="1936233"/>
            <a:ext cx="6734041" cy="3777622"/>
          </a:xfrm>
        </p:spPr>
        <p:txBody>
          <a:bodyPr/>
          <a:lstStyle/>
          <a:p>
            <a:endParaRPr lang="en-IN" dirty="0"/>
          </a:p>
        </p:txBody>
      </p:sp>
      <p:cxnSp>
        <p:nvCxnSpPr>
          <p:cNvPr id="9" name="Straight Arrow Connector 8">
            <a:extLst>
              <a:ext uri="{FF2B5EF4-FFF2-40B4-BE49-F238E27FC236}">
                <a16:creationId xmlns:a16="http://schemas.microsoft.com/office/drawing/2014/main" id="{88D2AED3-92DC-4829-2DD4-E55059C65283}"/>
              </a:ext>
            </a:extLst>
          </p:cNvPr>
          <p:cNvCxnSpPr/>
          <p:nvPr/>
        </p:nvCxnSpPr>
        <p:spPr>
          <a:xfrm>
            <a:off x="5239800" y="2826698"/>
            <a:ext cx="0" cy="7463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7F9773-45A4-0B23-665C-FC338D996D03}"/>
              </a:ext>
            </a:extLst>
          </p:cNvPr>
          <p:cNvCxnSpPr>
            <a:cxnSpLocks/>
            <a:endCxn id="7" idx="2"/>
          </p:cNvCxnSpPr>
          <p:nvPr/>
        </p:nvCxnSpPr>
        <p:spPr>
          <a:xfrm flipV="1">
            <a:off x="5120944" y="3091778"/>
            <a:ext cx="0" cy="502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51F0C0F-2AE2-A562-D69B-080923D459C3}"/>
              </a:ext>
            </a:extLst>
          </p:cNvPr>
          <p:cNvCxnSpPr/>
          <p:nvPr/>
        </p:nvCxnSpPr>
        <p:spPr>
          <a:xfrm>
            <a:off x="3066717" y="4022411"/>
            <a:ext cx="8295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28467D2-75AF-66E9-8A3A-D3FA3BEC4A61}"/>
              </a:ext>
            </a:extLst>
          </p:cNvPr>
          <p:cNvCxnSpPr>
            <a:cxnSpLocks/>
          </p:cNvCxnSpPr>
          <p:nvPr/>
        </p:nvCxnSpPr>
        <p:spPr>
          <a:xfrm flipH="1">
            <a:off x="3323281" y="4149078"/>
            <a:ext cx="8295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F9FC468-9688-F521-3339-19DB34970853}"/>
              </a:ext>
            </a:extLst>
          </p:cNvPr>
          <p:cNvCxnSpPr/>
          <p:nvPr/>
        </p:nvCxnSpPr>
        <p:spPr>
          <a:xfrm>
            <a:off x="6375782" y="4022411"/>
            <a:ext cx="5993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868CBF0-63DB-1FF5-A1F9-2FC1254DACA7}"/>
              </a:ext>
            </a:extLst>
          </p:cNvPr>
          <p:cNvCxnSpPr>
            <a:stCxn id="6" idx="1"/>
          </p:cNvCxnSpPr>
          <p:nvPr/>
        </p:nvCxnSpPr>
        <p:spPr>
          <a:xfrm flipH="1" flipV="1">
            <a:off x="6375782" y="4149077"/>
            <a:ext cx="59931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585E3BC9-8B52-6ED4-DE7F-12CEBB7F3128}"/>
              </a:ext>
            </a:extLst>
          </p:cNvPr>
          <p:cNvSpPr/>
          <p:nvPr/>
        </p:nvSpPr>
        <p:spPr>
          <a:xfrm>
            <a:off x="3860804" y="3537010"/>
            <a:ext cx="2520280"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Online</a:t>
            </a:r>
          </a:p>
          <a:p>
            <a:pPr algn="ctr"/>
            <a:r>
              <a:rPr lang="en-US" sz="2000" b="1" dirty="0">
                <a:latin typeface="Times New Roman" panose="02020603050405020304" pitchFamily="18" charset="0"/>
                <a:cs typeface="Times New Roman" panose="02020603050405020304" pitchFamily="18" charset="0"/>
              </a:rPr>
              <a:t>Examination</a:t>
            </a:r>
            <a:endParaRPr lang="en-IN" sz="2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E259528-C587-FAB7-4BBF-00070E4F9F43}"/>
              </a:ext>
            </a:extLst>
          </p:cNvPr>
          <p:cNvSpPr/>
          <p:nvPr/>
        </p:nvSpPr>
        <p:spPr>
          <a:xfrm>
            <a:off x="1992626" y="3825043"/>
            <a:ext cx="1330655"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Student</a:t>
            </a:r>
            <a:endParaRPr lang="en-IN" sz="2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C309731-A8D0-FC57-9D34-F153D1A21F8B}"/>
              </a:ext>
            </a:extLst>
          </p:cNvPr>
          <p:cNvSpPr/>
          <p:nvPr/>
        </p:nvSpPr>
        <p:spPr>
          <a:xfrm>
            <a:off x="6975092" y="3789038"/>
            <a:ext cx="1202850" cy="720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Admin</a:t>
            </a:r>
            <a:endParaRPr lang="en-IN" sz="20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B43B640-CFC4-DFAB-6C78-47AD6AF94347}"/>
              </a:ext>
            </a:extLst>
          </p:cNvPr>
          <p:cNvSpPr/>
          <p:nvPr/>
        </p:nvSpPr>
        <p:spPr>
          <a:xfrm>
            <a:off x="4211959" y="2372442"/>
            <a:ext cx="1817969" cy="719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User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93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1BCB-2961-298E-3BB9-46E0B950ED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 – R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FB3E049-70CB-408D-61A4-C72E68899823}"/>
              </a:ext>
            </a:extLst>
          </p:cNvPr>
          <p:cNvPicPr>
            <a:picLocks noGrp="1" noChangeAspect="1"/>
          </p:cNvPicPr>
          <p:nvPr>
            <p:ph idx="1"/>
          </p:nvPr>
        </p:nvPicPr>
        <p:blipFill>
          <a:blip r:embed="rId2" cstate="print"/>
          <a:srcRect l="24358" t="18152" r="20555" b="9869"/>
          <a:stretch>
            <a:fillRect/>
          </a:stretch>
        </p:blipFill>
        <p:spPr>
          <a:xfrm>
            <a:off x="2195736" y="1556792"/>
            <a:ext cx="5760640" cy="4677098"/>
          </a:xfrm>
          <a:prstGeom prst="rect">
            <a:avLst/>
          </a:prstGeom>
          <a:ln>
            <a:noFill/>
          </a:ln>
        </p:spPr>
      </p:pic>
    </p:spTree>
    <p:extLst>
      <p:ext uri="{BB962C8B-B14F-4D97-AF65-F5344CB8AC3E}">
        <p14:creationId xmlns:p14="http://schemas.microsoft.com/office/powerpoint/2010/main" val="18111658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480</TotalTime>
  <Words>651</Words>
  <Application>Microsoft Office PowerPoint</Application>
  <PresentationFormat>On-screen Show (4:3)</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inherit</vt:lpstr>
      <vt:lpstr>Times New Roman</vt:lpstr>
      <vt:lpstr>Wingdings 3</vt:lpstr>
      <vt:lpstr>Wisp</vt:lpstr>
      <vt:lpstr>ONLINE EXAMINATION SYSTEM </vt:lpstr>
      <vt:lpstr>Outline</vt:lpstr>
      <vt:lpstr>Introduction</vt:lpstr>
      <vt:lpstr>Importance and Need </vt:lpstr>
      <vt:lpstr>Advantage</vt:lpstr>
      <vt:lpstr>Tools And Technology</vt:lpstr>
      <vt:lpstr>Technology</vt:lpstr>
      <vt:lpstr>Data Flow Diagram</vt:lpstr>
      <vt:lpstr>E – R Diagram</vt:lpstr>
      <vt:lpstr>Result This slide is tell about home view of project here header , menu, label slider and enquiry  also include.</vt:lpstr>
      <vt:lpstr>This slide is tell about  examination window and view, here user name , photo , number of question ,time  and change password also includes.</vt:lpstr>
      <vt:lpstr>Coding  This image is tell about home page code and all files folder like view model and controller.</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directorpc</dc:creator>
  <cp:lastModifiedBy>Jyoti Yadav</cp:lastModifiedBy>
  <cp:revision>79</cp:revision>
  <dcterms:created xsi:type="dcterms:W3CDTF">2022-10-08T06:52:03Z</dcterms:created>
  <dcterms:modified xsi:type="dcterms:W3CDTF">2022-12-09T16:23:22Z</dcterms:modified>
</cp:coreProperties>
</file>