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94" autoAdjust="0"/>
    <p:restoredTop sz="94660"/>
  </p:normalViewPr>
  <p:slideViewPr>
    <p:cSldViewPr snapToGrid="0">
      <p:cViewPr varScale="1">
        <p:scale>
          <a:sx n="73" d="100"/>
          <a:sy n="73" d="100"/>
        </p:scale>
        <p:origin x="40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F77209-497E-453D-B985-7E35E45236EB}" type="datetimeFigureOut">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4B8519-FDB1-453F-9FFC-60F6FAC79F9C}" type="slidenum">
              <a:rPr lang="en-US" smtClean="0"/>
              <a:t>‹#›</a:t>
            </a:fld>
            <a:endParaRPr lang="en-US"/>
          </a:p>
        </p:txBody>
      </p:sp>
    </p:spTree>
    <p:extLst>
      <p:ext uri="{BB962C8B-B14F-4D97-AF65-F5344CB8AC3E}">
        <p14:creationId xmlns:p14="http://schemas.microsoft.com/office/powerpoint/2010/main" val="400610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F77209-497E-453D-B985-7E35E45236EB}" type="datetimeFigureOut">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4B8519-FDB1-453F-9FFC-60F6FAC79F9C}" type="slidenum">
              <a:rPr lang="en-US" smtClean="0"/>
              <a:t>‹#›</a:t>
            </a:fld>
            <a:endParaRPr lang="en-US"/>
          </a:p>
        </p:txBody>
      </p:sp>
    </p:spTree>
    <p:extLst>
      <p:ext uri="{BB962C8B-B14F-4D97-AF65-F5344CB8AC3E}">
        <p14:creationId xmlns:p14="http://schemas.microsoft.com/office/powerpoint/2010/main" val="1098766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F77209-497E-453D-B985-7E35E45236EB}" type="datetimeFigureOut">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4B8519-FDB1-453F-9FFC-60F6FAC79F9C}" type="slidenum">
              <a:rPr lang="en-US" smtClean="0"/>
              <a:t>‹#›</a:t>
            </a:fld>
            <a:endParaRPr lang="en-US"/>
          </a:p>
        </p:txBody>
      </p:sp>
    </p:spTree>
    <p:extLst>
      <p:ext uri="{BB962C8B-B14F-4D97-AF65-F5344CB8AC3E}">
        <p14:creationId xmlns:p14="http://schemas.microsoft.com/office/powerpoint/2010/main" val="1089763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F77209-497E-453D-B985-7E35E45236EB}" type="datetimeFigureOut">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4B8519-FDB1-453F-9FFC-60F6FAC79F9C}" type="slidenum">
              <a:rPr lang="en-US" smtClean="0"/>
              <a:t>‹#›</a:t>
            </a:fld>
            <a:endParaRPr lang="en-US"/>
          </a:p>
        </p:txBody>
      </p:sp>
    </p:spTree>
    <p:extLst>
      <p:ext uri="{BB962C8B-B14F-4D97-AF65-F5344CB8AC3E}">
        <p14:creationId xmlns:p14="http://schemas.microsoft.com/office/powerpoint/2010/main" val="1211737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F77209-497E-453D-B985-7E35E45236EB}" type="datetimeFigureOut">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4B8519-FDB1-453F-9FFC-60F6FAC79F9C}" type="slidenum">
              <a:rPr lang="en-US" smtClean="0"/>
              <a:t>‹#›</a:t>
            </a:fld>
            <a:endParaRPr lang="en-US"/>
          </a:p>
        </p:txBody>
      </p:sp>
    </p:spTree>
    <p:extLst>
      <p:ext uri="{BB962C8B-B14F-4D97-AF65-F5344CB8AC3E}">
        <p14:creationId xmlns:p14="http://schemas.microsoft.com/office/powerpoint/2010/main" val="1301589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F77209-497E-453D-B985-7E35E45236EB}" type="datetimeFigureOut">
              <a:rPr lang="en-US" smtClean="0"/>
              <a:t>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4B8519-FDB1-453F-9FFC-60F6FAC79F9C}" type="slidenum">
              <a:rPr lang="en-US" smtClean="0"/>
              <a:t>‹#›</a:t>
            </a:fld>
            <a:endParaRPr lang="en-US"/>
          </a:p>
        </p:txBody>
      </p:sp>
    </p:spTree>
    <p:extLst>
      <p:ext uri="{BB962C8B-B14F-4D97-AF65-F5344CB8AC3E}">
        <p14:creationId xmlns:p14="http://schemas.microsoft.com/office/powerpoint/2010/main" val="243959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F77209-497E-453D-B985-7E35E45236EB}" type="datetimeFigureOut">
              <a:rPr lang="en-US" smtClean="0"/>
              <a:t>2/21/2019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4B8519-FDB1-453F-9FFC-60F6FAC79F9C}" type="slidenum">
              <a:rPr lang="en-US" smtClean="0"/>
              <a:t>‹#›</a:t>
            </a:fld>
            <a:endParaRPr lang="en-US"/>
          </a:p>
        </p:txBody>
      </p:sp>
    </p:spTree>
    <p:extLst>
      <p:ext uri="{BB962C8B-B14F-4D97-AF65-F5344CB8AC3E}">
        <p14:creationId xmlns:p14="http://schemas.microsoft.com/office/powerpoint/2010/main" val="353281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F77209-497E-453D-B985-7E35E45236EB}" type="datetimeFigureOut">
              <a:rPr lang="en-US" smtClean="0"/>
              <a:t>2/21/2019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4B8519-FDB1-453F-9FFC-60F6FAC79F9C}" type="slidenum">
              <a:rPr lang="en-US" smtClean="0"/>
              <a:t>‹#›</a:t>
            </a:fld>
            <a:endParaRPr lang="en-US"/>
          </a:p>
        </p:txBody>
      </p:sp>
    </p:spTree>
    <p:extLst>
      <p:ext uri="{BB962C8B-B14F-4D97-AF65-F5344CB8AC3E}">
        <p14:creationId xmlns:p14="http://schemas.microsoft.com/office/powerpoint/2010/main" val="1007653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F77209-497E-453D-B985-7E35E45236EB}" type="datetimeFigureOut">
              <a:rPr lang="en-US" smtClean="0"/>
              <a:t>2/21/2019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4B8519-FDB1-453F-9FFC-60F6FAC79F9C}" type="slidenum">
              <a:rPr lang="en-US" smtClean="0"/>
              <a:t>‹#›</a:t>
            </a:fld>
            <a:endParaRPr lang="en-US"/>
          </a:p>
        </p:txBody>
      </p:sp>
    </p:spTree>
    <p:extLst>
      <p:ext uri="{BB962C8B-B14F-4D97-AF65-F5344CB8AC3E}">
        <p14:creationId xmlns:p14="http://schemas.microsoft.com/office/powerpoint/2010/main" val="3263827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1F77209-497E-453D-B985-7E35E45236EB}" type="datetimeFigureOut">
              <a:rPr lang="en-US" smtClean="0"/>
              <a:t>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4B8519-FDB1-453F-9FFC-60F6FAC79F9C}" type="slidenum">
              <a:rPr lang="en-US" smtClean="0"/>
              <a:t>‹#›</a:t>
            </a:fld>
            <a:endParaRPr lang="en-US"/>
          </a:p>
        </p:txBody>
      </p:sp>
    </p:spTree>
    <p:extLst>
      <p:ext uri="{BB962C8B-B14F-4D97-AF65-F5344CB8AC3E}">
        <p14:creationId xmlns:p14="http://schemas.microsoft.com/office/powerpoint/2010/main" val="4206301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1F77209-497E-453D-B985-7E35E45236EB}" type="datetimeFigureOut">
              <a:rPr lang="en-US" smtClean="0"/>
              <a:t>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4B8519-FDB1-453F-9FFC-60F6FAC79F9C}" type="slidenum">
              <a:rPr lang="en-US" smtClean="0"/>
              <a:t>‹#›</a:t>
            </a:fld>
            <a:endParaRPr lang="en-US"/>
          </a:p>
        </p:txBody>
      </p:sp>
    </p:spTree>
    <p:extLst>
      <p:ext uri="{BB962C8B-B14F-4D97-AF65-F5344CB8AC3E}">
        <p14:creationId xmlns:p14="http://schemas.microsoft.com/office/powerpoint/2010/main" val="3151764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F77209-497E-453D-B985-7E35E45236EB}" type="datetimeFigureOut">
              <a:rPr lang="en-US" smtClean="0"/>
              <a:t>2/21/2019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4B8519-FDB1-453F-9FFC-60F6FAC79F9C}" type="slidenum">
              <a:rPr lang="en-US" smtClean="0"/>
              <a:t>‹#›</a:t>
            </a:fld>
            <a:endParaRPr lang="en-US"/>
          </a:p>
        </p:txBody>
      </p:sp>
    </p:spTree>
    <p:extLst>
      <p:ext uri="{BB962C8B-B14F-4D97-AF65-F5344CB8AC3E}">
        <p14:creationId xmlns:p14="http://schemas.microsoft.com/office/powerpoint/2010/main" val="2173618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Assignment-1</a:t>
            </a:r>
            <a:endParaRPr lang="en-US" dirty="0"/>
          </a:p>
        </p:txBody>
      </p:sp>
      <p:sp>
        <p:nvSpPr>
          <p:cNvPr id="3" name="Subtitle 2"/>
          <p:cNvSpPr>
            <a:spLocks noGrp="1"/>
          </p:cNvSpPr>
          <p:nvPr>
            <p:ph type="subTitle" idx="1"/>
          </p:nvPr>
        </p:nvSpPr>
        <p:spPr>
          <a:xfrm>
            <a:off x="1524000" y="3602038"/>
            <a:ext cx="9144000" cy="3073082"/>
          </a:xfrm>
        </p:spPr>
        <p:txBody>
          <a:bodyPr>
            <a:normAutofit/>
          </a:bodyPr>
          <a:lstStyle/>
          <a:p>
            <a:r>
              <a:rPr lang="en-US" dirty="0" smtClean="0"/>
              <a:t>Design a mashup </a:t>
            </a:r>
          </a:p>
          <a:p>
            <a:r>
              <a:rPr lang="en-US" dirty="0" smtClean="0"/>
              <a:t>To </a:t>
            </a:r>
            <a:r>
              <a:rPr lang="en-US" dirty="0" smtClean="0"/>
              <a:t>fetch </a:t>
            </a:r>
            <a:r>
              <a:rPr lang="en-US" dirty="0" smtClean="0"/>
              <a:t>part details (4-5 attributes) and display in the table based on the </a:t>
            </a:r>
            <a:r>
              <a:rPr lang="en-US" dirty="0" err="1" smtClean="0"/>
              <a:t>ufid</a:t>
            </a:r>
            <a:r>
              <a:rPr lang="en-US" dirty="0" smtClean="0"/>
              <a:t> or </a:t>
            </a:r>
            <a:r>
              <a:rPr lang="en-US" dirty="0" smtClean="0"/>
              <a:t>criteria </a:t>
            </a:r>
            <a:r>
              <a:rPr lang="en-US" dirty="0" smtClean="0"/>
              <a:t>and type</a:t>
            </a:r>
          </a:p>
          <a:p>
            <a:r>
              <a:rPr lang="en-US" dirty="0" smtClean="0"/>
              <a:t>On selecting the part in the 1</a:t>
            </a:r>
            <a:r>
              <a:rPr lang="en-US" baseline="30000" dirty="0" smtClean="0"/>
              <a:t>st</a:t>
            </a:r>
            <a:r>
              <a:rPr lang="en-US" dirty="0" smtClean="0"/>
              <a:t> table it should display the </a:t>
            </a:r>
            <a:r>
              <a:rPr lang="en-US" dirty="0" err="1" smtClean="0"/>
              <a:t>LifeCycle</a:t>
            </a:r>
            <a:r>
              <a:rPr lang="en-US" dirty="0" smtClean="0"/>
              <a:t> History details in 2</a:t>
            </a:r>
            <a:r>
              <a:rPr lang="en-US" baseline="30000" dirty="0" smtClean="0"/>
              <a:t>nd</a:t>
            </a:r>
            <a:r>
              <a:rPr lang="en-US" dirty="0" smtClean="0"/>
              <a:t> Table</a:t>
            </a:r>
          </a:p>
          <a:p>
            <a:r>
              <a:rPr lang="en-US" dirty="0" smtClean="0"/>
              <a:t>On selecting the 1</a:t>
            </a:r>
            <a:r>
              <a:rPr lang="en-US" baseline="30000" dirty="0" smtClean="0"/>
              <a:t>st</a:t>
            </a:r>
            <a:r>
              <a:rPr lang="en-US" dirty="0" smtClean="0"/>
              <a:t> part details in </a:t>
            </a:r>
            <a:r>
              <a:rPr lang="en-US" smtClean="0"/>
              <a:t>1</a:t>
            </a:r>
            <a:r>
              <a:rPr lang="en-US" baseline="30000" smtClean="0"/>
              <a:t>st</a:t>
            </a:r>
            <a:r>
              <a:rPr lang="en-US" smtClean="0"/>
              <a:t> </a:t>
            </a:r>
            <a:r>
              <a:rPr lang="en-US" smtClean="0"/>
              <a:t> table</a:t>
            </a:r>
            <a:r>
              <a:rPr lang="en-US" dirty="0" smtClean="0"/>
              <a:t>, mashup </a:t>
            </a:r>
            <a:r>
              <a:rPr lang="en-US" dirty="0" smtClean="0"/>
              <a:t>should contain the option for </a:t>
            </a:r>
            <a:r>
              <a:rPr lang="en-US" dirty="0" err="1" smtClean="0"/>
              <a:t>Checkin</a:t>
            </a:r>
            <a:r>
              <a:rPr lang="en-US" dirty="0" smtClean="0"/>
              <a:t> and checkout(Radio-Button) and display its details</a:t>
            </a:r>
          </a:p>
          <a:p>
            <a:endParaRPr lang="en-US" dirty="0"/>
          </a:p>
        </p:txBody>
      </p:sp>
    </p:spTree>
    <p:extLst>
      <p:ext uri="{BB962C8B-B14F-4D97-AF65-F5344CB8AC3E}">
        <p14:creationId xmlns:p14="http://schemas.microsoft.com/office/powerpoint/2010/main" val="3201822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Mashup as follows</a:t>
            </a:r>
            <a:endParaRPr lang="en-US" dirty="0"/>
          </a:p>
        </p:txBody>
      </p:sp>
      <p:pic>
        <p:nvPicPr>
          <p:cNvPr id="4" name="Content Placeholder 3"/>
          <p:cNvPicPr>
            <a:picLocks noGrp="1" noChangeAspect="1"/>
          </p:cNvPicPr>
          <p:nvPr>
            <p:ph idx="1"/>
          </p:nvPr>
        </p:nvPicPr>
        <p:blipFill>
          <a:blip r:embed="rId2"/>
          <a:stretch>
            <a:fillRect/>
          </a:stretch>
        </p:blipFill>
        <p:spPr>
          <a:xfrm>
            <a:off x="2226255" y="1825625"/>
            <a:ext cx="7739489" cy="4351338"/>
          </a:xfrm>
          <a:prstGeom prst="rect">
            <a:avLst/>
          </a:prstGeom>
        </p:spPr>
      </p:pic>
    </p:spTree>
    <p:extLst>
      <p:ext uri="{BB962C8B-B14F-4D97-AF65-F5344CB8AC3E}">
        <p14:creationId xmlns:p14="http://schemas.microsoft.com/office/powerpoint/2010/main" val="1244800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Give the data from the Text box which collects the Criteria </a:t>
            </a:r>
            <a:r>
              <a:rPr lang="en-US" dirty="0" err="1" smtClean="0"/>
              <a:t>ufid</a:t>
            </a:r>
            <a:r>
              <a:rPr lang="en-US" dirty="0" smtClean="0"/>
              <a:t> and type and datatype (should given by default as shown) to this service input and the output should be given to the 1</a:t>
            </a:r>
            <a:r>
              <a:rPr lang="en-US" baseline="30000" dirty="0" smtClean="0"/>
              <a:t>st</a:t>
            </a:r>
            <a:r>
              <a:rPr lang="en-US" dirty="0" smtClean="0"/>
              <a:t> table (grid)</a:t>
            </a:r>
            <a:br>
              <a:rPr lang="en-US" dirty="0" smtClean="0"/>
            </a:br>
            <a:endParaRPr lang="en-US" dirty="0"/>
          </a:p>
        </p:txBody>
      </p:sp>
      <p:pic>
        <p:nvPicPr>
          <p:cNvPr id="4" name="Content Placeholder 3"/>
          <p:cNvPicPr>
            <a:picLocks noGrp="1" noChangeAspect="1"/>
          </p:cNvPicPr>
          <p:nvPr>
            <p:ph idx="1"/>
          </p:nvPr>
        </p:nvPicPr>
        <p:blipFill>
          <a:blip r:embed="rId2"/>
          <a:stretch>
            <a:fillRect/>
          </a:stretch>
        </p:blipFill>
        <p:spPr>
          <a:xfrm>
            <a:off x="5103864" y="1825625"/>
            <a:ext cx="1984272" cy="4351338"/>
          </a:xfrm>
          <a:prstGeom prst="rect">
            <a:avLst/>
          </a:prstGeom>
        </p:spPr>
      </p:pic>
      <p:sp>
        <p:nvSpPr>
          <p:cNvPr id="5" name="Oval 4"/>
          <p:cNvSpPr/>
          <p:nvPr/>
        </p:nvSpPr>
        <p:spPr>
          <a:xfrm>
            <a:off x="4998079" y="4297680"/>
            <a:ext cx="2090057" cy="30044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7137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GetLifeCycle31137 service has input</a:t>
            </a:r>
            <a:br>
              <a:rPr lang="en-US" dirty="0" smtClean="0"/>
            </a:br>
            <a:r>
              <a:rPr lang="en-US" dirty="0" smtClean="0"/>
              <a:t>ufid-GetPartDetails31137</a:t>
            </a:r>
            <a:r>
              <a:rPr lang="en-US" dirty="0" smtClean="0">
                <a:sym typeface="Wingdings" panose="05000000000000000000" pitchFamily="2" charset="2"/>
              </a:rPr>
              <a:t>selected </a:t>
            </a:r>
            <a:r>
              <a:rPr lang="en-US" dirty="0" err="1" smtClean="0">
                <a:sym typeface="Wingdings" panose="05000000000000000000" pitchFamily="2" charset="2"/>
              </a:rPr>
              <a:t>rowufid</a:t>
            </a:r>
            <a:r>
              <a:rPr lang="en-US" dirty="0" smtClean="0">
                <a:sym typeface="Wingdings" panose="05000000000000000000" pitchFamily="2" charset="2"/>
              </a:rPr>
              <a:t/>
            </a:r>
            <a:br>
              <a:rPr lang="en-US" dirty="0" smtClean="0">
                <a:sym typeface="Wingdings" panose="05000000000000000000" pitchFamily="2" charset="2"/>
              </a:rPr>
            </a:br>
            <a:r>
              <a:rPr lang="en-US" dirty="0" smtClean="0">
                <a:sym typeface="Wingdings" panose="05000000000000000000" pitchFamily="2" charset="2"/>
              </a:rPr>
              <a:t>DatashapeLifeCycleHistoryDS31137</a:t>
            </a:r>
            <a:endParaRPr lang="en-US" dirty="0"/>
          </a:p>
        </p:txBody>
      </p:sp>
      <p:pic>
        <p:nvPicPr>
          <p:cNvPr id="4" name="Content Placeholder 3"/>
          <p:cNvPicPr>
            <a:picLocks noGrp="1" noChangeAspect="1"/>
          </p:cNvPicPr>
          <p:nvPr>
            <p:ph idx="1"/>
          </p:nvPr>
        </p:nvPicPr>
        <p:blipFill>
          <a:blip r:embed="rId2"/>
          <a:stretch>
            <a:fillRect/>
          </a:stretch>
        </p:blipFill>
        <p:spPr>
          <a:xfrm>
            <a:off x="2484303" y="1825625"/>
            <a:ext cx="7223394" cy="4351338"/>
          </a:xfrm>
          <a:prstGeom prst="rect">
            <a:avLst/>
          </a:prstGeom>
        </p:spPr>
      </p:pic>
    </p:spTree>
    <p:extLst>
      <p:ext uri="{BB962C8B-B14F-4D97-AF65-F5344CB8AC3E}">
        <p14:creationId xmlns:p14="http://schemas.microsoft.com/office/powerpoint/2010/main" val="3101857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ym typeface="Wingdings" panose="05000000000000000000" pitchFamily="2" charset="2"/>
              </a:rPr>
              <a:t>LifeCycleHistoryDS31137-See the </a:t>
            </a:r>
            <a:r>
              <a:rPr lang="en-US" dirty="0" err="1" smtClean="0">
                <a:sym typeface="Wingdings" panose="05000000000000000000" pitchFamily="2" charset="2"/>
              </a:rPr>
              <a:t>windchill</a:t>
            </a:r>
            <a:r>
              <a:rPr lang="en-US" dirty="0" smtClean="0">
                <a:sym typeface="Wingdings" panose="05000000000000000000" pitchFamily="2" charset="2"/>
              </a:rPr>
              <a:t> lifecycle history and create one </a:t>
            </a:r>
            <a:r>
              <a:rPr lang="en-US" dirty="0" err="1" smtClean="0">
                <a:sym typeface="Wingdings" panose="05000000000000000000" pitchFamily="2" charset="2"/>
              </a:rPr>
              <a:t>datashape</a:t>
            </a:r>
            <a:r>
              <a:rPr lang="en-US" dirty="0" smtClean="0">
                <a:sym typeface="Wingdings" panose="05000000000000000000" pitchFamily="2" charset="2"/>
              </a:rPr>
              <a:t> as follows</a:t>
            </a:r>
            <a:endParaRPr lang="en-US" dirty="0"/>
          </a:p>
        </p:txBody>
      </p:sp>
      <p:pic>
        <p:nvPicPr>
          <p:cNvPr id="5" name="Content Placeholder 4"/>
          <p:cNvPicPr>
            <a:picLocks noGrp="1" noChangeAspect="1"/>
          </p:cNvPicPr>
          <p:nvPr>
            <p:ph idx="1"/>
          </p:nvPr>
        </p:nvPicPr>
        <p:blipFill>
          <a:blip r:embed="rId2"/>
          <a:stretch>
            <a:fillRect/>
          </a:stretch>
        </p:blipFill>
        <p:spPr>
          <a:xfrm>
            <a:off x="838200" y="2134592"/>
            <a:ext cx="10515600" cy="3733403"/>
          </a:xfrm>
          <a:prstGeom prst="rect">
            <a:avLst/>
          </a:prstGeom>
        </p:spPr>
      </p:pic>
    </p:spTree>
    <p:extLst>
      <p:ext uri="{BB962C8B-B14F-4D97-AF65-F5344CB8AC3E}">
        <p14:creationId xmlns:p14="http://schemas.microsoft.com/office/powerpoint/2010/main" val="2515713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Windchill</a:t>
            </a:r>
            <a:r>
              <a:rPr lang="en-US" dirty="0" err="1" smtClean="0">
                <a:sym typeface="Wingdings" panose="05000000000000000000" pitchFamily="2" charset="2"/>
              </a:rPr>
              <a:t>folderpartnewTablifecycleHistory</a:t>
            </a:r>
            <a:r>
              <a:rPr lang="en-US" dirty="0" smtClean="0">
                <a:sym typeface="Wingdings" panose="05000000000000000000" pitchFamily="2" charset="2"/>
              </a:rPr>
              <a:t>(Hence create the </a:t>
            </a:r>
            <a:r>
              <a:rPr lang="en-US" dirty="0" err="1" smtClean="0">
                <a:sym typeface="Wingdings" panose="05000000000000000000" pitchFamily="2" charset="2"/>
              </a:rPr>
              <a:t>Datashape</a:t>
            </a:r>
            <a:r>
              <a:rPr lang="en-US" dirty="0" smtClean="0">
                <a:sym typeface="Wingdings" panose="05000000000000000000" pitchFamily="2" charset="2"/>
              </a:rPr>
              <a:t> </a:t>
            </a:r>
            <a:r>
              <a:rPr lang="en-US" dirty="0" err="1" smtClean="0">
                <a:sym typeface="Wingdings" panose="05000000000000000000" pitchFamily="2" charset="2"/>
              </a:rPr>
              <a:t>colums</a:t>
            </a:r>
            <a:r>
              <a:rPr lang="en-US" dirty="0" smtClean="0">
                <a:sym typeface="Wingdings" panose="05000000000000000000" pitchFamily="2" charset="2"/>
              </a:rPr>
              <a:t> as previous slide)</a:t>
            </a:r>
            <a:endParaRPr lang="en-US" dirty="0"/>
          </a:p>
        </p:txBody>
      </p:sp>
      <p:pic>
        <p:nvPicPr>
          <p:cNvPr id="4" name="Content Placeholder 3"/>
          <p:cNvPicPr>
            <a:picLocks noGrp="1" noChangeAspect="1"/>
          </p:cNvPicPr>
          <p:nvPr>
            <p:ph idx="1"/>
          </p:nvPr>
        </p:nvPicPr>
        <p:blipFill>
          <a:blip r:embed="rId2"/>
          <a:stretch>
            <a:fillRect/>
          </a:stretch>
        </p:blipFill>
        <p:spPr>
          <a:xfrm>
            <a:off x="1460730" y="1825625"/>
            <a:ext cx="9270539" cy="4351338"/>
          </a:xfrm>
          <a:prstGeom prst="rect">
            <a:avLst/>
          </a:prstGeom>
        </p:spPr>
      </p:pic>
      <p:sp>
        <p:nvSpPr>
          <p:cNvPr id="5" name="Rectangle 4"/>
          <p:cNvSpPr/>
          <p:nvPr/>
        </p:nvSpPr>
        <p:spPr>
          <a:xfrm>
            <a:off x="1541417" y="4349931"/>
            <a:ext cx="9091749" cy="100584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9831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GetLifeCycleHistorey</a:t>
            </a:r>
            <a:r>
              <a:rPr lang="en-US" dirty="0" smtClean="0"/>
              <a:t> service</a:t>
            </a:r>
            <a:endParaRPr lang="en-US" dirty="0"/>
          </a:p>
        </p:txBody>
      </p:sp>
      <p:pic>
        <p:nvPicPr>
          <p:cNvPr id="4" name="Content Placeholder 3"/>
          <p:cNvPicPr>
            <a:picLocks noGrp="1" noChangeAspect="1"/>
          </p:cNvPicPr>
          <p:nvPr>
            <p:ph idx="1"/>
          </p:nvPr>
        </p:nvPicPr>
        <p:blipFill>
          <a:blip r:embed="rId2"/>
          <a:stretch>
            <a:fillRect/>
          </a:stretch>
        </p:blipFill>
        <p:spPr>
          <a:xfrm>
            <a:off x="2181225" y="2424906"/>
            <a:ext cx="7829550" cy="3152775"/>
          </a:xfrm>
          <a:prstGeom prst="rect">
            <a:avLst/>
          </a:prstGeom>
        </p:spPr>
      </p:pic>
    </p:spTree>
    <p:extLst>
      <p:ext uri="{BB962C8B-B14F-4D97-AF65-F5344CB8AC3E}">
        <p14:creationId xmlns:p14="http://schemas.microsoft.com/office/powerpoint/2010/main" val="916584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8" y="822324"/>
            <a:ext cx="10515600" cy="1325563"/>
          </a:xfrm>
        </p:spPr>
        <p:txBody>
          <a:bodyPr>
            <a:normAutofit fontScale="90000"/>
          </a:bodyPr>
          <a:lstStyle/>
          <a:p>
            <a:r>
              <a:rPr lang="en-US" dirty="0" smtClean="0"/>
              <a:t>CheckIn31137 service input</a:t>
            </a:r>
            <a:br>
              <a:rPr lang="en-US" dirty="0" smtClean="0"/>
            </a:br>
            <a:r>
              <a:rPr lang="en-US" dirty="0" err="1" smtClean="0"/>
              <a:t>ufid</a:t>
            </a:r>
            <a:r>
              <a:rPr lang="en-US" dirty="0" smtClean="0"/>
              <a:t>- GetPartDetails31137</a:t>
            </a:r>
            <a:r>
              <a:rPr lang="en-US" dirty="0" smtClean="0">
                <a:sym typeface="Wingdings" panose="05000000000000000000" pitchFamily="2" charset="2"/>
              </a:rPr>
              <a:t>selected </a:t>
            </a:r>
            <a:r>
              <a:rPr lang="en-US" dirty="0" err="1" smtClean="0">
                <a:sym typeface="Wingdings" panose="05000000000000000000" pitchFamily="2" charset="2"/>
              </a:rPr>
              <a:t>rowufid</a:t>
            </a:r>
            <a:r>
              <a:rPr lang="en-US" dirty="0" smtClean="0">
                <a:sym typeface="Wingdings" panose="05000000000000000000" pitchFamily="2" charset="2"/>
              </a:rPr>
              <a:t/>
            </a:r>
            <a:br>
              <a:rPr lang="en-US" dirty="0" smtClean="0">
                <a:sym typeface="Wingdings" panose="05000000000000000000" pitchFamily="2" charset="2"/>
              </a:rPr>
            </a:br>
            <a:r>
              <a:rPr lang="en-US" dirty="0" smtClean="0">
                <a:sym typeface="Wingdings" panose="05000000000000000000" pitchFamily="2" charset="2"/>
              </a:rPr>
              <a:t>Comment- take input from user(Text Box)</a:t>
            </a:r>
            <a:br>
              <a:rPr lang="en-US" dirty="0" smtClean="0">
                <a:sym typeface="Wingdings" panose="05000000000000000000" pitchFamily="2" charset="2"/>
              </a:rPr>
            </a:br>
            <a:r>
              <a:rPr lang="en-US" dirty="0" smtClean="0">
                <a:sym typeface="Wingdings" panose="05000000000000000000" pitchFamily="2" charset="2"/>
              </a:rPr>
              <a:t>OUTPUT-displays part details which is checked in(</a:t>
            </a:r>
            <a:r>
              <a:rPr lang="en-US" dirty="0" err="1" smtClean="0">
                <a:sym typeface="Wingdings" panose="05000000000000000000" pitchFamily="2" charset="2"/>
              </a:rPr>
              <a:t>datashape</a:t>
            </a:r>
            <a:r>
              <a:rPr lang="en-US" dirty="0" smtClean="0">
                <a:sym typeface="Wingdings" panose="05000000000000000000" pitchFamily="2" charset="2"/>
              </a:rPr>
              <a:t>-</a:t>
            </a:r>
            <a:r>
              <a:rPr lang="en-US" dirty="0" err="1" smtClean="0">
                <a:sym typeface="Wingdings" panose="05000000000000000000" pitchFamily="2" charset="2"/>
              </a:rPr>
              <a:t>ptc</a:t>
            </a:r>
            <a:r>
              <a:rPr lang="en-US" dirty="0" smtClean="0">
                <a:sym typeface="Wingdings" panose="05000000000000000000" pitchFamily="2" charset="2"/>
              </a:rPr>
              <a:t>-demo-part)</a:t>
            </a:r>
            <a:endParaRPr lang="en-US" dirty="0"/>
          </a:p>
        </p:txBody>
      </p:sp>
      <p:pic>
        <p:nvPicPr>
          <p:cNvPr id="4" name="Content Placeholder 3"/>
          <p:cNvPicPr>
            <a:picLocks noGrp="1" noChangeAspect="1"/>
          </p:cNvPicPr>
          <p:nvPr>
            <p:ph idx="1"/>
          </p:nvPr>
        </p:nvPicPr>
        <p:blipFill>
          <a:blip r:embed="rId2"/>
          <a:stretch>
            <a:fillRect/>
          </a:stretch>
        </p:blipFill>
        <p:spPr>
          <a:xfrm>
            <a:off x="2119311" y="3284605"/>
            <a:ext cx="7953375" cy="3209925"/>
          </a:xfrm>
          <a:prstGeom prst="rect">
            <a:avLst/>
          </a:prstGeom>
        </p:spPr>
      </p:pic>
    </p:spTree>
    <p:extLst>
      <p:ext uri="{BB962C8B-B14F-4D97-AF65-F5344CB8AC3E}">
        <p14:creationId xmlns:p14="http://schemas.microsoft.com/office/powerpoint/2010/main" val="1447293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Simmilarly</a:t>
            </a:r>
            <a:r>
              <a:rPr lang="en-US" dirty="0" smtClean="0"/>
              <a:t> CheckOut311137 service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46500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mashup look like after giving </a:t>
            </a:r>
            <a:r>
              <a:rPr lang="en-US" dirty="0" err="1" smtClean="0"/>
              <a:t>craiteria</a:t>
            </a:r>
            <a:r>
              <a:rPr lang="en-US" dirty="0" smtClean="0"/>
              <a:t> and type</a:t>
            </a:r>
            <a:endParaRPr lang="en-US" dirty="0"/>
          </a:p>
        </p:txBody>
      </p:sp>
      <p:pic>
        <p:nvPicPr>
          <p:cNvPr id="4" name="Content Placeholder 3"/>
          <p:cNvPicPr>
            <a:picLocks noGrp="1" noChangeAspect="1"/>
          </p:cNvPicPr>
          <p:nvPr>
            <p:ph idx="1"/>
          </p:nvPr>
        </p:nvPicPr>
        <p:blipFill>
          <a:blip r:embed="rId2"/>
          <a:stretch>
            <a:fillRect/>
          </a:stretch>
        </p:blipFill>
        <p:spPr>
          <a:xfrm>
            <a:off x="1416585" y="1825625"/>
            <a:ext cx="9358830" cy="4351338"/>
          </a:xfrm>
          <a:prstGeom prst="rect">
            <a:avLst/>
          </a:prstGeom>
        </p:spPr>
      </p:pic>
    </p:spTree>
    <p:extLst>
      <p:ext uri="{BB962C8B-B14F-4D97-AF65-F5344CB8AC3E}">
        <p14:creationId xmlns:p14="http://schemas.microsoft.com/office/powerpoint/2010/main" val="811077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Same part is Selected for lifecycle(there is no data in </a:t>
            </a:r>
            <a:r>
              <a:rPr lang="en-US" dirty="0" err="1" smtClean="0"/>
              <a:t>windchill</a:t>
            </a:r>
            <a:r>
              <a:rPr lang="en-US" dirty="0" smtClean="0"/>
              <a:t> hence not displayed) </a:t>
            </a:r>
            <a:r>
              <a:rPr lang="en-US" dirty="0" err="1" smtClean="0"/>
              <a:t>history,checkin,checkout</a:t>
            </a:r>
            <a:endParaRPr lang="en-US" dirty="0"/>
          </a:p>
        </p:txBody>
      </p:sp>
      <p:pic>
        <p:nvPicPr>
          <p:cNvPr id="4" name="Content Placeholder 3"/>
          <p:cNvPicPr>
            <a:picLocks noGrp="1" noChangeAspect="1"/>
          </p:cNvPicPr>
          <p:nvPr>
            <p:ph idx="1"/>
          </p:nvPr>
        </p:nvPicPr>
        <p:blipFill>
          <a:blip r:embed="rId2"/>
          <a:stretch>
            <a:fillRect/>
          </a:stretch>
        </p:blipFill>
        <p:spPr>
          <a:xfrm>
            <a:off x="2226255" y="1825625"/>
            <a:ext cx="7739489" cy="4351338"/>
          </a:xfrm>
          <a:prstGeom prst="rect">
            <a:avLst/>
          </a:prstGeom>
        </p:spPr>
      </p:pic>
      <p:sp>
        <p:nvSpPr>
          <p:cNvPr id="5" name="Oval 4"/>
          <p:cNvSpPr/>
          <p:nvPr/>
        </p:nvSpPr>
        <p:spPr>
          <a:xfrm>
            <a:off x="8712926" y="2677886"/>
            <a:ext cx="705394" cy="418011"/>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8595360" y="4376057"/>
            <a:ext cx="731520" cy="378823"/>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762103" y="4598126"/>
            <a:ext cx="640080" cy="30044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6972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the thing which follows thing template-</a:t>
            </a:r>
            <a:r>
              <a:rPr lang="en-US" dirty="0" err="1" smtClean="0"/>
              <a:t>WindchillConnector</a:t>
            </a:r>
            <a:endParaRPr lang="en-US" dirty="0"/>
          </a:p>
        </p:txBody>
      </p:sp>
      <p:pic>
        <p:nvPicPr>
          <p:cNvPr id="4" name="Content Placeholder 3"/>
          <p:cNvPicPr>
            <a:picLocks noGrp="1" noChangeAspect="1"/>
          </p:cNvPicPr>
          <p:nvPr>
            <p:ph idx="1"/>
          </p:nvPr>
        </p:nvPicPr>
        <p:blipFill>
          <a:blip r:embed="rId2"/>
          <a:stretch>
            <a:fillRect/>
          </a:stretch>
        </p:blipFill>
        <p:spPr>
          <a:xfrm>
            <a:off x="1718684" y="1825625"/>
            <a:ext cx="8754632" cy="4351338"/>
          </a:xfrm>
          <a:prstGeom prst="rect">
            <a:avLst/>
          </a:prstGeom>
        </p:spPr>
      </p:pic>
    </p:spTree>
    <p:extLst>
      <p:ext uri="{BB962C8B-B14F-4D97-AF65-F5344CB8AC3E}">
        <p14:creationId xmlns:p14="http://schemas.microsoft.com/office/powerpoint/2010/main" val="2525821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GetPartDetails</a:t>
            </a:r>
            <a:r>
              <a:rPr lang="en-US" dirty="0" smtClean="0"/>
              <a:t> services should be taken as </a:t>
            </a:r>
            <a:r>
              <a:rPr lang="en-US" dirty="0" err="1" smtClean="0"/>
              <a:t>Querry</a:t>
            </a:r>
            <a:r>
              <a:rPr lang="en-US" dirty="0" smtClean="0"/>
              <a:t> </a:t>
            </a:r>
            <a:r>
              <a:rPr lang="en-US" dirty="0" err="1" smtClean="0"/>
              <a:t>Serrvice</a:t>
            </a:r>
            <a:r>
              <a:rPr lang="en-US" dirty="0" smtClean="0"/>
              <a:t> from the </a:t>
            </a:r>
            <a:r>
              <a:rPr lang="en-US" dirty="0" err="1" smtClean="0"/>
              <a:t>windchillConnector</a:t>
            </a:r>
            <a:r>
              <a:rPr lang="en-US" dirty="0" smtClean="0"/>
              <a:t>(from ME tab after </a:t>
            </a:r>
            <a:r>
              <a:rPr lang="en-US" dirty="0" err="1" smtClean="0"/>
              <a:t>ip</a:t>
            </a:r>
            <a:r>
              <a:rPr lang="en-US" dirty="0" smtClean="0"/>
              <a:t>/op tab)</a:t>
            </a:r>
            <a:endParaRPr lang="en-US" dirty="0"/>
          </a:p>
        </p:txBody>
      </p:sp>
      <p:pic>
        <p:nvPicPr>
          <p:cNvPr id="4" name="Content Placeholder 3"/>
          <p:cNvPicPr>
            <a:picLocks noGrp="1" noChangeAspect="1"/>
          </p:cNvPicPr>
          <p:nvPr>
            <p:ph idx="1"/>
          </p:nvPr>
        </p:nvPicPr>
        <p:blipFill>
          <a:blip r:embed="rId2"/>
          <a:stretch>
            <a:fillRect/>
          </a:stretch>
        </p:blipFill>
        <p:spPr>
          <a:xfrm>
            <a:off x="2005595" y="1825625"/>
            <a:ext cx="8180809" cy="4351338"/>
          </a:xfrm>
          <a:prstGeom prst="rect">
            <a:avLst/>
          </a:prstGeom>
        </p:spPr>
      </p:pic>
    </p:spTree>
    <p:extLst>
      <p:ext uri="{BB962C8B-B14F-4D97-AF65-F5344CB8AC3E}">
        <p14:creationId xmlns:p14="http://schemas.microsoft.com/office/powerpoint/2010/main" val="1783881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Output for tat service should be (</a:t>
            </a:r>
            <a:r>
              <a:rPr lang="en-US" dirty="0" err="1" smtClean="0"/>
              <a:t>infotable-basetype</a:t>
            </a:r>
            <a:r>
              <a:rPr lang="en-US" dirty="0" smtClean="0"/>
              <a:t> which follows –</a:t>
            </a:r>
            <a:r>
              <a:rPr lang="en-US" dirty="0" err="1" smtClean="0"/>
              <a:t>ptc</a:t>
            </a:r>
            <a:r>
              <a:rPr lang="en-US" dirty="0" smtClean="0"/>
              <a:t>-part-demo-shape)</a:t>
            </a:r>
            <a:endParaRPr lang="en-US" dirty="0"/>
          </a:p>
        </p:txBody>
      </p:sp>
      <p:pic>
        <p:nvPicPr>
          <p:cNvPr id="4" name="Content Placeholder 3"/>
          <p:cNvPicPr>
            <a:picLocks noGrp="1" noChangeAspect="1"/>
          </p:cNvPicPr>
          <p:nvPr>
            <p:ph idx="1"/>
          </p:nvPr>
        </p:nvPicPr>
        <p:blipFill>
          <a:blip r:embed="rId2"/>
          <a:stretch>
            <a:fillRect/>
          </a:stretch>
        </p:blipFill>
        <p:spPr>
          <a:xfrm>
            <a:off x="4205287" y="2753519"/>
            <a:ext cx="3781425" cy="2495550"/>
          </a:xfrm>
          <a:prstGeom prst="rect">
            <a:avLst/>
          </a:prstGeom>
        </p:spPr>
      </p:pic>
    </p:spTree>
    <p:extLst>
      <p:ext uri="{BB962C8B-B14F-4D97-AF65-F5344CB8AC3E}">
        <p14:creationId xmlns:p14="http://schemas.microsoft.com/office/powerpoint/2010/main" val="3283059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260509"/>
          </a:xfrm>
        </p:spPr>
        <p:txBody>
          <a:bodyPr>
            <a:normAutofit fontScale="90000"/>
          </a:bodyPr>
          <a:lstStyle/>
          <a:p>
            <a:r>
              <a:rPr lang="en-US" dirty="0" smtClean="0"/>
              <a:t>Similarly create other services </a:t>
            </a:r>
            <a:br>
              <a:rPr lang="en-US" dirty="0" smtClean="0"/>
            </a:br>
            <a:r>
              <a:rPr lang="en-US" dirty="0" err="1" smtClean="0"/>
              <a:t>GetPartDetails-Querry</a:t>
            </a:r>
            <a:r>
              <a:rPr lang="en-US" dirty="0" smtClean="0"/>
              <a:t/>
            </a:r>
            <a:br>
              <a:rPr lang="en-US" dirty="0" smtClean="0"/>
            </a:br>
            <a:r>
              <a:rPr lang="en-US" dirty="0" smtClean="0"/>
              <a:t>GetLifeCycle31137-GetLifeCycleHistory </a:t>
            </a:r>
            <a:br>
              <a:rPr lang="en-US" dirty="0" smtClean="0"/>
            </a:br>
            <a:r>
              <a:rPr lang="en-US" dirty="0" smtClean="0"/>
              <a:t>Checkin31137-</a:t>
            </a:r>
            <a:r>
              <a:rPr lang="en-US" b="1" dirty="0" smtClean="0"/>
              <a:t>CheckIn</a:t>
            </a:r>
            <a:br>
              <a:rPr lang="en-US" b="1" dirty="0" smtClean="0"/>
            </a:br>
            <a:r>
              <a:rPr lang="en-US" dirty="0" smtClean="0"/>
              <a:t>CheckOut31137-</a:t>
            </a:r>
            <a:r>
              <a:rPr lang="en-US" b="1" dirty="0" smtClean="0"/>
              <a:t>CheckOut</a:t>
            </a:r>
            <a:br>
              <a:rPr lang="en-US" b="1" dirty="0" smtClean="0"/>
            </a:br>
            <a:endParaRPr lang="en-US" dirty="0"/>
          </a:p>
        </p:txBody>
      </p:sp>
      <p:pic>
        <p:nvPicPr>
          <p:cNvPr id="4" name="Content Placeholder 3"/>
          <p:cNvPicPr>
            <a:picLocks noGrp="1" noChangeAspect="1"/>
          </p:cNvPicPr>
          <p:nvPr>
            <p:ph idx="1"/>
          </p:nvPr>
        </p:nvPicPr>
        <p:blipFill>
          <a:blip r:embed="rId2"/>
          <a:stretch>
            <a:fillRect/>
          </a:stretch>
        </p:blipFill>
        <p:spPr>
          <a:xfrm>
            <a:off x="838200" y="2911215"/>
            <a:ext cx="10515600" cy="2180157"/>
          </a:xfrm>
          <a:prstGeom prst="rect">
            <a:avLst/>
          </a:prstGeom>
        </p:spPr>
      </p:pic>
    </p:spTree>
    <p:extLst>
      <p:ext uri="{BB962C8B-B14F-4D97-AF65-F5344CB8AC3E}">
        <p14:creationId xmlns:p14="http://schemas.microsoft.com/office/powerpoint/2010/main" val="1111129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 get the lifecycle history – input </a:t>
            </a:r>
            <a:r>
              <a:rPr lang="en-US" dirty="0" err="1" smtClean="0"/>
              <a:t>ufid</a:t>
            </a:r>
            <a:r>
              <a:rPr lang="en-US" dirty="0" smtClean="0"/>
              <a:t> so create one parameter for tat service which have base type as </a:t>
            </a:r>
            <a:r>
              <a:rPr lang="en-US" dirty="0" err="1" smtClean="0"/>
              <a:t>infotable</a:t>
            </a:r>
            <a:r>
              <a:rPr lang="en-US" dirty="0" smtClean="0"/>
              <a:t> and create one </a:t>
            </a:r>
            <a:r>
              <a:rPr lang="en-US" dirty="0" err="1" smtClean="0"/>
              <a:t>Datashape</a:t>
            </a:r>
            <a:r>
              <a:rPr lang="en-US" dirty="0" smtClean="0"/>
              <a:t> UFIDDS which accepts </a:t>
            </a:r>
            <a:r>
              <a:rPr lang="en-US" dirty="0" err="1" smtClean="0"/>
              <a:t>oly</a:t>
            </a:r>
            <a:r>
              <a:rPr lang="en-US" dirty="0" smtClean="0"/>
              <a:t> one string value</a:t>
            </a:r>
            <a:br>
              <a:rPr lang="en-US" dirty="0" smtClean="0"/>
            </a:br>
            <a:r>
              <a:rPr lang="en-US" dirty="0" smtClean="0"/>
              <a:t>and other input is datatype name</a:t>
            </a:r>
            <a:endParaRPr lang="en-US" dirty="0"/>
          </a:p>
        </p:txBody>
      </p:sp>
      <p:pic>
        <p:nvPicPr>
          <p:cNvPr id="4" name="Content Placeholder 3"/>
          <p:cNvPicPr>
            <a:picLocks noGrp="1" noChangeAspect="1"/>
          </p:cNvPicPr>
          <p:nvPr>
            <p:ph idx="1"/>
          </p:nvPr>
        </p:nvPicPr>
        <p:blipFill>
          <a:blip r:embed="rId2"/>
          <a:stretch>
            <a:fillRect/>
          </a:stretch>
        </p:blipFill>
        <p:spPr>
          <a:xfrm>
            <a:off x="1703352" y="2506662"/>
            <a:ext cx="8785296" cy="4351338"/>
          </a:xfrm>
          <a:prstGeom prst="rect">
            <a:avLst/>
          </a:prstGeom>
        </p:spPr>
      </p:pic>
    </p:spTree>
    <p:extLst>
      <p:ext uri="{BB962C8B-B14F-4D97-AF65-F5344CB8AC3E}">
        <p14:creationId xmlns:p14="http://schemas.microsoft.com/office/powerpoint/2010/main" val="2399508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inputs=-</a:t>
            </a:r>
            <a:r>
              <a:rPr lang="en-US" dirty="0" err="1" smtClean="0"/>
              <a:t>ufid</a:t>
            </a:r>
            <a:r>
              <a:rPr lang="en-US" dirty="0" smtClean="0"/>
              <a:t>(</a:t>
            </a:r>
            <a:r>
              <a:rPr lang="en-US" dirty="0" err="1" smtClean="0"/>
              <a:t>infotable,ufidDS</a:t>
            </a:r>
            <a:r>
              <a:rPr lang="en-US" dirty="0" smtClean="0"/>
              <a:t>)</a:t>
            </a:r>
            <a:br>
              <a:rPr lang="en-US" dirty="0" smtClean="0"/>
            </a:br>
            <a:r>
              <a:rPr lang="en-US" dirty="0" smtClean="0"/>
              <a:t>comment(String)</a:t>
            </a:r>
            <a:br>
              <a:rPr lang="en-US" dirty="0" smtClean="0"/>
            </a:br>
            <a:r>
              <a:rPr lang="en-US" dirty="0" err="1" smtClean="0"/>
              <a:t>dataShape</a:t>
            </a:r>
            <a:r>
              <a:rPr lang="en-US" dirty="0" smtClean="0"/>
              <a:t>(</a:t>
            </a:r>
            <a:r>
              <a:rPr lang="en-US" dirty="0" err="1" smtClean="0"/>
              <a:t>dataShapeName</a:t>
            </a:r>
            <a:r>
              <a:rPr lang="en-US" dirty="0" smtClean="0"/>
              <a:t>)</a:t>
            </a:r>
            <a:endParaRPr lang="en-US" dirty="0"/>
          </a:p>
        </p:txBody>
      </p:sp>
      <p:pic>
        <p:nvPicPr>
          <p:cNvPr id="4" name="Content Placeholder 3"/>
          <p:cNvPicPr>
            <a:picLocks noGrp="1" noChangeAspect="1"/>
          </p:cNvPicPr>
          <p:nvPr>
            <p:ph idx="1"/>
          </p:nvPr>
        </p:nvPicPr>
        <p:blipFill>
          <a:blip r:embed="rId2"/>
          <a:stretch>
            <a:fillRect/>
          </a:stretch>
        </p:blipFill>
        <p:spPr>
          <a:xfrm>
            <a:off x="1173873" y="1825625"/>
            <a:ext cx="9844253" cy="4351338"/>
          </a:xfrm>
          <a:prstGeom prst="rect">
            <a:avLst/>
          </a:prstGeom>
        </p:spPr>
      </p:pic>
    </p:spTree>
    <p:extLst>
      <p:ext uri="{BB962C8B-B14F-4D97-AF65-F5344CB8AC3E}">
        <p14:creationId xmlns:p14="http://schemas.microsoft.com/office/powerpoint/2010/main" val="1178834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CheckOut</a:t>
            </a:r>
            <a:r>
              <a:rPr lang="en-US" dirty="0" smtClean="0"/>
              <a:t> service</a:t>
            </a:r>
            <a:br>
              <a:rPr lang="en-US" dirty="0" smtClean="0"/>
            </a:br>
            <a:r>
              <a:rPr lang="en-US" dirty="0" smtClean="0"/>
              <a:t>inputs=-</a:t>
            </a:r>
            <a:r>
              <a:rPr lang="en-US" dirty="0" err="1" smtClean="0"/>
              <a:t>ufid</a:t>
            </a:r>
            <a:r>
              <a:rPr lang="en-US" dirty="0" smtClean="0"/>
              <a:t>(</a:t>
            </a:r>
            <a:r>
              <a:rPr lang="en-US" dirty="0" err="1" smtClean="0"/>
              <a:t>infotable,ufidDS</a:t>
            </a:r>
            <a:r>
              <a:rPr lang="en-US" dirty="0" smtClean="0"/>
              <a:t>)</a:t>
            </a:r>
            <a:br>
              <a:rPr lang="en-US" dirty="0" smtClean="0"/>
            </a:br>
            <a:r>
              <a:rPr lang="en-US" dirty="0" smtClean="0"/>
              <a:t>comment(String)</a:t>
            </a:r>
            <a:br>
              <a:rPr lang="en-US" dirty="0" smtClean="0"/>
            </a:br>
            <a:r>
              <a:rPr lang="en-US" dirty="0" err="1" smtClean="0"/>
              <a:t>dataShape</a:t>
            </a:r>
            <a:r>
              <a:rPr lang="en-US" dirty="0" smtClean="0"/>
              <a:t>(</a:t>
            </a:r>
            <a:r>
              <a:rPr lang="en-US" dirty="0" err="1" smtClean="0"/>
              <a:t>dataShapeName</a:t>
            </a:r>
            <a:r>
              <a:rPr lang="en-US" dirty="0" smtClean="0"/>
              <a:t>)</a:t>
            </a:r>
            <a:endParaRPr lang="en-US" dirty="0"/>
          </a:p>
        </p:txBody>
      </p:sp>
      <p:pic>
        <p:nvPicPr>
          <p:cNvPr id="4" name="Content Placeholder 3"/>
          <p:cNvPicPr>
            <a:picLocks noGrp="1" noChangeAspect="1"/>
          </p:cNvPicPr>
          <p:nvPr>
            <p:ph idx="1"/>
          </p:nvPr>
        </p:nvPicPr>
        <p:blipFill>
          <a:blip r:embed="rId2"/>
          <a:stretch>
            <a:fillRect/>
          </a:stretch>
        </p:blipFill>
        <p:spPr>
          <a:xfrm>
            <a:off x="1408867" y="1825625"/>
            <a:ext cx="9374265" cy="4351338"/>
          </a:xfrm>
          <a:prstGeom prst="rect">
            <a:avLst/>
          </a:prstGeom>
        </p:spPr>
      </p:pic>
    </p:spTree>
    <p:extLst>
      <p:ext uri="{BB962C8B-B14F-4D97-AF65-F5344CB8AC3E}">
        <p14:creationId xmlns:p14="http://schemas.microsoft.com/office/powerpoint/2010/main" val="321341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After Giving services select CONFIGURATION tab and give the BASEURL-</a:t>
            </a:r>
            <a:r>
              <a:rPr lang="en-US" dirty="0" err="1" smtClean="0"/>
              <a:t>windchill</a:t>
            </a:r>
            <a:r>
              <a:rPr lang="en-US" dirty="0" smtClean="0"/>
              <a:t> </a:t>
            </a:r>
            <a:r>
              <a:rPr lang="en-US" dirty="0" err="1" smtClean="0"/>
              <a:t>url</a:t>
            </a:r>
            <a:r>
              <a:rPr lang="en-US" dirty="0" smtClean="0"/>
              <a:t/>
            </a:r>
            <a:br>
              <a:rPr lang="en-US" dirty="0" smtClean="0"/>
            </a:br>
            <a:r>
              <a:rPr lang="en-US" dirty="0" smtClean="0"/>
              <a:t>(</a:t>
            </a:r>
            <a:r>
              <a:rPr lang="en-US" dirty="0" err="1" smtClean="0"/>
              <a:t>eg:http</a:t>
            </a:r>
            <a:r>
              <a:rPr lang="en-US" dirty="0" smtClean="0"/>
              <a:t>://10.6.61.113:80/</a:t>
            </a:r>
            <a:r>
              <a:rPr lang="en-US" dirty="0" err="1" smtClean="0"/>
              <a:t>Windchill</a:t>
            </a:r>
            <a:r>
              <a:rPr lang="en-US" dirty="0" smtClean="0"/>
              <a:t>)</a:t>
            </a:r>
            <a:endParaRPr lang="en-US" dirty="0"/>
          </a:p>
        </p:txBody>
      </p:sp>
      <p:pic>
        <p:nvPicPr>
          <p:cNvPr id="4" name="Content Placeholder 3"/>
          <p:cNvPicPr>
            <a:picLocks noGrp="1" noChangeAspect="1"/>
          </p:cNvPicPr>
          <p:nvPr>
            <p:ph idx="1"/>
          </p:nvPr>
        </p:nvPicPr>
        <p:blipFill>
          <a:blip r:embed="rId2"/>
          <a:stretch>
            <a:fillRect/>
          </a:stretch>
        </p:blipFill>
        <p:spPr>
          <a:xfrm>
            <a:off x="2197318" y="1825625"/>
            <a:ext cx="7797364" cy="4351338"/>
          </a:xfrm>
          <a:prstGeom prst="rect">
            <a:avLst/>
          </a:prstGeom>
        </p:spPr>
      </p:pic>
    </p:spTree>
    <p:extLst>
      <p:ext uri="{BB962C8B-B14F-4D97-AF65-F5344CB8AC3E}">
        <p14:creationId xmlns:p14="http://schemas.microsoft.com/office/powerpoint/2010/main" val="2316061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268</Words>
  <Application>Microsoft Office PowerPoint</Application>
  <PresentationFormat>Widescreen</PresentationFormat>
  <Paragraphs>23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vt:lpstr>
      <vt:lpstr>Office Theme</vt:lpstr>
      <vt:lpstr>Assignment-1</vt:lpstr>
      <vt:lpstr>Create the thing which follows thing template-WindchillConnector</vt:lpstr>
      <vt:lpstr>GetPartDetails services should be taken as Querry Serrvice from the windchillConnector(from ME tab after ip/op tab)</vt:lpstr>
      <vt:lpstr>Output for tat service should be (infotable-basetype which follows –ptc-part-demo-shape)</vt:lpstr>
      <vt:lpstr>Similarly create other services  GetPartDetails-Querry GetLifeCycle31137-GetLifeCycleHistory  Checkin31137-CheckIn CheckOut31137-CheckOut </vt:lpstr>
      <vt:lpstr>To get the lifecycle history – input ufid so create one parameter for tat service which have base type as infotable and create one Datashape UFIDDS which accepts oly one string value and other input is datatype name</vt:lpstr>
      <vt:lpstr>inputs=-ufid(infotable,ufidDS) comment(String) dataShape(dataShapeName)</vt:lpstr>
      <vt:lpstr>CheckOut service inputs=-ufid(infotable,ufidDS) comment(String) dataShape(dataShapeName)</vt:lpstr>
      <vt:lpstr>After Giving services select CONFIGURATION tab and give the BASEURL-windchill url (eg:http://10.6.61.113:80/Windchill)</vt:lpstr>
      <vt:lpstr>Create a Mashup as follows</vt:lpstr>
      <vt:lpstr>Give the data from the Text box which collects the Criteria ufid and type and datatype (should given by default as shown) to this service input and the output should be given to the 1st table (grid) </vt:lpstr>
      <vt:lpstr>GetLifeCycle31137 service has input ufid-GetPartDetails31137selected rowufid DatashapeLifeCycleHistoryDS31137</vt:lpstr>
      <vt:lpstr>LifeCycleHistoryDS31137-See the windchill lifecycle history and create one datashape as follows</vt:lpstr>
      <vt:lpstr>WindchillfolderpartnewTablifecycleHistory(Hence create the Datashape colums as previous slide)</vt:lpstr>
      <vt:lpstr>GetLifeCycleHistorey service</vt:lpstr>
      <vt:lpstr>CheckIn31137 service input ufid- GetPartDetails31137selected rowufid Comment- take input from user(Text Box) OUTPUT-displays part details which is checked in(datashape-ptc-demo-part)</vt:lpstr>
      <vt:lpstr>Simmilarly CheckOut311137 service</vt:lpstr>
      <vt:lpstr>Final mashup look like after giving craiteria and type</vt:lpstr>
      <vt:lpstr>Same part is Selected for lifecycle(there is no data in windchill hence not displayed) history,checkin,checkout</vt:lpstr>
    </vt:vector>
  </TitlesOfParts>
  <Company>ITC Infotech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Assignment-1</dc:title>
  <dc:creator>Harini S</dc:creator>
  <cp:lastModifiedBy>Jyoti Iyer</cp:lastModifiedBy>
  <cp:revision>10</cp:revision>
  <dcterms:created xsi:type="dcterms:W3CDTF">2018-10-30T07:50:34Z</dcterms:created>
  <dcterms:modified xsi:type="dcterms:W3CDTF">2019-02-21T11:37:12Z</dcterms:modified>
</cp:coreProperties>
</file>