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60" r:id="rId5"/>
    <p:sldId id="259" r:id="rId6"/>
    <p:sldId id="265" r:id="rId7"/>
    <p:sldId id="261" r:id="rId8"/>
    <p:sldId id="266" r:id="rId9"/>
    <p:sldId id="262" r:id="rId10"/>
    <p:sldId id="263" r:id="rId11"/>
    <p:sldId id="264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562725" cy="8686800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A1"/>
    <a:srgbClr val="A719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5494" autoAdjust="0"/>
  </p:normalViewPr>
  <p:slideViewPr>
    <p:cSldViewPr snapToObjects="1">
      <p:cViewPr>
        <p:scale>
          <a:sx n="94" d="100"/>
          <a:sy n="94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43213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717925" y="0"/>
            <a:ext cx="2843213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D00E1614-45A9-48CD-A98D-DCFF6557E73F}" type="datetimeFigureOut">
              <a:rPr lang="pl-PL"/>
              <a:pPr>
                <a:defRPr/>
              </a:pPr>
              <a:t>31.01.2024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250238"/>
            <a:ext cx="2843213" cy="434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717925" y="8250238"/>
            <a:ext cx="2843213" cy="4349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BE6A44F-3FFE-42BC-B01F-D0440289AA60}" type="slidenum">
              <a:rPr lang="pl-PL" altLang="en-US"/>
              <a:pPr/>
              <a:t>‹#›</a:t>
            </a:fld>
            <a:endParaRPr lang="pl-PL" altLang="en-US"/>
          </a:p>
        </p:txBody>
      </p:sp>
    </p:spTree>
    <p:extLst>
      <p:ext uri="{BB962C8B-B14F-4D97-AF65-F5344CB8AC3E}">
        <p14:creationId xmlns:p14="http://schemas.microsoft.com/office/powerpoint/2010/main" val="14449289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43213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717925" y="0"/>
            <a:ext cx="2843213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DBC972E2-5622-4494-9484-722D43FA7067}" type="datetimeFigureOut">
              <a:rPr lang="pl-PL"/>
              <a:pPr>
                <a:defRPr/>
              </a:pPr>
              <a:t>31.01.2024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09663" y="650875"/>
            <a:ext cx="4343400" cy="3257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l-PL" noProof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55638" y="4125913"/>
            <a:ext cx="5251450" cy="39100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  <a:endParaRPr lang="pl-PL" noProof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250238"/>
            <a:ext cx="2843213" cy="434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717925" y="8250238"/>
            <a:ext cx="2843213" cy="4349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3DBACC3-5C5A-4430-BEED-62875E08AECB}" type="slidenum">
              <a:rPr lang="pl-PL" altLang="en-US"/>
              <a:pPr/>
              <a:t>‹#›</a:t>
            </a:fld>
            <a:endParaRPr lang="pl-PL" altLang="en-US"/>
          </a:p>
        </p:txBody>
      </p:sp>
    </p:spTree>
    <p:extLst>
      <p:ext uri="{BB962C8B-B14F-4D97-AF65-F5344CB8AC3E}">
        <p14:creationId xmlns:p14="http://schemas.microsoft.com/office/powerpoint/2010/main" val="10496372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ytuł 1"/>
          <p:cNvSpPr txBox="1">
            <a:spLocks/>
          </p:cNvSpPr>
          <p:nvPr/>
        </p:nvSpPr>
        <p:spPr bwMode="auto">
          <a:xfrm>
            <a:off x="290513" y="2420938"/>
            <a:ext cx="8640762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>
              <a:defRPr/>
            </a:pPr>
            <a:endParaRPr lang="pl-PL" kern="0" dirty="0">
              <a:latin typeface="Calibri" panose="020F0502020204030204" pitchFamily="34" charset="0"/>
            </a:endParaRP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5949950"/>
            <a:ext cx="1189038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403648" y="1988840"/>
            <a:ext cx="7614402" cy="475252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pl-PL" noProof="0" dirty="0"/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1403648" y="116632"/>
            <a:ext cx="7614402" cy="1728192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5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1671490"/>
      </p:ext>
    </p:extLst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/>
          <p:cNvSpPr txBox="1">
            <a:spLocks noChangeArrowheads="1"/>
          </p:cNvSpPr>
          <p:nvPr/>
        </p:nvSpPr>
        <p:spPr bwMode="auto">
          <a:xfrm>
            <a:off x="0" y="6546850"/>
            <a:ext cx="611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098EEC1C-FB35-4046-86E5-02C8C25A4015}" type="slidenum">
              <a:rPr lang="pl-PL" altLang="en-US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en-US" sz="10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 eaLnBrk="1" hangingPunct="1"/>
            <a:endParaRPr lang="pl-PL" altLang="en-US" sz="1000">
              <a:solidFill>
                <a:schemeClr val="bg1"/>
              </a:solidFill>
            </a:endParaRPr>
          </a:p>
        </p:txBody>
      </p: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116632"/>
            <a:ext cx="2407096" cy="6696744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55576" y="116632"/>
            <a:ext cx="5721424" cy="66967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78583749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5949950"/>
            <a:ext cx="1189038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4704169" y="2492896"/>
            <a:ext cx="4313881" cy="1152128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403648" y="116632"/>
            <a:ext cx="3168352" cy="66247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pl-PL" noProof="0"/>
          </a:p>
        </p:txBody>
      </p:sp>
      <p:sp>
        <p:nvSpPr>
          <p:cNvPr id="10" name="Symbol zastępczy tekstu 2"/>
          <p:cNvSpPr>
            <a:spLocks noGrp="1"/>
          </p:cNvSpPr>
          <p:nvPr>
            <p:ph type="body" idx="11"/>
          </p:nvPr>
        </p:nvSpPr>
        <p:spPr>
          <a:xfrm>
            <a:off x="4704169" y="116632"/>
            <a:ext cx="4313881" cy="2232248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ymbol zastępczy zawartości 2"/>
          <p:cNvSpPr>
            <a:spLocks noGrp="1"/>
          </p:cNvSpPr>
          <p:nvPr>
            <p:ph sz="half" idx="12"/>
          </p:nvPr>
        </p:nvSpPr>
        <p:spPr>
          <a:xfrm>
            <a:off x="4704169" y="3861048"/>
            <a:ext cx="4313882" cy="2880320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12515377"/>
      </p:ext>
    </p:extLst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/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DC215F5A-825B-45A4-83FD-7C0CCD3B4F61}" type="slidenum">
              <a:rPr lang="pl-PL" altLang="en-US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en-US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5" y="1556792"/>
            <a:ext cx="8262476" cy="5256584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 dirty="0"/>
          </a:p>
        </p:txBody>
      </p:sp>
      <p:sp>
        <p:nvSpPr>
          <p:cNvPr id="8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116632"/>
            <a:ext cx="8284723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755575" y="620688"/>
            <a:ext cx="8284724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7041567"/>
      </p:ext>
    </p:extLst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/>
          <p:cNvSpPr txBox="1">
            <a:spLocks noChangeArrowheads="1"/>
          </p:cNvSpPr>
          <p:nvPr/>
        </p:nvSpPr>
        <p:spPr bwMode="auto">
          <a:xfrm>
            <a:off x="0" y="6546850"/>
            <a:ext cx="611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56751ECB-CA7A-4049-87B4-66F73B57D3A7}" type="slidenum">
              <a:rPr lang="pl-PL" altLang="en-US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en-US" sz="10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 eaLnBrk="1" hangingPunct="1"/>
            <a:endParaRPr lang="pl-PL" altLang="en-US" sz="1000">
              <a:solidFill>
                <a:schemeClr val="bg1"/>
              </a:solidFill>
            </a:endParaRPr>
          </a:p>
        </p:txBody>
      </p:sp>
      <p:sp>
        <p:nvSpPr>
          <p:cNvPr id="8" name="Symbol zastępczy obrazu 2"/>
          <p:cNvSpPr>
            <a:spLocks noGrp="1"/>
          </p:cNvSpPr>
          <p:nvPr>
            <p:ph type="pic" idx="1"/>
          </p:nvPr>
        </p:nvSpPr>
        <p:spPr>
          <a:xfrm>
            <a:off x="755575" y="1844823"/>
            <a:ext cx="3672409" cy="49685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pl-PL" noProof="0" dirty="0"/>
          </a:p>
        </p:txBody>
      </p:sp>
      <p:sp>
        <p:nvSpPr>
          <p:cNvPr id="9" name="Symbol zastępczy zawartości 2"/>
          <p:cNvSpPr>
            <a:spLocks noGrp="1"/>
          </p:cNvSpPr>
          <p:nvPr>
            <p:ph idx="11"/>
          </p:nvPr>
        </p:nvSpPr>
        <p:spPr>
          <a:xfrm>
            <a:off x="4571428" y="1844823"/>
            <a:ext cx="4465067" cy="4968553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 dirty="0"/>
          </a:p>
        </p:txBody>
      </p:sp>
      <p:sp>
        <p:nvSpPr>
          <p:cNvPr id="14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116632"/>
            <a:ext cx="8262475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1120625"/>
            <a:ext cx="8280920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8275062"/>
      </p:ext>
    </p:extLst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/>
          <p:cNvSpPr txBox="1">
            <a:spLocks noChangeArrowheads="1"/>
          </p:cNvSpPr>
          <p:nvPr/>
        </p:nvSpPr>
        <p:spPr bwMode="auto">
          <a:xfrm>
            <a:off x="0" y="6546850"/>
            <a:ext cx="611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DDB54525-D7E3-4F24-A35F-F2A6EDE7E504}" type="slidenum">
              <a:rPr lang="pl-PL" altLang="en-US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en-US" sz="10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 eaLnBrk="1" hangingPunct="1"/>
            <a:endParaRPr lang="pl-PL" altLang="en-US" sz="1000">
              <a:solidFill>
                <a:schemeClr val="bg1"/>
              </a:solidFill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5" y="1628800"/>
            <a:ext cx="4032449" cy="5112567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 dirty="0"/>
          </a:p>
        </p:txBody>
      </p:sp>
      <p:sp>
        <p:nvSpPr>
          <p:cNvPr id="10" name="Symbol zastępczy zawartości 2"/>
          <p:cNvSpPr>
            <a:spLocks noGrp="1"/>
          </p:cNvSpPr>
          <p:nvPr>
            <p:ph sz="half" idx="11"/>
          </p:nvPr>
        </p:nvSpPr>
        <p:spPr>
          <a:xfrm>
            <a:off x="4932040" y="1628801"/>
            <a:ext cx="4108259" cy="5112566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 dirty="0"/>
          </a:p>
        </p:txBody>
      </p:sp>
      <p:sp>
        <p:nvSpPr>
          <p:cNvPr id="12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44624"/>
            <a:ext cx="8284723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548680"/>
            <a:ext cx="8284724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1326408"/>
      </p:ext>
    </p:extLst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ole tekstowe 4"/>
          <p:cNvSpPr txBox="1">
            <a:spLocks noChangeArrowheads="1"/>
          </p:cNvSpPr>
          <p:nvPr/>
        </p:nvSpPr>
        <p:spPr bwMode="auto">
          <a:xfrm>
            <a:off x="0" y="6546850"/>
            <a:ext cx="611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FE956C11-B8AC-475D-BEE9-C12C0FDCB085}" type="slidenum">
              <a:rPr lang="pl-PL" altLang="en-US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en-US" sz="10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 eaLnBrk="1" hangingPunct="1"/>
            <a:endParaRPr lang="pl-PL" altLang="en-US" sz="1000">
              <a:solidFill>
                <a:schemeClr val="bg1"/>
              </a:solidFill>
            </a:endParaRPr>
          </a:p>
        </p:txBody>
      </p:sp>
      <p:sp>
        <p:nvSpPr>
          <p:cNvPr id="11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6" y="1628800"/>
            <a:ext cx="4050414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 dirty="0"/>
          </a:p>
        </p:txBody>
      </p:sp>
      <p:sp>
        <p:nvSpPr>
          <p:cNvPr id="12" name="Symbol zastępczy zawartości 2"/>
          <p:cNvSpPr>
            <a:spLocks noGrp="1"/>
          </p:cNvSpPr>
          <p:nvPr>
            <p:ph sz="half" idx="11"/>
          </p:nvPr>
        </p:nvSpPr>
        <p:spPr>
          <a:xfrm>
            <a:off x="5004048" y="1628800"/>
            <a:ext cx="4050414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 dirty="0"/>
          </a:p>
        </p:txBody>
      </p:sp>
      <p:sp>
        <p:nvSpPr>
          <p:cNvPr id="16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116632"/>
            <a:ext cx="8262475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6" y="1120625"/>
            <a:ext cx="4050414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Symbol zastępczy tekstu 2"/>
          <p:cNvSpPr>
            <a:spLocks noGrp="1"/>
          </p:cNvSpPr>
          <p:nvPr>
            <p:ph type="body" idx="13"/>
          </p:nvPr>
        </p:nvSpPr>
        <p:spPr>
          <a:xfrm>
            <a:off x="5004048" y="1120625"/>
            <a:ext cx="4050414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537190"/>
      </p:ext>
    </p:extLst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/>
          <p:cNvSpPr txBox="1">
            <a:spLocks noChangeArrowheads="1"/>
          </p:cNvSpPr>
          <p:nvPr/>
        </p:nvSpPr>
        <p:spPr bwMode="auto">
          <a:xfrm>
            <a:off x="0" y="6546850"/>
            <a:ext cx="611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2F1EFE2C-1D98-4AD7-BC47-B0144E85B956}" type="slidenum">
              <a:rPr lang="pl-PL" altLang="en-US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en-US" sz="10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 eaLnBrk="1" hangingPunct="1"/>
            <a:endParaRPr lang="pl-PL" altLang="en-US" sz="1000">
              <a:solidFill>
                <a:schemeClr val="bg1"/>
              </a:solidFill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3312368" cy="13184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139952" y="116632"/>
            <a:ext cx="4896544" cy="66247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83568" y="1435100"/>
            <a:ext cx="3312368" cy="53062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9765682"/>
      </p:ext>
    </p:extLst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/>
          <p:cNvSpPr txBox="1">
            <a:spLocks noChangeArrowheads="1"/>
          </p:cNvSpPr>
          <p:nvPr/>
        </p:nvSpPr>
        <p:spPr bwMode="auto">
          <a:xfrm>
            <a:off x="0" y="6546850"/>
            <a:ext cx="611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81391490-5AE8-449A-9683-B897145D310A}" type="slidenum">
              <a:rPr lang="pl-PL" altLang="en-US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en-US" sz="10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 eaLnBrk="1" hangingPunct="1"/>
            <a:endParaRPr lang="pl-PL" altLang="en-US" sz="1000">
              <a:solidFill>
                <a:schemeClr val="bg1"/>
              </a:solidFill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53952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755576" y="283"/>
            <a:ext cx="8388046" cy="4727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pl-PL" noProof="0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2253952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463918"/>
      </p:ext>
    </p:extLst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/>
          <p:cNvSpPr txBox="1">
            <a:spLocks noChangeArrowheads="1"/>
          </p:cNvSpPr>
          <p:nvPr/>
        </p:nvSpPr>
        <p:spPr bwMode="auto">
          <a:xfrm>
            <a:off x="0" y="6546850"/>
            <a:ext cx="611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CA47E324-CED8-431B-A190-FC99CAD13436}" type="slidenum">
              <a:rPr lang="pl-PL" altLang="en-US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en-US" sz="100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 eaLnBrk="1" hangingPunct="1"/>
            <a:endParaRPr lang="pl-PL" altLang="en-US" sz="1000">
              <a:solidFill>
                <a:schemeClr val="bg1"/>
              </a:solidFill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55576" y="116632"/>
            <a:ext cx="8280920" cy="1548656"/>
          </a:xfrm>
        </p:spPr>
        <p:txBody>
          <a:bodyPr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55576" y="1772816"/>
            <a:ext cx="8280920" cy="49685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83417983"/>
      </p:ext>
    </p:extLst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115888"/>
            <a:ext cx="8280400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 smtClean="0"/>
              <a:t>Kliknij, aby edytować styl wzorca tytułu</a:t>
            </a:r>
          </a:p>
        </p:txBody>
      </p:sp>
      <p:sp>
        <p:nvSpPr>
          <p:cNvPr id="10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1773238"/>
            <a:ext cx="82804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 smtClean="0"/>
              <a:t>Kliknij, aby edytować style wzorca tekstu</a:t>
            </a:r>
          </a:p>
          <a:p>
            <a:pPr lvl="1"/>
            <a:r>
              <a:rPr lang="pl-PL" altLang="pl-PL" smtClean="0"/>
              <a:t>Drugi poziom</a:t>
            </a:r>
          </a:p>
          <a:p>
            <a:pPr lvl="2"/>
            <a:r>
              <a:rPr lang="pl-PL" altLang="pl-PL" smtClean="0"/>
              <a:t>Trzeci poziom</a:t>
            </a:r>
          </a:p>
          <a:p>
            <a:pPr lvl="3"/>
            <a:r>
              <a:rPr lang="pl-PL" altLang="pl-PL" smtClean="0"/>
              <a:t>Czwarty poziom</a:t>
            </a:r>
          </a:p>
          <a:p>
            <a:pPr lvl="4"/>
            <a:r>
              <a:rPr lang="pl-PL" altLang="pl-PL" smtClean="0"/>
              <a:t>Piąty poziom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ransition>
    <p:randomBar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srep00812" TargetMode="External"/><Relationship Id="rId2" Type="http://schemas.openxmlformats.org/officeDocument/2006/relationships/hyperlink" Target="https://en.wikipedia.org/wiki/Zipf%27s_law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edium.com/techjingles/sentiment-analysis-part-3-19c00863c881" TargetMode="External"/><Relationship Id="rId5" Type="http://schemas.openxmlformats.org/officeDocument/2006/relationships/hyperlink" Target="https://www.thoughtco.com/principle-of-least-effort-zipfs-law-1691104#:~:text=The%20principle%20of%20least%20effort%20is%20the%20theory,Least%20Effort%2C%20and%20the%20path%20of%20least%20resistance" TargetMode="External"/><Relationship Id="rId4" Type="http://schemas.openxmlformats.org/officeDocument/2006/relationships/hyperlink" Target="https://www.hpl.hp.com/research/idl/papers/ranking/adamicglottometrics.pdf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ymbol zastępczy tekstu 6"/>
          <p:cNvSpPr>
            <a:spLocks noGrp="1"/>
          </p:cNvSpPr>
          <p:nvPr>
            <p:ph type="body" idx="11"/>
          </p:nvPr>
        </p:nvSpPr>
        <p:spPr>
          <a:xfrm>
            <a:off x="1403350" y="115888"/>
            <a:ext cx="7615238" cy="2246312"/>
          </a:xfrm>
        </p:spPr>
        <p:txBody>
          <a:bodyPr/>
          <a:lstStyle/>
          <a:p>
            <a:pPr algn="ctr"/>
            <a:r>
              <a:rPr lang="en-US" altLang="en-US" u="sng" dirty="0" smtClean="0"/>
              <a:t>Complex System Project</a:t>
            </a:r>
            <a:endParaRPr lang="en-US" altLang="en-US" u="sng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403350" y="2360543"/>
            <a:ext cx="731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 err="1" smtClean="0"/>
              <a:t>Zipf’s</a:t>
            </a:r>
            <a:r>
              <a:rPr lang="en-US" sz="4000" b="1" u="sng" dirty="0" smtClean="0"/>
              <a:t> Law</a:t>
            </a:r>
            <a:endParaRPr lang="en-US" sz="4000" b="1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2819399" y="3886200"/>
            <a:ext cx="4600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/>
              <a:t>Jyoti</a:t>
            </a:r>
            <a:r>
              <a:rPr lang="en-US" sz="2800" dirty="0" smtClean="0"/>
              <a:t> - 277156</a:t>
            </a:r>
            <a:endParaRPr lang="en-US" sz="2800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ytuł 1"/>
          <p:cNvSpPr>
            <a:spLocks noGrp="1"/>
          </p:cNvSpPr>
          <p:nvPr>
            <p:ph type="title"/>
          </p:nvPr>
        </p:nvSpPr>
        <p:spPr>
          <a:xfrm>
            <a:off x="3276600" y="245240"/>
            <a:ext cx="3311525" cy="950912"/>
          </a:xfrm>
        </p:spPr>
        <p:txBody>
          <a:bodyPr/>
          <a:lstStyle/>
          <a:p>
            <a:r>
              <a:rPr lang="en-US" altLang="en-US" sz="2400" dirty="0" smtClean="0"/>
              <a:t>Applications of </a:t>
            </a:r>
            <a:r>
              <a:rPr lang="en-US" altLang="en-US" sz="2400" dirty="0" err="1" smtClean="0"/>
              <a:t>Zipf</a:t>
            </a:r>
            <a:r>
              <a:rPr lang="en-US" altLang="en-US" sz="2400" dirty="0" smtClean="0"/>
              <a:t> Law</a:t>
            </a:r>
            <a:endParaRPr lang="en-US" altLang="en-US" sz="2400" dirty="0" smtClean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752600"/>
            <a:ext cx="7162800" cy="3696216"/>
          </a:xfrm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066800"/>
            <a:ext cx="7086600" cy="30102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20" y="4191000"/>
            <a:ext cx="7574280" cy="29914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6000" y="152400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Sentiment Analysis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760" y="114604"/>
            <a:ext cx="2123440" cy="838199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pPr algn="ctr"/>
            <a:r>
              <a:rPr lang="en-US" sz="2800" dirty="0" err="1" smtClean="0"/>
              <a:t>Zipf’s</a:t>
            </a:r>
            <a:r>
              <a:rPr lang="en-US" sz="2800" dirty="0" smtClean="0"/>
              <a:t> Law for National Gross Domestic Products</a:t>
            </a:r>
            <a:endParaRPr lang="en-US" sz="2800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80" b="8880"/>
          <a:stretch>
            <a:fillRect/>
          </a:stretch>
        </p:blipFill>
        <p:spPr>
          <a:xfrm>
            <a:off x="1403648" y="1988840"/>
            <a:ext cx="7614402" cy="4752528"/>
          </a:xfrm>
        </p:spPr>
      </p:pic>
    </p:spTree>
    <p:extLst>
      <p:ext uri="{BB962C8B-B14F-4D97-AF65-F5344CB8AC3E}">
        <p14:creationId xmlns:p14="http://schemas.microsoft.com/office/powerpoint/2010/main" val="3325486823"/>
      </p:ext>
    </p:extLst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pPr algn="ctr"/>
            <a:r>
              <a:rPr lang="en-US" sz="3600" dirty="0" smtClean="0"/>
              <a:t>More Applications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1600200"/>
            <a:ext cx="7239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Population (number of citizens) in cities.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The frequency of the names in the phone book.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Corporate income.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The number of companies in countries.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Principle of least effort.</a:t>
            </a:r>
          </a:p>
        </p:txBody>
      </p:sp>
    </p:spTree>
    <p:extLst>
      <p:ext uri="{BB962C8B-B14F-4D97-AF65-F5344CB8AC3E}">
        <p14:creationId xmlns:p14="http://schemas.microsoft.com/office/powerpoint/2010/main" val="3467132662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sz="3600" dirty="0" smtClean="0"/>
              <a:t>Conclusion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1600200"/>
            <a:ext cx="73593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While </a:t>
            </a:r>
            <a:r>
              <a:rPr lang="en-US" sz="2400" dirty="0" err="1"/>
              <a:t>Zipf's</a:t>
            </a:r>
            <a:r>
              <a:rPr lang="en-US" sz="2400" dirty="0"/>
              <a:t> Law provides valuable insights into the organization of complex systems, its exact mechanisms and applicability in different contexts remain subjects of ongoing research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Despite debates and variations in application, the widespread occurrence of </a:t>
            </a:r>
            <a:r>
              <a:rPr lang="en-US" sz="2400" dirty="0" err="1"/>
              <a:t>Zipfian</a:t>
            </a:r>
            <a:r>
              <a:rPr lang="en-US" sz="2400" dirty="0"/>
              <a:t> distributions highlights their significance in understanding patterns of distribution and organization in natural and social systems</a:t>
            </a:r>
          </a:p>
        </p:txBody>
      </p:sp>
    </p:spTree>
    <p:extLst>
      <p:ext uri="{BB962C8B-B14F-4D97-AF65-F5344CB8AC3E}">
        <p14:creationId xmlns:p14="http://schemas.microsoft.com/office/powerpoint/2010/main" val="1944247960"/>
      </p:ext>
    </p:extLst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sz="3600" dirty="0" err="1" smtClean="0"/>
              <a:t>Refrences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1447800"/>
            <a:ext cx="69021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https://en.wikipedia.org/wiki/Zipf%27s_law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https://www.nature.com/articles/srep00812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https://www.hpl.hp.com/research/idl/papers/ranking/adamicglottometrics.pdf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https://www.thoughtco.com/principle-of-least-effort-zipfs-law-1691104#:~:text=The%20principle%20of%20least%20effort%20is%20the%20theory,Least%20Effort%2C%20and%20the%20path%20of%20least%20resistance</a:t>
            </a:r>
            <a:r>
              <a:rPr lang="en-US" dirty="0" smtClean="0"/>
              <a:t>.</a:t>
            </a:r>
          </a:p>
          <a:p>
            <a:r>
              <a:rPr lang="en-US" dirty="0" smtClean="0">
                <a:hlinkClick r:id="rId6"/>
              </a:rPr>
              <a:t>https://medium.com/techjingles/sentiment-analysis-part-3-19c00863c881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08477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1"/>
          </p:nvPr>
        </p:nvSpPr>
        <p:spPr>
          <a:xfrm>
            <a:off x="1403648" y="2057400"/>
            <a:ext cx="7614402" cy="1728192"/>
          </a:xfrm>
        </p:spPr>
        <p:txBody>
          <a:bodyPr/>
          <a:lstStyle/>
          <a:p>
            <a:pPr algn="ctr"/>
            <a:r>
              <a:rPr lang="en-US" b="0" dirty="0" smtClean="0"/>
              <a:t>Thank you for your attention </a:t>
            </a:r>
            <a:r>
              <a:rPr lang="en-US" b="0" dirty="0" smtClean="0">
                <a:sym typeface="Wingdings" panose="05000000000000000000" pitchFamily="2" charset="2"/>
              </a:rPr>
              <a:t>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23935663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ymbol zastępczy tekstu 1"/>
          <p:cNvSpPr>
            <a:spLocks noGrp="1"/>
          </p:cNvSpPr>
          <p:nvPr>
            <p:ph type="body" idx="10"/>
          </p:nvPr>
        </p:nvSpPr>
        <p:spPr>
          <a:xfrm>
            <a:off x="4703763" y="2349501"/>
            <a:ext cx="4314825" cy="1295400"/>
          </a:xfrm>
        </p:spPr>
        <p:txBody>
          <a:bodyPr/>
          <a:lstStyle/>
          <a:p>
            <a:pPr algn="ctr"/>
            <a:r>
              <a:rPr lang="en-US" altLang="en-US" sz="2400" dirty="0">
                <a:solidFill>
                  <a:schemeClr val="tx1"/>
                </a:solidFill>
              </a:rPr>
              <a:t>George Kingsley </a:t>
            </a:r>
            <a:r>
              <a:rPr lang="en-US" altLang="en-US" sz="2400" dirty="0" err="1">
                <a:solidFill>
                  <a:schemeClr val="tx1"/>
                </a:solidFill>
              </a:rPr>
              <a:t>Zipf</a:t>
            </a:r>
            <a:endParaRPr lang="en-US" altLang="en-US" sz="2400" dirty="0">
              <a:solidFill>
                <a:schemeClr val="tx1"/>
              </a:solidFill>
            </a:endParaRPr>
          </a:p>
          <a:p>
            <a:pPr algn="ctr"/>
            <a:r>
              <a:rPr lang="en-US" altLang="en-US" sz="2400" dirty="0" smtClean="0">
                <a:solidFill>
                  <a:schemeClr val="tx1"/>
                </a:solidFill>
              </a:rPr>
              <a:t> 1902-1950 </a:t>
            </a:r>
            <a:endParaRPr lang="en-US" altLang="en-US" sz="2400" dirty="0">
              <a:solidFill>
                <a:schemeClr val="tx1"/>
              </a:solidFill>
            </a:endParaRPr>
          </a:p>
          <a:p>
            <a:pPr algn="ctr"/>
            <a:endParaRPr lang="en-US" altLang="en-US" dirty="0" smtClean="0"/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75" r="30075"/>
          <a:stretch>
            <a:fillRect/>
          </a:stretch>
        </p:blipFill>
        <p:spPr>
          <a:xfrm>
            <a:off x="1403350" y="115888"/>
            <a:ext cx="3168650" cy="6626225"/>
          </a:xfrm>
        </p:spPr>
      </p:pic>
      <p:sp>
        <p:nvSpPr>
          <p:cNvPr id="13316" name="Symbol zastępczy tekstu 3"/>
          <p:cNvSpPr>
            <a:spLocks noGrp="1"/>
          </p:cNvSpPr>
          <p:nvPr>
            <p:ph type="body" idx="11"/>
          </p:nvPr>
        </p:nvSpPr>
        <p:spPr>
          <a:xfrm>
            <a:off x="4703763" y="115888"/>
            <a:ext cx="4314825" cy="2233612"/>
          </a:xfrm>
        </p:spPr>
        <p:txBody>
          <a:bodyPr/>
          <a:lstStyle/>
          <a:p>
            <a:pPr marL="342900" indent="-342900" algn="just">
              <a:buChar char="•"/>
            </a:pPr>
            <a:r>
              <a:rPr lang="en-US" altLang="en-US" sz="2400" b="0" dirty="0" err="1"/>
              <a:t>Zipf’s</a:t>
            </a:r>
            <a:r>
              <a:rPr lang="en-US" altLang="en-US" sz="2400" b="0" dirty="0"/>
              <a:t> law state that the frequencies f of a certain event/word are inversely proportional to their rank r</a:t>
            </a:r>
          </a:p>
        </p:txBody>
      </p:sp>
      <p:sp>
        <p:nvSpPr>
          <p:cNvPr id="3" name="AutoShape 7" descr="{\displaystyle {\text{word frequency}}\propto {\frac {1}{\text{word rank}}}.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sz="half" idx="12"/>
              </p:nvPr>
            </p:nvSpPr>
            <p:spPr>
              <a:xfrm>
                <a:off x="4704169" y="3733800"/>
                <a:ext cx="4313882" cy="3007568"/>
              </a:xfrm>
            </p:spPr>
            <p:txBody>
              <a:bodyPr/>
              <a:lstStyle/>
              <a:p>
                <a:r>
                  <a:rPr lang="en-US" sz="2400" dirty="0"/>
                  <a:t>w</a:t>
                </a:r>
                <a14:m>
                  <m:oMath xmlns:m="http://schemas.openxmlformats.org/officeDocument/2006/math">
                    <m:r>
                      <a:rPr lang="en-US" sz="2400"/>
                      <m:t>𝑜𝑟𝑑</m:t>
                    </m:r>
                    <m:r>
                      <a:rPr lang="en-US" sz="2400"/>
                      <m:t> </m:t>
                    </m:r>
                    <m:r>
                      <a:rPr lang="en-US" sz="2400"/>
                      <m:t>𝑓𝑟𝑒𝑞𝑢𝑒𝑛𝑐𝑦</m:t>
                    </m:r>
                  </m:oMath>
                </a14:m>
                <a:r>
                  <a:rPr lang="en-US" sz="2400" dirty="0"/>
                  <a:t> α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/>
                        </m:ctrlPr>
                      </m:fPr>
                      <m:num>
                        <m:r>
                          <a:rPr lang="en-US" sz="2400"/>
                          <m:t>1</m:t>
                        </m:r>
                      </m:num>
                      <m:den>
                        <m:r>
                          <a:rPr lang="en-US" sz="2400"/>
                          <m:t>𝑤𝑜𝑟𝑑</m:t>
                        </m:r>
                        <m:r>
                          <a:rPr lang="en-US" sz="2400"/>
                          <m:t> </m:t>
                        </m:r>
                        <m:r>
                          <a:rPr lang="en-US" sz="2400"/>
                          <m:t>𝑟𝑎𝑛𝑘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</m:den>
                    </m:f>
                  </m:oMath>
                </a14:m>
                <a:endParaRPr lang="en-US" sz="2400" dirty="0"/>
              </a:p>
              <a:p>
                <a:pPr algn="just"/>
                <a:r>
                  <a:rPr lang="en-US" sz="2400" dirty="0" smtClean="0"/>
                  <a:t>It’s </a:t>
                </a:r>
                <a:r>
                  <a:rPr lang="en-US" sz="2400" dirty="0"/>
                  <a:t>usually found that the most common work occurs approximately twice as the next one , three times as often as the third most common, and so on.</a:t>
                </a:r>
                <a:endParaRPr lang="en-US" sz="2400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2"/>
              </p:nvPr>
            </p:nvSpPr>
            <p:spPr>
              <a:xfrm>
                <a:off x="4704169" y="3733800"/>
                <a:ext cx="4313882" cy="3007568"/>
              </a:xfrm>
              <a:blipFill rotWithShape="0">
                <a:blip r:embed="rId3"/>
                <a:stretch>
                  <a:fillRect l="-4385" r="-4385" b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ymbol zastępczy tekstu 2"/>
          <p:cNvSpPr>
            <a:spLocks noGrp="1"/>
          </p:cNvSpPr>
          <p:nvPr>
            <p:ph type="body" idx="10"/>
          </p:nvPr>
        </p:nvSpPr>
        <p:spPr>
          <a:xfrm>
            <a:off x="755650" y="115888"/>
            <a:ext cx="8285163" cy="504825"/>
          </a:xfrm>
        </p:spPr>
        <p:txBody>
          <a:bodyPr/>
          <a:lstStyle/>
          <a:p>
            <a:r>
              <a:rPr lang="en-US" altLang="en-US" sz="2800" dirty="0" smtClean="0"/>
              <a:t>Most Frequent Word</a:t>
            </a:r>
            <a:endParaRPr lang="en-US" altLang="en-US" sz="2800" dirty="0" smtClean="0"/>
          </a:p>
        </p:txBody>
      </p:sp>
      <p:sp>
        <p:nvSpPr>
          <p:cNvPr id="14340" name="Symbol zastępczy tekstu 3"/>
          <p:cNvSpPr>
            <a:spLocks noGrp="1"/>
          </p:cNvSpPr>
          <p:nvPr>
            <p:ph type="body" idx="11"/>
          </p:nvPr>
        </p:nvSpPr>
        <p:spPr>
          <a:xfrm>
            <a:off x="755650" y="620713"/>
            <a:ext cx="8285163" cy="863600"/>
          </a:xfrm>
        </p:spPr>
        <p:txBody>
          <a:bodyPr/>
          <a:lstStyle/>
          <a:p>
            <a:r>
              <a:rPr lang="en-US" altLang="en-US" sz="2000" dirty="0" smtClean="0"/>
              <a:t>Here are some most frequent word </a:t>
            </a:r>
            <a:r>
              <a:rPr lang="en-US" altLang="en-US" sz="2000" dirty="0"/>
              <a:t>in English book 'Lives of the Apostles': 314654 </a:t>
            </a:r>
            <a:r>
              <a:rPr lang="en-US" altLang="en-US" sz="2000" dirty="0" smtClean="0"/>
              <a:t>and </a:t>
            </a:r>
            <a:r>
              <a:rPr lang="en-US" altLang="en-US" sz="2000" dirty="0"/>
              <a:t>Spanish book 'Don </a:t>
            </a:r>
            <a:r>
              <a:rPr lang="en-US" altLang="en-US" sz="2000" dirty="0" err="1"/>
              <a:t>Quijote</a:t>
            </a:r>
            <a:r>
              <a:rPr lang="en-US" altLang="en-US" sz="2000" dirty="0"/>
              <a:t>': 389641 </a:t>
            </a:r>
            <a:r>
              <a:rPr lang="en-US" altLang="en-US" sz="2000" dirty="0" smtClean="0"/>
              <a:t>.</a:t>
            </a:r>
            <a:endParaRPr lang="en-US" altLang="en-US" sz="2000" dirty="0" smtClean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989138"/>
            <a:ext cx="3191320" cy="4572638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989138"/>
            <a:ext cx="3191320" cy="45726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00200" y="1484313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English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562600" y="1523485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Spanish</a:t>
            </a:r>
            <a:endParaRPr lang="en-US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21" y="2438400"/>
            <a:ext cx="4032250" cy="3276600"/>
          </a:xfr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363" y="2438400"/>
            <a:ext cx="4108450" cy="3276599"/>
          </a:xfrm>
        </p:spPr>
      </p:pic>
      <p:sp>
        <p:nvSpPr>
          <p:cNvPr id="16388" name="Symbol zastępczy tekstu 3"/>
          <p:cNvSpPr>
            <a:spLocks noGrp="1"/>
          </p:cNvSpPr>
          <p:nvPr>
            <p:ph type="body" idx="10"/>
          </p:nvPr>
        </p:nvSpPr>
        <p:spPr>
          <a:xfrm>
            <a:off x="830421" y="685800"/>
            <a:ext cx="8285163" cy="504825"/>
          </a:xfrm>
        </p:spPr>
        <p:txBody>
          <a:bodyPr/>
          <a:lstStyle/>
          <a:p>
            <a:pPr algn="ctr"/>
            <a:r>
              <a:rPr lang="en-US" altLang="en-US" dirty="0" smtClean="0"/>
              <a:t>Representation of Frequency and Rank  </a:t>
            </a:r>
            <a:endParaRPr lang="en-US" altLang="en-US" dirty="0" smtClean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Symbol zastępczy tekstu 3"/>
          <p:cNvSpPr>
            <a:spLocks noGrp="1"/>
          </p:cNvSpPr>
          <p:nvPr>
            <p:ph type="body" idx="12"/>
          </p:nvPr>
        </p:nvSpPr>
        <p:spPr>
          <a:xfrm>
            <a:off x="755650" y="115888"/>
            <a:ext cx="8262938" cy="865187"/>
          </a:xfrm>
        </p:spPr>
        <p:txBody>
          <a:bodyPr/>
          <a:lstStyle/>
          <a:p>
            <a:r>
              <a:rPr lang="en-US" altLang="en-US" sz="3200" dirty="0" err="1" smtClean="0"/>
              <a:t>Zipf</a:t>
            </a:r>
            <a:r>
              <a:rPr lang="en-US" altLang="en-US" sz="3200" dirty="0" smtClean="0"/>
              <a:t>-Mandelbrot Law</a:t>
            </a:r>
            <a:endParaRPr lang="en-US" altLang="en-US" sz="3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1768475"/>
            <a:ext cx="8262938" cy="46323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755650" y="762000"/>
                <a:ext cx="7931150" cy="1074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It’s an extension of </a:t>
                </a:r>
                <a:r>
                  <a:rPr lang="en-US" dirty="0" err="1" smtClean="0"/>
                  <a:t>Zipf’s</a:t>
                </a:r>
                <a:r>
                  <a:rPr lang="en-US" dirty="0" smtClean="0"/>
                  <a:t> law which states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                       frequency ∝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𝑟𝑎𝑛𝑘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)^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den>
                    </m:f>
                  </m:oMath>
                </a14:m>
                <a:r>
                  <a:rPr lang="en-US" dirty="0" smtClean="0"/>
                  <a:t>​</a:t>
                </a:r>
                <a:br>
                  <a:rPr lang="en-US" dirty="0" smtClean="0"/>
                </a:br>
                <a:r>
                  <a:rPr lang="en-US" dirty="0" smtClean="0"/>
                  <a:t>where a and b are fitted parameter</a:t>
                </a:r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50" y="762000"/>
                <a:ext cx="7931150" cy="1074653"/>
              </a:xfrm>
              <a:prstGeom prst="rect">
                <a:avLst/>
              </a:prstGeom>
              <a:blipFill rotWithShape="0">
                <a:blip r:embed="rId3"/>
                <a:stretch>
                  <a:fillRect l="-692" t="-2841" b="-85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752475" y="6495256"/>
            <a:ext cx="396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= 0.97968575, b = 0.27351501</a:t>
            </a:r>
            <a:endParaRPr lang="en-US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2132620"/>
            <a:ext cx="8262938" cy="4105647"/>
          </a:xfrm>
        </p:spPr>
      </p:pic>
      <p:sp>
        <p:nvSpPr>
          <p:cNvPr id="6" name="TextBox 5"/>
          <p:cNvSpPr txBox="1"/>
          <p:nvPr/>
        </p:nvSpPr>
        <p:spPr>
          <a:xfrm>
            <a:off x="765810" y="6299526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= 0.9233879, b = 0.84764076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5810" y="386080"/>
            <a:ext cx="79971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Empirical frequencies are calculated by dividing the frequency of each word by the total number of words in the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formula used in the code to compute the theoretical frequency is: </a:t>
            </a:r>
            <a:r>
              <a:rPr lang="en-US" dirty="0" smtClean="0"/>
              <a:t>f(r</a:t>
            </a:r>
            <a:r>
              <a:rPr lang="en-US" dirty="0"/>
              <a:t>)=1/(</a:t>
            </a:r>
            <a:r>
              <a:rPr lang="en-US" dirty="0" err="1"/>
              <a:t>r+b</a:t>
            </a:r>
            <a:r>
              <a:rPr lang="en-US" dirty="0"/>
              <a:t>)^a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533976"/>
      </p:ext>
    </p:extLst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49" y="1981200"/>
            <a:ext cx="4049713" cy="2469401"/>
          </a:xfrm>
        </p:spPr>
      </p:pic>
      <p:sp>
        <p:nvSpPr>
          <p:cNvPr id="17412" name="Symbol zastępczy tekstu 3"/>
          <p:cNvSpPr>
            <a:spLocks noGrp="1"/>
          </p:cNvSpPr>
          <p:nvPr>
            <p:ph type="body" idx="12"/>
          </p:nvPr>
        </p:nvSpPr>
        <p:spPr>
          <a:xfrm>
            <a:off x="755650" y="115888"/>
            <a:ext cx="8262938" cy="865187"/>
          </a:xfrm>
        </p:spPr>
        <p:txBody>
          <a:bodyPr/>
          <a:lstStyle/>
          <a:p>
            <a:r>
              <a:rPr lang="en-US" altLang="en-US" sz="2000" dirty="0" smtClean="0"/>
              <a:t>Here I implemented </a:t>
            </a:r>
            <a:r>
              <a:rPr lang="en-US" altLang="en-US" sz="2000" dirty="0" err="1" smtClean="0"/>
              <a:t>Zipf’s</a:t>
            </a:r>
            <a:r>
              <a:rPr lang="en-US" altLang="en-US" sz="2000" dirty="0" smtClean="0"/>
              <a:t> law for AI generated text on the big data analytics using English, Polish and Hindi</a:t>
            </a:r>
            <a:endParaRPr lang="en-US" altLang="en-US" sz="2000" dirty="0" smtClean="0"/>
          </a:p>
        </p:txBody>
      </p:sp>
      <p:sp>
        <p:nvSpPr>
          <p:cNvPr id="17413" name="Symbol zastępczy tekstu 4"/>
          <p:cNvSpPr>
            <a:spLocks noGrp="1"/>
          </p:cNvSpPr>
          <p:nvPr>
            <p:ph type="body" idx="10"/>
          </p:nvPr>
        </p:nvSpPr>
        <p:spPr>
          <a:xfrm>
            <a:off x="755650" y="1120775"/>
            <a:ext cx="8262938" cy="508000"/>
          </a:xfrm>
        </p:spPr>
        <p:txBody>
          <a:bodyPr/>
          <a:lstStyle/>
          <a:p>
            <a:r>
              <a:rPr lang="en-US" altLang="en-US" dirty="0"/>
              <a:t>Fitted parameters </a:t>
            </a:r>
            <a:r>
              <a:rPr lang="en-US" altLang="en-US" dirty="0" smtClean="0"/>
              <a:t>for </a:t>
            </a:r>
            <a:r>
              <a:rPr lang="en-US" altLang="en-US" dirty="0" err="1" smtClean="0"/>
              <a:t>english</a:t>
            </a:r>
            <a:r>
              <a:rPr lang="en-US" altLang="en-US" dirty="0" smtClean="0"/>
              <a:t>(a</a:t>
            </a:r>
            <a:r>
              <a:rPr lang="en-US" altLang="en-US" dirty="0"/>
              <a:t>, b): [1.45374937 2.8558311 </a:t>
            </a:r>
            <a:r>
              <a:rPr lang="en-US" altLang="en-US" dirty="0" smtClean="0"/>
              <a:t>], </a:t>
            </a:r>
            <a:r>
              <a:rPr lang="en-US" altLang="en-US" dirty="0"/>
              <a:t>Fitted </a:t>
            </a:r>
            <a:r>
              <a:rPr lang="en-US" altLang="en-US" dirty="0" smtClean="0"/>
              <a:t>parameters for polish </a:t>
            </a:r>
            <a:r>
              <a:rPr lang="en-US" altLang="en-US" dirty="0"/>
              <a:t>(a, b): [1.34110006 9.41954713]</a:t>
            </a:r>
          </a:p>
          <a:p>
            <a:pPr algn="ctr"/>
            <a:r>
              <a:rPr lang="en-US" altLang="en-US" dirty="0"/>
              <a:t>Fitted parameters </a:t>
            </a:r>
            <a:r>
              <a:rPr lang="en-US" altLang="en-US" dirty="0" smtClean="0"/>
              <a:t>for </a:t>
            </a:r>
            <a:r>
              <a:rPr lang="en-US" altLang="en-US" dirty="0" err="1" smtClean="0"/>
              <a:t>hindi</a:t>
            </a:r>
            <a:r>
              <a:rPr lang="en-US" altLang="en-US" dirty="0" smtClean="0"/>
              <a:t>(a</a:t>
            </a:r>
            <a:r>
              <a:rPr lang="en-US" altLang="en-US" dirty="0"/>
              <a:t>, b): [1.14767216 5.16433284]</a:t>
            </a:r>
            <a:endParaRPr lang="en-US" alt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981199"/>
            <a:ext cx="3989388" cy="2469401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513466"/>
            <a:ext cx="3509962" cy="23622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4506367"/>
            <a:ext cx="3989387" cy="2360994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5" r="10195"/>
          <a:stretch>
            <a:fillRect/>
          </a:stretch>
        </p:blipFill>
        <p:spPr>
          <a:xfrm>
            <a:off x="2209800" y="533400"/>
            <a:ext cx="5791200" cy="306245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810000"/>
            <a:ext cx="5715000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429942"/>
      </p:ext>
    </p:extLst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81000"/>
            <a:ext cx="3962400" cy="28813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81000"/>
            <a:ext cx="4343400" cy="28813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581400"/>
            <a:ext cx="6705600" cy="3124200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zablon1-PL">
  <a:themeElements>
    <a:clrScheme name="Odcienie szarości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1_Projekt domyśln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prezentacja_v2_2017-03_en</Template>
  <TotalTime>1054</TotalTime>
  <Words>322</Words>
  <Application>Microsoft Office PowerPoint</Application>
  <PresentationFormat>On-screen Show (4:3)</PresentationFormat>
  <Paragraphs>43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Trebuchet MS</vt:lpstr>
      <vt:lpstr>szablon1-PL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Applications of Zipf Law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Kataria.com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Twister</dc:creator>
  <cp:lastModifiedBy>Twister</cp:lastModifiedBy>
  <cp:revision>25</cp:revision>
  <dcterms:created xsi:type="dcterms:W3CDTF">2024-01-31T21:48:28Z</dcterms:created>
  <dcterms:modified xsi:type="dcterms:W3CDTF">2024-02-01T15:23:25Z</dcterms:modified>
</cp:coreProperties>
</file>