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7" r:id="rId1"/>
  </p:sldMasterIdLst>
  <p:sldIdLst>
    <p:sldId id="256" r:id="rId2"/>
    <p:sldId id="259" r:id="rId3"/>
    <p:sldId id="257" r:id="rId4"/>
    <p:sldId id="261" r:id="rId5"/>
    <p:sldId id="277" r:id="rId6"/>
    <p:sldId id="264" r:id="rId7"/>
    <p:sldId id="271" r:id="rId8"/>
    <p:sldId id="272" r:id="rId9"/>
    <p:sldId id="273" r:id="rId10"/>
    <p:sldId id="274" r:id="rId11"/>
    <p:sldId id="275" r:id="rId12"/>
    <p:sldId id="266" r:id="rId13"/>
    <p:sldId id="267" r:id="rId14"/>
    <p:sldId id="268" r:id="rId15"/>
    <p:sldId id="276" r:id="rId16"/>
    <p:sldId id="278" r:id="rId17"/>
    <p:sldId id="280" r:id="rId18"/>
    <p:sldId id="283" r:id="rId19"/>
    <p:sldId id="284" r:id="rId20"/>
    <p:sldId id="282" r:id="rId21"/>
    <p:sldId id="281"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095" autoAdjust="0"/>
  </p:normalViewPr>
  <p:slideViewPr>
    <p:cSldViewPr snapToGrid="0">
      <p:cViewPr varScale="1">
        <p:scale>
          <a:sx n="70" d="100"/>
          <a:sy n="70" d="100"/>
        </p:scale>
        <p:origin x="6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961DD-E565-4895-9B48-3F907FC1C67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EDF770A-3623-4588-AB47-C2FFC3ED6586}">
      <dgm:prSet phldrT="[Text]" custT="1"/>
      <dgm:spPr/>
      <dgm:t>
        <a:bodyPr/>
        <a:lstStyle/>
        <a:p>
          <a:r>
            <a:rPr lang="en-US" sz="1600" dirty="0" smtClean="0"/>
            <a:t>1.Introduction</a:t>
          </a:r>
          <a:endParaRPr lang="en-IN" sz="1600" dirty="0"/>
        </a:p>
      </dgm:t>
    </dgm:pt>
    <dgm:pt modelId="{E54B5E5E-0644-4534-A23C-8D8ED5C4B685}" type="parTrans" cxnId="{CF495937-D241-40AB-A59B-1773AD6542CA}">
      <dgm:prSet/>
      <dgm:spPr/>
      <dgm:t>
        <a:bodyPr/>
        <a:lstStyle/>
        <a:p>
          <a:endParaRPr lang="en-IN"/>
        </a:p>
      </dgm:t>
    </dgm:pt>
    <dgm:pt modelId="{7B5D3C5B-5488-4467-B395-84CC2085D35E}" type="sibTrans" cxnId="{CF495937-D241-40AB-A59B-1773AD6542CA}">
      <dgm:prSet/>
      <dgm:spPr/>
      <dgm:t>
        <a:bodyPr/>
        <a:lstStyle/>
        <a:p>
          <a:endParaRPr lang="en-IN"/>
        </a:p>
      </dgm:t>
    </dgm:pt>
    <dgm:pt modelId="{55B06F03-230D-40EC-A512-6DDE412EFDD0}">
      <dgm:prSet phldrT="[Text]" custT="1"/>
      <dgm:spPr/>
      <dgm:t>
        <a:bodyPr/>
        <a:lstStyle/>
        <a:p>
          <a:r>
            <a:rPr lang="en-US" sz="1600" dirty="0" smtClean="0"/>
            <a:t>2.Data Gathering/Data Refinement</a:t>
          </a:r>
          <a:endParaRPr lang="en-IN" sz="1600" dirty="0"/>
        </a:p>
      </dgm:t>
    </dgm:pt>
    <dgm:pt modelId="{8EF9917D-8CBB-4142-BF8B-34CF7559C579}" type="parTrans" cxnId="{4691A447-9EF1-4706-BE19-897C49D62AEA}">
      <dgm:prSet/>
      <dgm:spPr/>
      <dgm:t>
        <a:bodyPr/>
        <a:lstStyle/>
        <a:p>
          <a:endParaRPr lang="en-IN"/>
        </a:p>
      </dgm:t>
    </dgm:pt>
    <dgm:pt modelId="{9AD93E2D-C804-4BE7-B6D4-D52590605853}" type="sibTrans" cxnId="{4691A447-9EF1-4706-BE19-897C49D62AEA}">
      <dgm:prSet/>
      <dgm:spPr/>
      <dgm:t>
        <a:bodyPr/>
        <a:lstStyle/>
        <a:p>
          <a:endParaRPr lang="en-IN"/>
        </a:p>
      </dgm:t>
    </dgm:pt>
    <dgm:pt modelId="{10296E50-E07F-42E8-A084-C23339288725}">
      <dgm:prSet phldrT="[Text]" custT="1"/>
      <dgm:spPr/>
      <dgm:t>
        <a:bodyPr/>
        <a:lstStyle/>
        <a:p>
          <a:r>
            <a:rPr lang="en-US" sz="1600" dirty="0" smtClean="0"/>
            <a:t>3.Exploratary Data Analysis (EDA)</a:t>
          </a:r>
          <a:endParaRPr lang="en-IN" sz="1600" dirty="0"/>
        </a:p>
      </dgm:t>
    </dgm:pt>
    <dgm:pt modelId="{74211F32-2A3F-4566-852E-97B5880C0193}" type="parTrans" cxnId="{0D61AC9C-CF9D-4654-8A69-AB2A4DEA6A8D}">
      <dgm:prSet/>
      <dgm:spPr/>
      <dgm:t>
        <a:bodyPr/>
        <a:lstStyle/>
        <a:p>
          <a:endParaRPr lang="en-IN"/>
        </a:p>
      </dgm:t>
    </dgm:pt>
    <dgm:pt modelId="{3F273DDF-D010-44DD-A089-58DA10D94204}" type="sibTrans" cxnId="{0D61AC9C-CF9D-4654-8A69-AB2A4DEA6A8D}">
      <dgm:prSet/>
      <dgm:spPr/>
      <dgm:t>
        <a:bodyPr/>
        <a:lstStyle/>
        <a:p>
          <a:endParaRPr lang="en-IN"/>
        </a:p>
      </dgm:t>
    </dgm:pt>
    <dgm:pt modelId="{47EBE751-4C5B-4626-A10B-A4BB6CC67B3C}">
      <dgm:prSet phldrT="[Text]" custT="1"/>
      <dgm:spPr/>
      <dgm:t>
        <a:bodyPr/>
        <a:lstStyle/>
        <a:p>
          <a:r>
            <a:rPr lang="en-US" sz="1600" dirty="0" smtClean="0"/>
            <a:t>7.Conclusion </a:t>
          </a:r>
          <a:endParaRPr lang="en-IN" sz="1600" dirty="0"/>
        </a:p>
      </dgm:t>
    </dgm:pt>
    <dgm:pt modelId="{321EA12D-9685-403C-82F4-7E7B37589CBA}" type="parTrans" cxnId="{F58811B9-7A3C-40FC-A0A5-28F87EF569D1}">
      <dgm:prSet/>
      <dgm:spPr/>
      <dgm:t>
        <a:bodyPr/>
        <a:lstStyle/>
        <a:p>
          <a:endParaRPr lang="en-IN"/>
        </a:p>
      </dgm:t>
    </dgm:pt>
    <dgm:pt modelId="{D5EFE809-B1D7-4C3E-9043-74FF0715E83E}" type="sibTrans" cxnId="{F58811B9-7A3C-40FC-A0A5-28F87EF569D1}">
      <dgm:prSet/>
      <dgm:spPr/>
      <dgm:t>
        <a:bodyPr/>
        <a:lstStyle/>
        <a:p>
          <a:endParaRPr lang="en-IN"/>
        </a:p>
      </dgm:t>
    </dgm:pt>
    <dgm:pt modelId="{D615EDD5-809B-411D-8BA9-63FB254AA327}">
      <dgm:prSet phldrT="[Text]" custT="1"/>
      <dgm:spPr/>
      <dgm:t>
        <a:bodyPr/>
        <a:lstStyle/>
        <a:p>
          <a:r>
            <a:rPr lang="en-US" sz="1600" dirty="0" smtClean="0"/>
            <a:t>4.Feature Extraction</a:t>
          </a:r>
          <a:endParaRPr lang="en-IN" sz="1600" dirty="0"/>
        </a:p>
      </dgm:t>
    </dgm:pt>
    <dgm:pt modelId="{0DA08544-1ACE-4927-9461-AB42D067FCD0}" type="parTrans" cxnId="{D1B8CC48-B4A5-4F26-B768-010385B5CEF9}">
      <dgm:prSet/>
      <dgm:spPr/>
      <dgm:t>
        <a:bodyPr/>
        <a:lstStyle/>
        <a:p>
          <a:endParaRPr lang="en-IN"/>
        </a:p>
      </dgm:t>
    </dgm:pt>
    <dgm:pt modelId="{8D4B9BA9-ED35-49F3-B03E-5033EED951A2}" type="sibTrans" cxnId="{D1B8CC48-B4A5-4F26-B768-010385B5CEF9}">
      <dgm:prSet/>
      <dgm:spPr/>
      <dgm:t>
        <a:bodyPr/>
        <a:lstStyle/>
        <a:p>
          <a:endParaRPr lang="en-IN"/>
        </a:p>
      </dgm:t>
    </dgm:pt>
    <dgm:pt modelId="{AC21C39B-8094-4DF4-9454-C022B1941C7D}">
      <dgm:prSet phldrT="[Text]" custT="1"/>
      <dgm:spPr/>
      <dgm:t>
        <a:bodyPr/>
        <a:lstStyle/>
        <a:p>
          <a:r>
            <a:rPr lang="en-US" sz="1600" dirty="0" smtClean="0"/>
            <a:t>5.Methodology</a:t>
          </a:r>
          <a:endParaRPr lang="en-IN" sz="1600" dirty="0"/>
        </a:p>
      </dgm:t>
    </dgm:pt>
    <dgm:pt modelId="{0107BC2B-06D9-42DC-8808-DA7FA3A22F4B}" type="parTrans" cxnId="{453A0BCC-7EB7-43CB-8326-ADC1FC84BCC3}">
      <dgm:prSet/>
      <dgm:spPr/>
      <dgm:t>
        <a:bodyPr/>
        <a:lstStyle/>
        <a:p>
          <a:endParaRPr lang="en-IN"/>
        </a:p>
      </dgm:t>
    </dgm:pt>
    <dgm:pt modelId="{324C797C-2D18-49B6-9B49-BFE8657A735A}" type="sibTrans" cxnId="{453A0BCC-7EB7-43CB-8326-ADC1FC84BCC3}">
      <dgm:prSet/>
      <dgm:spPr/>
      <dgm:t>
        <a:bodyPr/>
        <a:lstStyle/>
        <a:p>
          <a:endParaRPr lang="en-IN"/>
        </a:p>
      </dgm:t>
    </dgm:pt>
    <dgm:pt modelId="{26AFAAB0-D3C3-45F8-BA5F-FEDA5B572F05}">
      <dgm:prSet phldrT="[Text]" custT="1"/>
      <dgm:spPr/>
      <dgm:t>
        <a:bodyPr/>
        <a:lstStyle/>
        <a:p>
          <a:r>
            <a:rPr lang="en-US" sz="1600" dirty="0" smtClean="0"/>
            <a:t>6.Expremental Results</a:t>
          </a:r>
          <a:endParaRPr lang="en-IN" sz="1600" dirty="0"/>
        </a:p>
      </dgm:t>
    </dgm:pt>
    <dgm:pt modelId="{BBF3AD0A-BA75-4773-871A-77BA903A8165}" type="parTrans" cxnId="{CE2D8481-9853-4F5B-AFDD-57E9E3B8DAE7}">
      <dgm:prSet/>
      <dgm:spPr/>
      <dgm:t>
        <a:bodyPr/>
        <a:lstStyle/>
        <a:p>
          <a:endParaRPr lang="en-IN"/>
        </a:p>
      </dgm:t>
    </dgm:pt>
    <dgm:pt modelId="{E81FEE53-58FD-4623-BCB7-A870A74987FE}" type="sibTrans" cxnId="{CE2D8481-9853-4F5B-AFDD-57E9E3B8DAE7}">
      <dgm:prSet/>
      <dgm:spPr/>
      <dgm:t>
        <a:bodyPr/>
        <a:lstStyle/>
        <a:p>
          <a:endParaRPr lang="en-IN"/>
        </a:p>
      </dgm:t>
    </dgm:pt>
    <dgm:pt modelId="{0D641313-CA3B-4455-9DE6-F8206E6030BB}">
      <dgm:prSet custT="1"/>
      <dgm:spPr/>
      <dgm:t>
        <a:bodyPr/>
        <a:lstStyle/>
        <a:p>
          <a:r>
            <a:rPr lang="en-US" sz="1600" dirty="0" smtClean="0"/>
            <a:t>Importance of employee retention</a:t>
          </a:r>
          <a:endParaRPr lang="en-IN" sz="1600" dirty="0"/>
        </a:p>
      </dgm:t>
    </dgm:pt>
    <dgm:pt modelId="{C4833989-AA70-4443-A3B7-7B42AD152F18}" type="parTrans" cxnId="{B480F273-DB90-4D65-8CD8-7075966D4D0E}">
      <dgm:prSet/>
      <dgm:spPr/>
      <dgm:t>
        <a:bodyPr/>
        <a:lstStyle/>
        <a:p>
          <a:endParaRPr lang="en-IN"/>
        </a:p>
      </dgm:t>
    </dgm:pt>
    <dgm:pt modelId="{D2C469C1-DA49-4308-8341-D2B6302C0B4D}" type="sibTrans" cxnId="{B480F273-DB90-4D65-8CD8-7075966D4D0E}">
      <dgm:prSet/>
      <dgm:spPr/>
      <dgm:t>
        <a:bodyPr/>
        <a:lstStyle/>
        <a:p>
          <a:endParaRPr lang="en-IN"/>
        </a:p>
      </dgm:t>
    </dgm:pt>
    <dgm:pt modelId="{7E24895A-4447-4EE9-8E29-E627FD6D72A7}">
      <dgm:prSet custT="1"/>
      <dgm:spPr/>
      <dgm:t>
        <a:bodyPr/>
        <a:lstStyle/>
        <a:p>
          <a:r>
            <a:rPr lang="en-US" sz="1600" dirty="0" smtClean="0"/>
            <a:t>Impact of job changes on business performance</a:t>
          </a:r>
          <a:endParaRPr lang="en-IN" sz="1600" dirty="0"/>
        </a:p>
      </dgm:t>
    </dgm:pt>
    <dgm:pt modelId="{D2621995-CC1C-4033-AC5F-8DA4C08ED402}" type="parTrans" cxnId="{9B97074B-D76D-40EF-AF0E-70598FCB6227}">
      <dgm:prSet/>
      <dgm:spPr/>
      <dgm:t>
        <a:bodyPr/>
        <a:lstStyle/>
        <a:p>
          <a:endParaRPr lang="en-IN"/>
        </a:p>
      </dgm:t>
    </dgm:pt>
    <dgm:pt modelId="{C757F58C-7648-404B-9B6D-9532717A71BE}" type="sibTrans" cxnId="{9B97074B-D76D-40EF-AF0E-70598FCB6227}">
      <dgm:prSet/>
      <dgm:spPr/>
      <dgm:t>
        <a:bodyPr/>
        <a:lstStyle/>
        <a:p>
          <a:endParaRPr lang="en-IN"/>
        </a:p>
      </dgm:t>
    </dgm:pt>
    <dgm:pt modelId="{E8942D92-6DF8-4A0C-820C-13E454C40005}">
      <dgm:prSet custT="1"/>
      <dgm:spPr/>
      <dgm:t>
        <a:bodyPr/>
        <a:lstStyle/>
        <a:p>
          <a:r>
            <a:rPr lang="en-US" sz="1600" dirty="0" smtClean="0"/>
            <a:t>Predict job change likelihood using employee data</a:t>
          </a:r>
          <a:endParaRPr lang="en-IN" sz="1600" dirty="0"/>
        </a:p>
      </dgm:t>
    </dgm:pt>
    <dgm:pt modelId="{62713C9D-FBD3-41F0-9A8F-B254FC9C7854}" type="parTrans" cxnId="{727B1164-C6D7-4FDF-8ABD-B95CB1E6AD9D}">
      <dgm:prSet/>
      <dgm:spPr/>
      <dgm:t>
        <a:bodyPr/>
        <a:lstStyle/>
        <a:p>
          <a:endParaRPr lang="en-IN"/>
        </a:p>
      </dgm:t>
    </dgm:pt>
    <dgm:pt modelId="{4B988555-D0C2-4C48-B4E0-0D5645A9623F}" type="sibTrans" cxnId="{727B1164-C6D7-4FDF-8ABD-B95CB1E6AD9D}">
      <dgm:prSet/>
      <dgm:spPr/>
      <dgm:t>
        <a:bodyPr/>
        <a:lstStyle/>
        <a:p>
          <a:endParaRPr lang="en-IN"/>
        </a:p>
      </dgm:t>
    </dgm:pt>
    <dgm:pt modelId="{070431D1-1511-47F1-8AD9-BCEC36314A0B}">
      <dgm:prSet custT="1"/>
      <dgm:spPr/>
      <dgm:t>
        <a:bodyPr/>
        <a:lstStyle/>
        <a:p>
          <a:r>
            <a:rPr lang="en-US" sz="1600" dirty="0" smtClean="0"/>
            <a:t>Data Cleaning</a:t>
          </a:r>
          <a:endParaRPr lang="en-IN" sz="1600" dirty="0"/>
        </a:p>
      </dgm:t>
    </dgm:pt>
    <dgm:pt modelId="{0FDCE648-56BB-42D9-ADA3-E66A3BE8982D}" type="parTrans" cxnId="{B33CC9BF-614C-4C23-BC93-5A1F10159D0A}">
      <dgm:prSet/>
      <dgm:spPr/>
      <dgm:t>
        <a:bodyPr/>
        <a:lstStyle/>
        <a:p>
          <a:endParaRPr lang="en-IN"/>
        </a:p>
      </dgm:t>
    </dgm:pt>
    <dgm:pt modelId="{55212DBB-4084-4C6B-B722-FB1D365C81D2}" type="sibTrans" cxnId="{B33CC9BF-614C-4C23-BC93-5A1F10159D0A}">
      <dgm:prSet/>
      <dgm:spPr/>
      <dgm:t>
        <a:bodyPr/>
        <a:lstStyle/>
        <a:p>
          <a:endParaRPr lang="en-IN"/>
        </a:p>
      </dgm:t>
    </dgm:pt>
    <dgm:pt modelId="{C42A3B7F-6ECB-4B04-8EA9-8E80ED64E387}">
      <dgm:prSet custT="1"/>
      <dgm:spPr/>
      <dgm:t>
        <a:bodyPr/>
        <a:lstStyle/>
        <a:p>
          <a:r>
            <a:rPr lang="en-US" sz="1600" dirty="0" smtClean="0"/>
            <a:t>Data Cleaning and Encoding categorical variables and Scaled numeric features</a:t>
          </a:r>
          <a:endParaRPr lang="en-IN" sz="1600" dirty="0"/>
        </a:p>
      </dgm:t>
    </dgm:pt>
    <dgm:pt modelId="{D970B373-A943-4FBA-ADA9-0D2375DED8B3}" type="parTrans" cxnId="{41B86FC0-51E1-4E79-BF03-2AB9F0A48265}">
      <dgm:prSet/>
      <dgm:spPr/>
      <dgm:t>
        <a:bodyPr/>
        <a:lstStyle/>
        <a:p>
          <a:endParaRPr lang="en-IN"/>
        </a:p>
      </dgm:t>
    </dgm:pt>
    <dgm:pt modelId="{2A681020-6034-4FBF-8A8F-624D16564E6C}" type="sibTrans" cxnId="{41B86FC0-51E1-4E79-BF03-2AB9F0A48265}">
      <dgm:prSet/>
      <dgm:spPr/>
      <dgm:t>
        <a:bodyPr/>
        <a:lstStyle/>
        <a:p>
          <a:endParaRPr lang="en-IN"/>
        </a:p>
      </dgm:t>
    </dgm:pt>
    <dgm:pt modelId="{123B3DD7-D006-40E3-A05A-99A2ED880C68}">
      <dgm:prSet custT="1"/>
      <dgm:spPr/>
      <dgm:t>
        <a:bodyPr/>
        <a:lstStyle/>
        <a:p>
          <a:r>
            <a:rPr lang="en-US" sz="1600" dirty="0" smtClean="0"/>
            <a:t>Understand employee characteristics and job change patterns</a:t>
          </a:r>
          <a:endParaRPr lang="en-IN" sz="1600" dirty="0"/>
        </a:p>
      </dgm:t>
    </dgm:pt>
    <dgm:pt modelId="{CC309276-B444-47F1-988B-F7AD41DF7310}" type="parTrans" cxnId="{0B83D709-8F68-44B5-83F9-D023FF8DECEA}">
      <dgm:prSet/>
      <dgm:spPr/>
      <dgm:t>
        <a:bodyPr/>
        <a:lstStyle/>
        <a:p>
          <a:endParaRPr lang="en-IN"/>
        </a:p>
      </dgm:t>
    </dgm:pt>
    <dgm:pt modelId="{16E8F142-48F8-498B-9C8F-D1E3FC1795E3}" type="sibTrans" cxnId="{0B83D709-8F68-44B5-83F9-D023FF8DECEA}">
      <dgm:prSet/>
      <dgm:spPr/>
      <dgm:t>
        <a:bodyPr/>
        <a:lstStyle/>
        <a:p>
          <a:endParaRPr lang="en-IN"/>
        </a:p>
      </dgm:t>
    </dgm:pt>
    <dgm:pt modelId="{A7221C44-96A1-4FF9-A842-27438BECBE60}">
      <dgm:prSet custT="1"/>
      <dgm:spPr/>
      <dgm:t>
        <a:bodyPr/>
        <a:lstStyle/>
        <a:p>
          <a:r>
            <a:rPr lang="en-US" sz="1600" dirty="0" smtClean="0"/>
            <a:t>Identify  key factors influencing job changes</a:t>
          </a:r>
          <a:endParaRPr lang="en-IN" sz="1600" dirty="0"/>
        </a:p>
      </dgm:t>
    </dgm:pt>
    <dgm:pt modelId="{6B978712-5FDE-4358-90ED-1A715944E7FB}" type="parTrans" cxnId="{5FF9C086-BE08-4837-8843-608A68C7BB50}">
      <dgm:prSet/>
      <dgm:spPr/>
      <dgm:t>
        <a:bodyPr/>
        <a:lstStyle/>
        <a:p>
          <a:endParaRPr lang="en-IN"/>
        </a:p>
      </dgm:t>
    </dgm:pt>
    <dgm:pt modelId="{D5A05936-656E-43F9-85F0-3B97FA39F6F3}" type="sibTrans" cxnId="{5FF9C086-BE08-4837-8843-608A68C7BB50}">
      <dgm:prSet/>
      <dgm:spPr/>
      <dgm:t>
        <a:bodyPr/>
        <a:lstStyle/>
        <a:p>
          <a:endParaRPr lang="en-IN"/>
        </a:p>
      </dgm:t>
    </dgm:pt>
    <dgm:pt modelId="{20C5979C-B765-4F35-A5F6-F1087DF05829}">
      <dgm:prSet custT="1"/>
      <dgm:spPr/>
      <dgm:t>
        <a:bodyPr/>
        <a:lstStyle/>
        <a:p>
          <a:r>
            <a:rPr lang="en-US" sz="1600" dirty="0" smtClean="0"/>
            <a:t>Created new meaningful  features from existing data</a:t>
          </a:r>
          <a:endParaRPr lang="en-IN" sz="1600" dirty="0"/>
        </a:p>
      </dgm:t>
    </dgm:pt>
    <dgm:pt modelId="{4B38E0B4-15FF-4BAF-816E-55EBA17F0863}" type="parTrans" cxnId="{66C36B49-D6E5-4479-A429-84703CF6A555}">
      <dgm:prSet/>
      <dgm:spPr/>
      <dgm:t>
        <a:bodyPr/>
        <a:lstStyle/>
        <a:p>
          <a:endParaRPr lang="en-IN"/>
        </a:p>
      </dgm:t>
    </dgm:pt>
    <dgm:pt modelId="{8BC09598-D8B0-41ED-BE14-2527658DA827}" type="sibTrans" cxnId="{66C36B49-D6E5-4479-A429-84703CF6A555}">
      <dgm:prSet/>
      <dgm:spPr/>
      <dgm:t>
        <a:bodyPr/>
        <a:lstStyle/>
        <a:p>
          <a:endParaRPr lang="en-IN"/>
        </a:p>
      </dgm:t>
    </dgm:pt>
    <dgm:pt modelId="{4A15EC69-965D-485D-92B1-9AA6BCA71221}">
      <dgm:prSet custT="1"/>
      <dgm:spPr/>
      <dgm:t>
        <a:bodyPr/>
        <a:lstStyle/>
        <a:p>
          <a:r>
            <a:rPr lang="en-US" sz="1600" dirty="0" smtClean="0"/>
            <a:t>Applied one-hot encoding and label encoding , and feature scaling</a:t>
          </a:r>
          <a:endParaRPr lang="en-IN" sz="1600" dirty="0"/>
        </a:p>
      </dgm:t>
    </dgm:pt>
    <dgm:pt modelId="{F3FA1DDC-C825-43E8-AF1F-757C48EF9079}" type="parTrans" cxnId="{1081D90E-EC0F-442A-9DCD-63B395BBBBDE}">
      <dgm:prSet/>
      <dgm:spPr/>
      <dgm:t>
        <a:bodyPr/>
        <a:lstStyle/>
        <a:p>
          <a:endParaRPr lang="en-IN"/>
        </a:p>
      </dgm:t>
    </dgm:pt>
    <dgm:pt modelId="{E2DACEB5-02A5-4150-A873-DC8200359943}" type="sibTrans" cxnId="{1081D90E-EC0F-442A-9DCD-63B395BBBBDE}">
      <dgm:prSet/>
      <dgm:spPr/>
      <dgm:t>
        <a:bodyPr/>
        <a:lstStyle/>
        <a:p>
          <a:endParaRPr lang="en-IN"/>
        </a:p>
      </dgm:t>
    </dgm:pt>
    <dgm:pt modelId="{BE28D295-83AE-47A7-86B6-928C20EE2BA7}">
      <dgm:prSet custT="1"/>
      <dgm:spPr/>
      <dgm:t>
        <a:bodyPr/>
        <a:lstStyle/>
        <a:p>
          <a:r>
            <a:rPr lang="en-US" sz="1600" dirty="0" smtClean="0"/>
            <a:t>Algorithm model used(logistic regression, random forest,  XG Boost,  Light GBM, ROC-AUC)</a:t>
          </a:r>
          <a:endParaRPr lang="en-IN" sz="1600" dirty="0"/>
        </a:p>
      </dgm:t>
    </dgm:pt>
    <dgm:pt modelId="{AD36E33D-FE7F-44DE-9455-333D5119CE5F}" type="parTrans" cxnId="{44E90C8F-FD80-4B7E-9844-E110498884BB}">
      <dgm:prSet/>
      <dgm:spPr/>
      <dgm:t>
        <a:bodyPr/>
        <a:lstStyle/>
        <a:p>
          <a:endParaRPr lang="en-IN"/>
        </a:p>
      </dgm:t>
    </dgm:pt>
    <dgm:pt modelId="{AC6F7290-ECDB-4485-B26D-FB10E62399A6}" type="sibTrans" cxnId="{44E90C8F-FD80-4B7E-9844-E110498884BB}">
      <dgm:prSet/>
      <dgm:spPr/>
      <dgm:t>
        <a:bodyPr/>
        <a:lstStyle/>
        <a:p>
          <a:endParaRPr lang="en-IN"/>
        </a:p>
      </dgm:t>
    </dgm:pt>
    <dgm:pt modelId="{BF388A9B-CD1D-4BE5-A83A-C74DCC3D6266}">
      <dgm:prSet custT="1"/>
      <dgm:spPr/>
      <dgm:t>
        <a:bodyPr/>
        <a:lstStyle/>
        <a:p>
          <a:r>
            <a:rPr lang="en-US" sz="1600" dirty="0" smtClean="0"/>
            <a:t>Applied SMOTE technique to balance classes</a:t>
          </a:r>
          <a:endParaRPr lang="en-IN" sz="1600" dirty="0"/>
        </a:p>
      </dgm:t>
    </dgm:pt>
    <dgm:pt modelId="{5C340412-2B76-42DE-A434-A3CD44F32337}" type="parTrans" cxnId="{1FAA67F3-DD56-4D2E-BFC0-49DC3F00DD10}">
      <dgm:prSet/>
      <dgm:spPr/>
      <dgm:t>
        <a:bodyPr/>
        <a:lstStyle/>
        <a:p>
          <a:endParaRPr lang="en-IN"/>
        </a:p>
      </dgm:t>
    </dgm:pt>
    <dgm:pt modelId="{BAE6B5AC-C8AF-474A-A922-7377FB3F4851}" type="sibTrans" cxnId="{1FAA67F3-DD56-4D2E-BFC0-49DC3F00DD10}">
      <dgm:prSet/>
      <dgm:spPr/>
      <dgm:t>
        <a:bodyPr/>
        <a:lstStyle/>
        <a:p>
          <a:endParaRPr lang="en-IN"/>
        </a:p>
      </dgm:t>
    </dgm:pt>
    <dgm:pt modelId="{B3B1221D-8F61-4F27-A623-B365C03C73E2}">
      <dgm:prSet/>
      <dgm:spPr/>
      <dgm:t>
        <a:bodyPr/>
        <a:lstStyle/>
        <a:p>
          <a:endParaRPr lang="en-IN" sz="900" dirty="0"/>
        </a:p>
      </dgm:t>
    </dgm:pt>
    <dgm:pt modelId="{B9D56D8D-2C50-43E5-9F64-BEE9E69965FB}" type="parTrans" cxnId="{34F065BA-7A92-447C-87D5-81E5BB5EBA4B}">
      <dgm:prSet/>
      <dgm:spPr/>
      <dgm:t>
        <a:bodyPr/>
        <a:lstStyle/>
        <a:p>
          <a:endParaRPr lang="en-IN"/>
        </a:p>
      </dgm:t>
    </dgm:pt>
    <dgm:pt modelId="{78610AE2-3A4D-44CC-909E-A4EB35FF5755}" type="sibTrans" cxnId="{34F065BA-7A92-447C-87D5-81E5BB5EBA4B}">
      <dgm:prSet/>
      <dgm:spPr/>
      <dgm:t>
        <a:bodyPr/>
        <a:lstStyle/>
        <a:p>
          <a:endParaRPr lang="en-IN"/>
        </a:p>
      </dgm:t>
    </dgm:pt>
    <dgm:pt modelId="{FD7EE081-64EE-4B49-A2DC-768296B8D6A5}">
      <dgm:prSet custT="1"/>
      <dgm:spPr/>
      <dgm:t>
        <a:bodyPr/>
        <a:lstStyle/>
        <a:p>
          <a:r>
            <a:rPr lang="en-US" sz="1600" dirty="0" smtClean="0"/>
            <a:t>Evaluated model  performance of test dataset</a:t>
          </a:r>
          <a:endParaRPr lang="en-IN" sz="1600" dirty="0"/>
        </a:p>
      </dgm:t>
    </dgm:pt>
    <dgm:pt modelId="{3B51751A-E717-4C56-8E84-16EB37F20F61}" type="parTrans" cxnId="{E37E4F6A-3CFE-49E5-ABC1-036A79F6A603}">
      <dgm:prSet/>
      <dgm:spPr/>
      <dgm:t>
        <a:bodyPr/>
        <a:lstStyle/>
        <a:p>
          <a:endParaRPr lang="en-IN"/>
        </a:p>
      </dgm:t>
    </dgm:pt>
    <dgm:pt modelId="{2EC100E4-B8E6-4514-BBA9-F328174412FB}" type="sibTrans" cxnId="{E37E4F6A-3CFE-49E5-ABC1-036A79F6A603}">
      <dgm:prSet/>
      <dgm:spPr/>
      <dgm:t>
        <a:bodyPr/>
        <a:lstStyle/>
        <a:p>
          <a:endParaRPr lang="en-IN"/>
        </a:p>
      </dgm:t>
    </dgm:pt>
    <dgm:pt modelId="{F69FE312-11C9-4886-9C2B-BC737D7E7C14}">
      <dgm:prSet custT="1"/>
      <dgm:spPr/>
      <dgm:t>
        <a:bodyPr/>
        <a:lstStyle/>
        <a:p>
          <a:r>
            <a:rPr lang="en-US" sz="1600" dirty="0" smtClean="0"/>
            <a:t>Identified the most accurate and robust model </a:t>
          </a:r>
          <a:endParaRPr lang="en-IN" sz="1600" dirty="0"/>
        </a:p>
      </dgm:t>
    </dgm:pt>
    <dgm:pt modelId="{7F0CEE1D-70C4-4901-8E93-A165F0E299C3}" type="parTrans" cxnId="{15FCB909-A22B-40B6-B9EB-BB3AC3870F07}">
      <dgm:prSet/>
      <dgm:spPr/>
      <dgm:t>
        <a:bodyPr/>
        <a:lstStyle/>
        <a:p>
          <a:endParaRPr lang="en-IN"/>
        </a:p>
      </dgm:t>
    </dgm:pt>
    <dgm:pt modelId="{D23204FF-5855-496F-8866-3A23851AE78F}" type="sibTrans" cxnId="{15FCB909-A22B-40B6-B9EB-BB3AC3870F07}">
      <dgm:prSet/>
      <dgm:spPr/>
      <dgm:t>
        <a:bodyPr/>
        <a:lstStyle/>
        <a:p>
          <a:endParaRPr lang="en-IN"/>
        </a:p>
      </dgm:t>
    </dgm:pt>
    <dgm:pt modelId="{2FBBACA0-B624-40FB-9707-FCAD2994CB88}">
      <dgm:prSet custT="1"/>
      <dgm:spPr/>
      <dgm:t>
        <a:bodyPr/>
        <a:lstStyle/>
        <a:p>
          <a:r>
            <a:rPr lang="en-US" sz="1600" dirty="0" smtClean="0"/>
            <a:t>Key findings and implications for employee </a:t>
          </a:r>
          <a:r>
            <a:rPr lang="en-US" sz="1600" smtClean="0"/>
            <a:t>retention strategies</a:t>
          </a:r>
          <a:endParaRPr lang="en-IN" sz="700" dirty="0"/>
        </a:p>
      </dgm:t>
    </dgm:pt>
    <dgm:pt modelId="{515ACF0E-32BF-4AD0-A96D-714CC9BDDB8D}" type="parTrans" cxnId="{486E567E-8691-441B-B740-CCD977296334}">
      <dgm:prSet/>
      <dgm:spPr/>
      <dgm:t>
        <a:bodyPr/>
        <a:lstStyle/>
        <a:p>
          <a:endParaRPr lang="en-IN"/>
        </a:p>
      </dgm:t>
    </dgm:pt>
    <dgm:pt modelId="{FB2CD58E-33BB-45C0-AEAD-D833F04C92A5}" type="sibTrans" cxnId="{486E567E-8691-441B-B740-CCD977296334}">
      <dgm:prSet/>
      <dgm:spPr/>
      <dgm:t>
        <a:bodyPr/>
        <a:lstStyle/>
        <a:p>
          <a:endParaRPr lang="en-IN"/>
        </a:p>
      </dgm:t>
    </dgm:pt>
    <dgm:pt modelId="{0313FFD7-EA02-482E-9E2C-83D6548D8A00}">
      <dgm:prSet custT="1"/>
      <dgm:spPr/>
      <dgm:t>
        <a:bodyPr/>
        <a:lstStyle/>
        <a:p>
          <a:r>
            <a:rPr lang="en-US" sz="700" dirty="0" smtClean="0"/>
            <a:t>.</a:t>
          </a:r>
          <a:endParaRPr lang="en-IN" sz="700" dirty="0"/>
        </a:p>
      </dgm:t>
    </dgm:pt>
    <dgm:pt modelId="{E7AD41AE-6FDD-4352-A561-24E24F51961F}" type="sibTrans" cxnId="{ECD362DF-7969-479A-87D6-D8B3C03A1714}">
      <dgm:prSet/>
      <dgm:spPr/>
      <dgm:t>
        <a:bodyPr/>
        <a:lstStyle/>
        <a:p>
          <a:endParaRPr lang="en-IN"/>
        </a:p>
      </dgm:t>
    </dgm:pt>
    <dgm:pt modelId="{1AC1A265-3433-4B10-BAE6-D5158CD87FC2}" type="parTrans" cxnId="{ECD362DF-7969-479A-87D6-D8B3C03A1714}">
      <dgm:prSet/>
      <dgm:spPr/>
      <dgm:t>
        <a:bodyPr/>
        <a:lstStyle/>
        <a:p>
          <a:endParaRPr lang="en-IN"/>
        </a:p>
      </dgm:t>
    </dgm:pt>
    <dgm:pt modelId="{C33554E1-345A-4108-9CBC-F267E588A5B4}" type="pres">
      <dgm:prSet presAssocID="{FC8961DD-E565-4895-9B48-3F907FC1C676}" presName="linear" presStyleCnt="0">
        <dgm:presLayoutVars>
          <dgm:dir/>
          <dgm:animLvl val="lvl"/>
          <dgm:resizeHandles val="exact"/>
        </dgm:presLayoutVars>
      </dgm:prSet>
      <dgm:spPr/>
      <dgm:t>
        <a:bodyPr/>
        <a:lstStyle/>
        <a:p>
          <a:endParaRPr lang="en-IN"/>
        </a:p>
      </dgm:t>
    </dgm:pt>
    <dgm:pt modelId="{4B29E0C3-F486-463B-8DDF-6041B35A36A4}" type="pres">
      <dgm:prSet presAssocID="{EEDF770A-3623-4588-AB47-C2FFC3ED6586}" presName="parentLin" presStyleCnt="0"/>
      <dgm:spPr/>
    </dgm:pt>
    <dgm:pt modelId="{8FA82EE6-A6EC-4EF0-AEDF-1043FFFB4E3B}" type="pres">
      <dgm:prSet presAssocID="{EEDF770A-3623-4588-AB47-C2FFC3ED6586}" presName="parentLeftMargin" presStyleLbl="node1" presStyleIdx="0" presStyleCnt="7"/>
      <dgm:spPr/>
      <dgm:t>
        <a:bodyPr/>
        <a:lstStyle/>
        <a:p>
          <a:endParaRPr lang="en-IN"/>
        </a:p>
      </dgm:t>
    </dgm:pt>
    <dgm:pt modelId="{944DA83A-BA72-4F0D-89FF-171A47B72308}" type="pres">
      <dgm:prSet presAssocID="{EEDF770A-3623-4588-AB47-C2FFC3ED6586}" presName="parentText" presStyleLbl="node1" presStyleIdx="0" presStyleCnt="7">
        <dgm:presLayoutVars>
          <dgm:chMax val="0"/>
          <dgm:bulletEnabled val="1"/>
        </dgm:presLayoutVars>
      </dgm:prSet>
      <dgm:spPr/>
      <dgm:t>
        <a:bodyPr/>
        <a:lstStyle/>
        <a:p>
          <a:endParaRPr lang="en-IN"/>
        </a:p>
      </dgm:t>
    </dgm:pt>
    <dgm:pt modelId="{9B2C8B66-732D-47DB-B142-9835A8398FF5}" type="pres">
      <dgm:prSet presAssocID="{EEDF770A-3623-4588-AB47-C2FFC3ED6586}" presName="negativeSpace" presStyleCnt="0"/>
      <dgm:spPr/>
    </dgm:pt>
    <dgm:pt modelId="{54F69F32-52DD-4110-9007-3B7E40FBDB3E}" type="pres">
      <dgm:prSet presAssocID="{EEDF770A-3623-4588-AB47-C2FFC3ED6586}" presName="childText" presStyleLbl="conFgAcc1" presStyleIdx="0" presStyleCnt="7" custLinFactY="-4057" custLinFactNeighborX="-242" custLinFactNeighborY="-100000">
        <dgm:presLayoutVars>
          <dgm:bulletEnabled val="1"/>
        </dgm:presLayoutVars>
      </dgm:prSet>
      <dgm:spPr/>
      <dgm:t>
        <a:bodyPr/>
        <a:lstStyle/>
        <a:p>
          <a:endParaRPr lang="en-IN"/>
        </a:p>
      </dgm:t>
    </dgm:pt>
    <dgm:pt modelId="{FDCCF02B-EED2-46B2-ACE9-F9AC97585C34}" type="pres">
      <dgm:prSet presAssocID="{7B5D3C5B-5488-4467-B395-84CC2085D35E}" presName="spaceBetweenRectangles" presStyleCnt="0"/>
      <dgm:spPr/>
    </dgm:pt>
    <dgm:pt modelId="{2BF09C57-19A6-4BB7-A27E-BA23709A42A9}" type="pres">
      <dgm:prSet presAssocID="{55B06F03-230D-40EC-A512-6DDE412EFDD0}" presName="parentLin" presStyleCnt="0"/>
      <dgm:spPr/>
    </dgm:pt>
    <dgm:pt modelId="{8F2C6982-728E-41A6-95B5-9550F8F50F62}" type="pres">
      <dgm:prSet presAssocID="{55B06F03-230D-40EC-A512-6DDE412EFDD0}" presName="parentLeftMargin" presStyleLbl="node1" presStyleIdx="0" presStyleCnt="7"/>
      <dgm:spPr/>
      <dgm:t>
        <a:bodyPr/>
        <a:lstStyle/>
        <a:p>
          <a:endParaRPr lang="en-IN"/>
        </a:p>
      </dgm:t>
    </dgm:pt>
    <dgm:pt modelId="{B8D37D31-D344-4C40-9B91-AA368DFB95E6}" type="pres">
      <dgm:prSet presAssocID="{55B06F03-230D-40EC-A512-6DDE412EFDD0}" presName="parentText" presStyleLbl="node1" presStyleIdx="1" presStyleCnt="7">
        <dgm:presLayoutVars>
          <dgm:chMax val="0"/>
          <dgm:bulletEnabled val="1"/>
        </dgm:presLayoutVars>
      </dgm:prSet>
      <dgm:spPr/>
      <dgm:t>
        <a:bodyPr/>
        <a:lstStyle/>
        <a:p>
          <a:endParaRPr lang="en-IN"/>
        </a:p>
      </dgm:t>
    </dgm:pt>
    <dgm:pt modelId="{0B9C9401-8FF3-43C5-BEED-C062DC7389A1}" type="pres">
      <dgm:prSet presAssocID="{55B06F03-230D-40EC-A512-6DDE412EFDD0}" presName="negativeSpace" presStyleCnt="0"/>
      <dgm:spPr/>
    </dgm:pt>
    <dgm:pt modelId="{84D7844F-4C0C-4143-A1A0-B6241FF991E1}" type="pres">
      <dgm:prSet presAssocID="{55B06F03-230D-40EC-A512-6DDE412EFDD0}" presName="childText" presStyleLbl="conFgAcc1" presStyleIdx="1" presStyleCnt="7">
        <dgm:presLayoutVars>
          <dgm:bulletEnabled val="1"/>
        </dgm:presLayoutVars>
      </dgm:prSet>
      <dgm:spPr/>
      <dgm:t>
        <a:bodyPr/>
        <a:lstStyle/>
        <a:p>
          <a:endParaRPr lang="en-IN"/>
        </a:p>
      </dgm:t>
    </dgm:pt>
    <dgm:pt modelId="{2E9F935F-102C-4EE3-AF73-72AE5393EE81}" type="pres">
      <dgm:prSet presAssocID="{9AD93E2D-C804-4BE7-B6D4-D52590605853}" presName="spaceBetweenRectangles" presStyleCnt="0"/>
      <dgm:spPr/>
    </dgm:pt>
    <dgm:pt modelId="{E79F32C3-BC6E-4DE3-B993-999AEDE5A787}" type="pres">
      <dgm:prSet presAssocID="{10296E50-E07F-42E8-A084-C23339288725}" presName="parentLin" presStyleCnt="0"/>
      <dgm:spPr/>
    </dgm:pt>
    <dgm:pt modelId="{F04FAB94-BBDD-4D6A-BA74-936577C2A197}" type="pres">
      <dgm:prSet presAssocID="{10296E50-E07F-42E8-A084-C23339288725}" presName="parentLeftMargin" presStyleLbl="node1" presStyleIdx="1" presStyleCnt="7"/>
      <dgm:spPr/>
      <dgm:t>
        <a:bodyPr/>
        <a:lstStyle/>
        <a:p>
          <a:endParaRPr lang="en-IN"/>
        </a:p>
      </dgm:t>
    </dgm:pt>
    <dgm:pt modelId="{22610401-D479-42F0-A5C3-243DCA05F310}" type="pres">
      <dgm:prSet presAssocID="{10296E50-E07F-42E8-A084-C23339288725}" presName="parentText" presStyleLbl="node1" presStyleIdx="2" presStyleCnt="7">
        <dgm:presLayoutVars>
          <dgm:chMax val="0"/>
          <dgm:bulletEnabled val="1"/>
        </dgm:presLayoutVars>
      </dgm:prSet>
      <dgm:spPr/>
      <dgm:t>
        <a:bodyPr/>
        <a:lstStyle/>
        <a:p>
          <a:endParaRPr lang="en-IN"/>
        </a:p>
      </dgm:t>
    </dgm:pt>
    <dgm:pt modelId="{32FBFE5E-43EE-473D-8B2D-D5B6BC5956DD}" type="pres">
      <dgm:prSet presAssocID="{10296E50-E07F-42E8-A084-C23339288725}" presName="negativeSpace" presStyleCnt="0"/>
      <dgm:spPr/>
    </dgm:pt>
    <dgm:pt modelId="{4941D476-DC72-4910-8A2D-2C346EC58587}" type="pres">
      <dgm:prSet presAssocID="{10296E50-E07F-42E8-A084-C23339288725}" presName="childText" presStyleLbl="conFgAcc1" presStyleIdx="2" presStyleCnt="7">
        <dgm:presLayoutVars>
          <dgm:bulletEnabled val="1"/>
        </dgm:presLayoutVars>
      </dgm:prSet>
      <dgm:spPr/>
      <dgm:t>
        <a:bodyPr/>
        <a:lstStyle/>
        <a:p>
          <a:endParaRPr lang="en-IN"/>
        </a:p>
      </dgm:t>
    </dgm:pt>
    <dgm:pt modelId="{7072088C-4F13-40EA-972C-407A84AF6147}" type="pres">
      <dgm:prSet presAssocID="{3F273DDF-D010-44DD-A089-58DA10D94204}" presName="spaceBetweenRectangles" presStyleCnt="0"/>
      <dgm:spPr/>
    </dgm:pt>
    <dgm:pt modelId="{F3C5476F-6984-4662-A883-47A7ED3B8D20}" type="pres">
      <dgm:prSet presAssocID="{D615EDD5-809B-411D-8BA9-63FB254AA327}" presName="parentLin" presStyleCnt="0"/>
      <dgm:spPr/>
    </dgm:pt>
    <dgm:pt modelId="{C021DEF4-5BDA-468B-992B-8A42B5D19B51}" type="pres">
      <dgm:prSet presAssocID="{D615EDD5-809B-411D-8BA9-63FB254AA327}" presName="parentLeftMargin" presStyleLbl="node1" presStyleIdx="2" presStyleCnt="7"/>
      <dgm:spPr/>
      <dgm:t>
        <a:bodyPr/>
        <a:lstStyle/>
        <a:p>
          <a:endParaRPr lang="en-IN"/>
        </a:p>
      </dgm:t>
    </dgm:pt>
    <dgm:pt modelId="{71F31729-98FF-4219-85F4-37C7E0B24313}" type="pres">
      <dgm:prSet presAssocID="{D615EDD5-809B-411D-8BA9-63FB254AA327}" presName="parentText" presStyleLbl="node1" presStyleIdx="3" presStyleCnt="7">
        <dgm:presLayoutVars>
          <dgm:chMax val="0"/>
          <dgm:bulletEnabled val="1"/>
        </dgm:presLayoutVars>
      </dgm:prSet>
      <dgm:spPr/>
      <dgm:t>
        <a:bodyPr/>
        <a:lstStyle/>
        <a:p>
          <a:endParaRPr lang="en-IN"/>
        </a:p>
      </dgm:t>
    </dgm:pt>
    <dgm:pt modelId="{F25FBF09-ACD3-4F98-976B-C8594C37B3E9}" type="pres">
      <dgm:prSet presAssocID="{D615EDD5-809B-411D-8BA9-63FB254AA327}" presName="negativeSpace" presStyleCnt="0"/>
      <dgm:spPr/>
    </dgm:pt>
    <dgm:pt modelId="{A02C82A3-711A-4166-9081-E9885F507524}" type="pres">
      <dgm:prSet presAssocID="{D615EDD5-809B-411D-8BA9-63FB254AA327}" presName="childText" presStyleLbl="conFgAcc1" presStyleIdx="3" presStyleCnt="7" custLinFactNeighborX="87">
        <dgm:presLayoutVars>
          <dgm:bulletEnabled val="1"/>
        </dgm:presLayoutVars>
      </dgm:prSet>
      <dgm:spPr/>
      <dgm:t>
        <a:bodyPr/>
        <a:lstStyle/>
        <a:p>
          <a:endParaRPr lang="en-IN"/>
        </a:p>
      </dgm:t>
    </dgm:pt>
    <dgm:pt modelId="{BF4183BF-EF48-449A-AB9F-3731B4855B11}" type="pres">
      <dgm:prSet presAssocID="{8D4B9BA9-ED35-49F3-B03E-5033EED951A2}" presName="spaceBetweenRectangles" presStyleCnt="0"/>
      <dgm:spPr/>
    </dgm:pt>
    <dgm:pt modelId="{4622895C-3BAE-4DBF-8113-8137A3DEE702}" type="pres">
      <dgm:prSet presAssocID="{AC21C39B-8094-4DF4-9454-C022B1941C7D}" presName="parentLin" presStyleCnt="0"/>
      <dgm:spPr/>
    </dgm:pt>
    <dgm:pt modelId="{5C3365DA-A839-41C8-A0A1-7DBB8E875A34}" type="pres">
      <dgm:prSet presAssocID="{AC21C39B-8094-4DF4-9454-C022B1941C7D}" presName="parentLeftMargin" presStyleLbl="node1" presStyleIdx="3" presStyleCnt="7"/>
      <dgm:spPr/>
      <dgm:t>
        <a:bodyPr/>
        <a:lstStyle/>
        <a:p>
          <a:endParaRPr lang="en-IN"/>
        </a:p>
      </dgm:t>
    </dgm:pt>
    <dgm:pt modelId="{AD2025A9-CECD-483D-BFA9-35C7E710EB6D}" type="pres">
      <dgm:prSet presAssocID="{AC21C39B-8094-4DF4-9454-C022B1941C7D}" presName="parentText" presStyleLbl="node1" presStyleIdx="4" presStyleCnt="7">
        <dgm:presLayoutVars>
          <dgm:chMax val="0"/>
          <dgm:bulletEnabled val="1"/>
        </dgm:presLayoutVars>
      </dgm:prSet>
      <dgm:spPr/>
      <dgm:t>
        <a:bodyPr/>
        <a:lstStyle/>
        <a:p>
          <a:endParaRPr lang="en-IN"/>
        </a:p>
      </dgm:t>
    </dgm:pt>
    <dgm:pt modelId="{77D8DD26-BFFC-42DB-B4FF-049B394BA810}" type="pres">
      <dgm:prSet presAssocID="{AC21C39B-8094-4DF4-9454-C022B1941C7D}" presName="negativeSpace" presStyleCnt="0"/>
      <dgm:spPr/>
    </dgm:pt>
    <dgm:pt modelId="{DD75B3F1-8E41-49B6-852D-92E06D66A8FF}" type="pres">
      <dgm:prSet presAssocID="{AC21C39B-8094-4DF4-9454-C022B1941C7D}" presName="childText" presStyleLbl="conFgAcc1" presStyleIdx="4" presStyleCnt="7">
        <dgm:presLayoutVars>
          <dgm:bulletEnabled val="1"/>
        </dgm:presLayoutVars>
      </dgm:prSet>
      <dgm:spPr/>
      <dgm:t>
        <a:bodyPr/>
        <a:lstStyle/>
        <a:p>
          <a:endParaRPr lang="en-IN"/>
        </a:p>
      </dgm:t>
    </dgm:pt>
    <dgm:pt modelId="{856B90F3-86BA-4045-B048-4F4F0DF35EDB}" type="pres">
      <dgm:prSet presAssocID="{324C797C-2D18-49B6-9B49-BFE8657A735A}" presName="spaceBetweenRectangles" presStyleCnt="0"/>
      <dgm:spPr/>
    </dgm:pt>
    <dgm:pt modelId="{B14059BF-F53E-4922-8A88-C7970E0B6910}" type="pres">
      <dgm:prSet presAssocID="{26AFAAB0-D3C3-45F8-BA5F-FEDA5B572F05}" presName="parentLin" presStyleCnt="0"/>
      <dgm:spPr/>
    </dgm:pt>
    <dgm:pt modelId="{A31FCE64-4F0A-42E7-A3BF-0A82B1FBB357}" type="pres">
      <dgm:prSet presAssocID="{26AFAAB0-D3C3-45F8-BA5F-FEDA5B572F05}" presName="parentLeftMargin" presStyleLbl="node1" presStyleIdx="4" presStyleCnt="7"/>
      <dgm:spPr/>
      <dgm:t>
        <a:bodyPr/>
        <a:lstStyle/>
        <a:p>
          <a:endParaRPr lang="en-IN"/>
        </a:p>
      </dgm:t>
    </dgm:pt>
    <dgm:pt modelId="{8B919168-953E-4311-9A1F-F6814081A6B3}" type="pres">
      <dgm:prSet presAssocID="{26AFAAB0-D3C3-45F8-BA5F-FEDA5B572F05}" presName="parentText" presStyleLbl="node1" presStyleIdx="5" presStyleCnt="7">
        <dgm:presLayoutVars>
          <dgm:chMax val="0"/>
          <dgm:bulletEnabled val="1"/>
        </dgm:presLayoutVars>
      </dgm:prSet>
      <dgm:spPr/>
      <dgm:t>
        <a:bodyPr/>
        <a:lstStyle/>
        <a:p>
          <a:endParaRPr lang="en-IN"/>
        </a:p>
      </dgm:t>
    </dgm:pt>
    <dgm:pt modelId="{453EF0C7-2B82-44F7-8490-7733D48F8C97}" type="pres">
      <dgm:prSet presAssocID="{26AFAAB0-D3C3-45F8-BA5F-FEDA5B572F05}" presName="negativeSpace" presStyleCnt="0"/>
      <dgm:spPr/>
    </dgm:pt>
    <dgm:pt modelId="{D1419B81-739E-483C-B769-359613D28D12}" type="pres">
      <dgm:prSet presAssocID="{26AFAAB0-D3C3-45F8-BA5F-FEDA5B572F05}" presName="childText" presStyleLbl="conFgAcc1" presStyleIdx="5" presStyleCnt="7">
        <dgm:presLayoutVars>
          <dgm:bulletEnabled val="1"/>
        </dgm:presLayoutVars>
      </dgm:prSet>
      <dgm:spPr/>
      <dgm:t>
        <a:bodyPr/>
        <a:lstStyle/>
        <a:p>
          <a:endParaRPr lang="en-IN"/>
        </a:p>
      </dgm:t>
    </dgm:pt>
    <dgm:pt modelId="{E2F50606-8EE8-45B3-9910-FB4F7AD5A12F}" type="pres">
      <dgm:prSet presAssocID="{E81FEE53-58FD-4623-BCB7-A870A74987FE}" presName="spaceBetweenRectangles" presStyleCnt="0"/>
      <dgm:spPr/>
    </dgm:pt>
    <dgm:pt modelId="{53C1E327-EF1F-42A2-8986-969D1AB9DE2F}" type="pres">
      <dgm:prSet presAssocID="{47EBE751-4C5B-4626-A10B-A4BB6CC67B3C}" presName="parentLin" presStyleCnt="0"/>
      <dgm:spPr/>
    </dgm:pt>
    <dgm:pt modelId="{D72C1208-EB34-4883-AF50-82A5CA4DE3EF}" type="pres">
      <dgm:prSet presAssocID="{47EBE751-4C5B-4626-A10B-A4BB6CC67B3C}" presName="parentLeftMargin" presStyleLbl="node1" presStyleIdx="5" presStyleCnt="7"/>
      <dgm:spPr/>
      <dgm:t>
        <a:bodyPr/>
        <a:lstStyle/>
        <a:p>
          <a:endParaRPr lang="en-IN"/>
        </a:p>
      </dgm:t>
    </dgm:pt>
    <dgm:pt modelId="{72CECDDF-9FB0-418A-9772-593514806722}" type="pres">
      <dgm:prSet presAssocID="{47EBE751-4C5B-4626-A10B-A4BB6CC67B3C}" presName="parentText" presStyleLbl="node1" presStyleIdx="6" presStyleCnt="7">
        <dgm:presLayoutVars>
          <dgm:chMax val="0"/>
          <dgm:bulletEnabled val="1"/>
        </dgm:presLayoutVars>
      </dgm:prSet>
      <dgm:spPr/>
      <dgm:t>
        <a:bodyPr/>
        <a:lstStyle/>
        <a:p>
          <a:endParaRPr lang="en-IN"/>
        </a:p>
      </dgm:t>
    </dgm:pt>
    <dgm:pt modelId="{937FC2CB-A454-4840-92AD-1E28E5F9B12B}" type="pres">
      <dgm:prSet presAssocID="{47EBE751-4C5B-4626-A10B-A4BB6CC67B3C}" presName="negativeSpace" presStyleCnt="0"/>
      <dgm:spPr/>
    </dgm:pt>
    <dgm:pt modelId="{FC5559C9-58EE-450D-BA72-0274B3A3578B}" type="pres">
      <dgm:prSet presAssocID="{47EBE751-4C5B-4626-A10B-A4BB6CC67B3C}" presName="childText" presStyleLbl="conFgAcc1" presStyleIdx="6" presStyleCnt="7">
        <dgm:presLayoutVars>
          <dgm:bulletEnabled val="1"/>
        </dgm:presLayoutVars>
      </dgm:prSet>
      <dgm:spPr/>
      <dgm:t>
        <a:bodyPr/>
        <a:lstStyle/>
        <a:p>
          <a:endParaRPr lang="en-IN"/>
        </a:p>
      </dgm:t>
    </dgm:pt>
  </dgm:ptLst>
  <dgm:cxnLst>
    <dgm:cxn modelId="{486E567E-8691-441B-B740-CCD977296334}" srcId="{47EBE751-4C5B-4626-A10B-A4BB6CC67B3C}" destId="{2FBBACA0-B624-40FB-9707-FCAD2994CB88}" srcOrd="0" destOrd="0" parTransId="{515ACF0E-32BF-4AD0-A96D-714CC9BDDB8D}" sibTransId="{FB2CD58E-33BB-45C0-AEAD-D833F04C92A5}"/>
    <dgm:cxn modelId="{D697A8B3-7EBE-4082-8F8F-ED6A36D0CFF9}" type="presOf" srcId="{26AFAAB0-D3C3-45F8-BA5F-FEDA5B572F05}" destId="{8B919168-953E-4311-9A1F-F6814081A6B3}" srcOrd="1" destOrd="0" presId="urn:microsoft.com/office/officeart/2005/8/layout/list1"/>
    <dgm:cxn modelId="{E5ABDFEC-51E2-4D73-8BDE-AB07A264AEA3}" type="presOf" srcId="{A7221C44-96A1-4FF9-A842-27438BECBE60}" destId="{4941D476-DC72-4910-8A2D-2C346EC58587}" srcOrd="0" destOrd="1" presId="urn:microsoft.com/office/officeart/2005/8/layout/list1"/>
    <dgm:cxn modelId="{8F6AB259-4E1F-4458-A2B1-A63577B9F3D9}" type="presOf" srcId="{20C5979C-B765-4F35-A5F6-F1087DF05829}" destId="{A02C82A3-711A-4166-9081-E9885F507524}" srcOrd="0" destOrd="0" presId="urn:microsoft.com/office/officeart/2005/8/layout/list1"/>
    <dgm:cxn modelId="{7640C9A1-CCD1-4557-B954-856AA58B7FA8}" type="presOf" srcId="{FD7EE081-64EE-4B49-A2DC-768296B8D6A5}" destId="{D1419B81-739E-483C-B769-359613D28D12}" srcOrd="0" destOrd="0" presId="urn:microsoft.com/office/officeart/2005/8/layout/list1"/>
    <dgm:cxn modelId="{CF495937-D241-40AB-A59B-1773AD6542CA}" srcId="{FC8961DD-E565-4895-9B48-3F907FC1C676}" destId="{EEDF770A-3623-4588-AB47-C2FFC3ED6586}" srcOrd="0" destOrd="0" parTransId="{E54B5E5E-0644-4534-A23C-8D8ED5C4B685}" sibTransId="{7B5D3C5B-5488-4467-B395-84CC2085D35E}"/>
    <dgm:cxn modelId="{1FAA67F3-DD56-4D2E-BFC0-49DC3F00DD10}" srcId="{AC21C39B-8094-4DF4-9454-C022B1941C7D}" destId="{BF388A9B-CD1D-4BE5-A83A-C74DCC3D6266}" srcOrd="1" destOrd="0" parTransId="{5C340412-2B76-42DE-A434-A3CD44F32337}" sibTransId="{BAE6B5AC-C8AF-474A-A922-7377FB3F4851}"/>
    <dgm:cxn modelId="{D29CDBD1-56CC-4111-B60E-C63736F41884}" type="presOf" srcId="{B3B1221D-8F61-4F27-A623-B365C03C73E2}" destId="{DD75B3F1-8E41-49B6-852D-92E06D66A8FF}" srcOrd="0" destOrd="2" presId="urn:microsoft.com/office/officeart/2005/8/layout/list1"/>
    <dgm:cxn modelId="{25AB1322-F9E9-4034-8EC9-28A08A177106}" type="presOf" srcId="{47EBE751-4C5B-4626-A10B-A4BB6CC67B3C}" destId="{D72C1208-EB34-4883-AF50-82A5CA4DE3EF}" srcOrd="0" destOrd="0" presId="urn:microsoft.com/office/officeart/2005/8/layout/list1"/>
    <dgm:cxn modelId="{D1B8CC48-B4A5-4F26-B768-010385B5CEF9}" srcId="{FC8961DD-E565-4895-9B48-3F907FC1C676}" destId="{D615EDD5-809B-411D-8BA9-63FB254AA327}" srcOrd="3" destOrd="0" parTransId="{0DA08544-1ACE-4927-9461-AB42D067FCD0}" sibTransId="{8D4B9BA9-ED35-49F3-B03E-5033EED951A2}"/>
    <dgm:cxn modelId="{D7256CFC-BECE-4B09-A270-58818C8F16AA}" type="presOf" srcId="{26AFAAB0-D3C3-45F8-BA5F-FEDA5B572F05}" destId="{A31FCE64-4F0A-42E7-A3BF-0A82B1FBB357}" srcOrd="0" destOrd="0" presId="urn:microsoft.com/office/officeart/2005/8/layout/list1"/>
    <dgm:cxn modelId="{478B5F0B-5B58-4F22-BB31-E4D0B94A2D1D}" type="presOf" srcId="{10296E50-E07F-42E8-A084-C23339288725}" destId="{F04FAB94-BBDD-4D6A-BA74-936577C2A197}" srcOrd="0" destOrd="0" presId="urn:microsoft.com/office/officeart/2005/8/layout/list1"/>
    <dgm:cxn modelId="{ECD362DF-7969-479A-87D6-D8B3C03A1714}" srcId="{47EBE751-4C5B-4626-A10B-A4BB6CC67B3C}" destId="{0313FFD7-EA02-482E-9E2C-83D6548D8A00}" srcOrd="1" destOrd="0" parTransId="{1AC1A265-3433-4B10-BAE6-D5158CD87FC2}" sibTransId="{E7AD41AE-6FDD-4352-A561-24E24F51961F}"/>
    <dgm:cxn modelId="{6A8515B8-6066-4A6A-A849-09D753286D45}" type="presOf" srcId="{55B06F03-230D-40EC-A512-6DDE412EFDD0}" destId="{8F2C6982-728E-41A6-95B5-9550F8F50F62}" srcOrd="0" destOrd="0" presId="urn:microsoft.com/office/officeart/2005/8/layout/list1"/>
    <dgm:cxn modelId="{4C1F5A3B-6605-4E75-9BAD-8629B9FB5E27}" type="presOf" srcId="{F69FE312-11C9-4886-9C2B-BC737D7E7C14}" destId="{D1419B81-739E-483C-B769-359613D28D12}" srcOrd="0" destOrd="1" presId="urn:microsoft.com/office/officeart/2005/8/layout/list1"/>
    <dgm:cxn modelId="{9CC86442-EB80-4E2E-B3AF-5A3B05DB59F5}" type="presOf" srcId="{BE28D295-83AE-47A7-86B6-928C20EE2BA7}" destId="{DD75B3F1-8E41-49B6-852D-92E06D66A8FF}" srcOrd="0" destOrd="0" presId="urn:microsoft.com/office/officeart/2005/8/layout/list1"/>
    <dgm:cxn modelId="{F058CDF8-92AF-4020-9F59-ABB60EC07EB3}" type="presOf" srcId="{BF388A9B-CD1D-4BE5-A83A-C74DCC3D6266}" destId="{DD75B3F1-8E41-49B6-852D-92E06D66A8FF}" srcOrd="0" destOrd="1" presId="urn:microsoft.com/office/officeart/2005/8/layout/list1"/>
    <dgm:cxn modelId="{F58811B9-7A3C-40FC-A0A5-28F87EF569D1}" srcId="{FC8961DD-E565-4895-9B48-3F907FC1C676}" destId="{47EBE751-4C5B-4626-A10B-A4BB6CC67B3C}" srcOrd="6" destOrd="0" parTransId="{321EA12D-9685-403C-82F4-7E7B37589CBA}" sibTransId="{D5EFE809-B1D7-4C3E-9043-74FF0715E83E}"/>
    <dgm:cxn modelId="{44E90C8F-FD80-4B7E-9844-E110498884BB}" srcId="{AC21C39B-8094-4DF4-9454-C022B1941C7D}" destId="{BE28D295-83AE-47A7-86B6-928C20EE2BA7}" srcOrd="0" destOrd="0" parTransId="{AD36E33D-FE7F-44DE-9455-333D5119CE5F}" sibTransId="{AC6F7290-ECDB-4485-B26D-FB10E62399A6}"/>
    <dgm:cxn modelId="{727B1164-C6D7-4FDF-8ABD-B95CB1E6AD9D}" srcId="{EEDF770A-3623-4588-AB47-C2FFC3ED6586}" destId="{E8942D92-6DF8-4A0C-820C-13E454C40005}" srcOrd="2" destOrd="0" parTransId="{62713C9D-FBD3-41F0-9A8F-B254FC9C7854}" sibTransId="{4B988555-D0C2-4C48-B4E0-0D5645A9623F}"/>
    <dgm:cxn modelId="{4691A447-9EF1-4706-BE19-897C49D62AEA}" srcId="{FC8961DD-E565-4895-9B48-3F907FC1C676}" destId="{55B06F03-230D-40EC-A512-6DDE412EFDD0}" srcOrd="1" destOrd="0" parTransId="{8EF9917D-8CBB-4142-BF8B-34CF7559C579}" sibTransId="{9AD93E2D-C804-4BE7-B6D4-D52590605853}"/>
    <dgm:cxn modelId="{B480F273-DB90-4D65-8CD8-7075966D4D0E}" srcId="{EEDF770A-3623-4588-AB47-C2FFC3ED6586}" destId="{0D641313-CA3B-4455-9DE6-F8206E6030BB}" srcOrd="0" destOrd="0" parTransId="{C4833989-AA70-4443-A3B7-7B42AD152F18}" sibTransId="{D2C469C1-DA49-4308-8341-D2B6302C0B4D}"/>
    <dgm:cxn modelId="{8F53239B-EF08-4A17-AE0B-46709AA5B655}" type="presOf" srcId="{C42A3B7F-6ECB-4B04-8EA9-8E80ED64E387}" destId="{84D7844F-4C0C-4143-A1A0-B6241FF991E1}" srcOrd="0" destOrd="1" presId="urn:microsoft.com/office/officeart/2005/8/layout/list1"/>
    <dgm:cxn modelId="{8D03E42D-EDAB-4968-BFE3-52CE2745F3F4}" type="presOf" srcId="{D615EDD5-809B-411D-8BA9-63FB254AA327}" destId="{71F31729-98FF-4219-85F4-37C7E0B24313}" srcOrd="1" destOrd="0" presId="urn:microsoft.com/office/officeart/2005/8/layout/list1"/>
    <dgm:cxn modelId="{7B742CE6-9C3E-4A43-942A-8D13C185E6B6}" type="presOf" srcId="{EEDF770A-3623-4588-AB47-C2FFC3ED6586}" destId="{944DA83A-BA72-4F0D-89FF-171A47B72308}" srcOrd="1" destOrd="0" presId="urn:microsoft.com/office/officeart/2005/8/layout/list1"/>
    <dgm:cxn modelId="{B19B2C6A-00B9-4DCD-A7A5-EA5791B00C97}" type="presOf" srcId="{EEDF770A-3623-4588-AB47-C2FFC3ED6586}" destId="{8FA82EE6-A6EC-4EF0-AEDF-1043FFFB4E3B}" srcOrd="0" destOrd="0" presId="urn:microsoft.com/office/officeart/2005/8/layout/list1"/>
    <dgm:cxn modelId="{66C36B49-D6E5-4479-A429-84703CF6A555}" srcId="{D615EDD5-809B-411D-8BA9-63FB254AA327}" destId="{20C5979C-B765-4F35-A5F6-F1087DF05829}" srcOrd="0" destOrd="0" parTransId="{4B38E0B4-15FF-4BAF-816E-55EBA17F0863}" sibTransId="{8BC09598-D8B0-41ED-BE14-2527658DA827}"/>
    <dgm:cxn modelId="{4255B636-19D4-450E-95DD-DD366EB34B2A}" type="presOf" srcId="{E8942D92-6DF8-4A0C-820C-13E454C40005}" destId="{54F69F32-52DD-4110-9007-3B7E40FBDB3E}" srcOrd="0" destOrd="2" presId="urn:microsoft.com/office/officeart/2005/8/layout/list1"/>
    <dgm:cxn modelId="{34F065BA-7A92-447C-87D5-81E5BB5EBA4B}" srcId="{AC21C39B-8094-4DF4-9454-C022B1941C7D}" destId="{B3B1221D-8F61-4F27-A623-B365C03C73E2}" srcOrd="2" destOrd="0" parTransId="{B9D56D8D-2C50-43E5-9F64-BEE9E69965FB}" sibTransId="{78610AE2-3A4D-44CC-909E-A4EB35FF5755}"/>
    <dgm:cxn modelId="{B33CC9BF-614C-4C23-BC93-5A1F10159D0A}" srcId="{55B06F03-230D-40EC-A512-6DDE412EFDD0}" destId="{070431D1-1511-47F1-8AD9-BCEC36314A0B}" srcOrd="0" destOrd="0" parTransId="{0FDCE648-56BB-42D9-ADA3-E66A3BE8982D}" sibTransId="{55212DBB-4084-4C6B-B722-FB1D365C81D2}"/>
    <dgm:cxn modelId="{0D61AC9C-CF9D-4654-8A69-AB2A4DEA6A8D}" srcId="{FC8961DD-E565-4895-9B48-3F907FC1C676}" destId="{10296E50-E07F-42E8-A084-C23339288725}" srcOrd="2" destOrd="0" parTransId="{74211F32-2A3F-4566-852E-97B5880C0193}" sibTransId="{3F273DDF-D010-44DD-A089-58DA10D94204}"/>
    <dgm:cxn modelId="{F5D13DEC-9BE6-4F24-97E2-4E0B901F7BB1}" type="presOf" srcId="{123B3DD7-D006-40E3-A05A-99A2ED880C68}" destId="{4941D476-DC72-4910-8A2D-2C346EC58587}" srcOrd="0" destOrd="0" presId="urn:microsoft.com/office/officeart/2005/8/layout/list1"/>
    <dgm:cxn modelId="{F15BAEC8-6EE3-446C-B0C9-1BA99D65DD16}" type="presOf" srcId="{0D641313-CA3B-4455-9DE6-F8206E6030BB}" destId="{54F69F32-52DD-4110-9007-3B7E40FBDB3E}" srcOrd="0" destOrd="0" presId="urn:microsoft.com/office/officeart/2005/8/layout/list1"/>
    <dgm:cxn modelId="{41B86FC0-51E1-4E79-BF03-2AB9F0A48265}" srcId="{55B06F03-230D-40EC-A512-6DDE412EFDD0}" destId="{C42A3B7F-6ECB-4B04-8EA9-8E80ED64E387}" srcOrd="1" destOrd="0" parTransId="{D970B373-A943-4FBA-ADA9-0D2375DED8B3}" sibTransId="{2A681020-6034-4FBF-8A8F-624D16564E6C}"/>
    <dgm:cxn modelId="{9B97074B-D76D-40EF-AF0E-70598FCB6227}" srcId="{EEDF770A-3623-4588-AB47-C2FFC3ED6586}" destId="{7E24895A-4447-4EE9-8E29-E627FD6D72A7}" srcOrd="1" destOrd="0" parTransId="{D2621995-CC1C-4033-AC5F-8DA4C08ED402}" sibTransId="{C757F58C-7648-404B-9B6D-9532717A71BE}"/>
    <dgm:cxn modelId="{E37E4F6A-3CFE-49E5-ABC1-036A79F6A603}" srcId="{26AFAAB0-D3C3-45F8-BA5F-FEDA5B572F05}" destId="{FD7EE081-64EE-4B49-A2DC-768296B8D6A5}" srcOrd="0" destOrd="0" parTransId="{3B51751A-E717-4C56-8E84-16EB37F20F61}" sibTransId="{2EC100E4-B8E6-4514-BBA9-F328174412FB}"/>
    <dgm:cxn modelId="{1081D90E-EC0F-442A-9DCD-63B395BBBBDE}" srcId="{D615EDD5-809B-411D-8BA9-63FB254AA327}" destId="{4A15EC69-965D-485D-92B1-9AA6BCA71221}" srcOrd="1" destOrd="0" parTransId="{F3FA1DDC-C825-43E8-AF1F-757C48EF9079}" sibTransId="{E2DACEB5-02A5-4150-A873-DC8200359943}"/>
    <dgm:cxn modelId="{CE2D8481-9853-4F5B-AFDD-57E9E3B8DAE7}" srcId="{FC8961DD-E565-4895-9B48-3F907FC1C676}" destId="{26AFAAB0-D3C3-45F8-BA5F-FEDA5B572F05}" srcOrd="5" destOrd="0" parTransId="{BBF3AD0A-BA75-4773-871A-77BA903A8165}" sibTransId="{E81FEE53-58FD-4623-BCB7-A870A74987FE}"/>
    <dgm:cxn modelId="{D4ECF467-F9CA-4452-8D45-E4B0DDE4655B}" type="presOf" srcId="{2FBBACA0-B624-40FB-9707-FCAD2994CB88}" destId="{FC5559C9-58EE-450D-BA72-0274B3A3578B}" srcOrd="0" destOrd="0" presId="urn:microsoft.com/office/officeart/2005/8/layout/list1"/>
    <dgm:cxn modelId="{EF629F8B-462B-4FE4-96E7-BE1CAAFBAC3D}" type="presOf" srcId="{FC8961DD-E565-4895-9B48-3F907FC1C676}" destId="{C33554E1-345A-4108-9CBC-F267E588A5B4}" srcOrd="0" destOrd="0" presId="urn:microsoft.com/office/officeart/2005/8/layout/list1"/>
    <dgm:cxn modelId="{0B83D709-8F68-44B5-83F9-D023FF8DECEA}" srcId="{10296E50-E07F-42E8-A084-C23339288725}" destId="{123B3DD7-D006-40E3-A05A-99A2ED880C68}" srcOrd="0" destOrd="0" parTransId="{CC309276-B444-47F1-988B-F7AD41DF7310}" sibTransId="{16E8F142-48F8-498B-9C8F-D1E3FC1795E3}"/>
    <dgm:cxn modelId="{B723114F-F633-4D7C-81A1-FBB10917867E}" type="presOf" srcId="{070431D1-1511-47F1-8AD9-BCEC36314A0B}" destId="{84D7844F-4C0C-4143-A1A0-B6241FF991E1}" srcOrd="0" destOrd="0" presId="urn:microsoft.com/office/officeart/2005/8/layout/list1"/>
    <dgm:cxn modelId="{5FF9C086-BE08-4837-8843-608A68C7BB50}" srcId="{10296E50-E07F-42E8-A084-C23339288725}" destId="{A7221C44-96A1-4FF9-A842-27438BECBE60}" srcOrd="1" destOrd="0" parTransId="{6B978712-5FDE-4358-90ED-1A715944E7FB}" sibTransId="{D5A05936-656E-43F9-85F0-3B97FA39F6F3}"/>
    <dgm:cxn modelId="{A3839AAA-9C4E-4926-B726-BE6FB0F39052}" type="presOf" srcId="{55B06F03-230D-40EC-A512-6DDE412EFDD0}" destId="{B8D37D31-D344-4C40-9B91-AA368DFB95E6}" srcOrd="1" destOrd="0" presId="urn:microsoft.com/office/officeart/2005/8/layout/list1"/>
    <dgm:cxn modelId="{453A0BCC-7EB7-43CB-8326-ADC1FC84BCC3}" srcId="{FC8961DD-E565-4895-9B48-3F907FC1C676}" destId="{AC21C39B-8094-4DF4-9454-C022B1941C7D}" srcOrd="4" destOrd="0" parTransId="{0107BC2B-06D9-42DC-8808-DA7FA3A22F4B}" sibTransId="{324C797C-2D18-49B6-9B49-BFE8657A735A}"/>
    <dgm:cxn modelId="{F6ADF0FC-37C6-402B-B4EB-96AAA03CEAF5}" type="presOf" srcId="{0313FFD7-EA02-482E-9E2C-83D6548D8A00}" destId="{FC5559C9-58EE-450D-BA72-0274B3A3578B}" srcOrd="0" destOrd="1" presId="urn:microsoft.com/office/officeart/2005/8/layout/list1"/>
    <dgm:cxn modelId="{15FCB909-A22B-40B6-B9EB-BB3AC3870F07}" srcId="{26AFAAB0-D3C3-45F8-BA5F-FEDA5B572F05}" destId="{F69FE312-11C9-4886-9C2B-BC737D7E7C14}" srcOrd="1" destOrd="0" parTransId="{7F0CEE1D-70C4-4901-8E93-A165F0E299C3}" sibTransId="{D23204FF-5855-496F-8866-3A23851AE78F}"/>
    <dgm:cxn modelId="{F1A71BDA-0CAA-4665-9DC0-B05F981C152D}" type="presOf" srcId="{47EBE751-4C5B-4626-A10B-A4BB6CC67B3C}" destId="{72CECDDF-9FB0-418A-9772-593514806722}" srcOrd="1" destOrd="0" presId="urn:microsoft.com/office/officeart/2005/8/layout/list1"/>
    <dgm:cxn modelId="{F9034139-BFE3-4483-82CA-7605AD561AF7}" type="presOf" srcId="{AC21C39B-8094-4DF4-9454-C022B1941C7D}" destId="{AD2025A9-CECD-483D-BFA9-35C7E710EB6D}" srcOrd="1" destOrd="0" presId="urn:microsoft.com/office/officeart/2005/8/layout/list1"/>
    <dgm:cxn modelId="{C9765D2C-D065-4308-B87C-A7A3A7FC2E34}" type="presOf" srcId="{D615EDD5-809B-411D-8BA9-63FB254AA327}" destId="{C021DEF4-5BDA-468B-992B-8A42B5D19B51}" srcOrd="0" destOrd="0" presId="urn:microsoft.com/office/officeart/2005/8/layout/list1"/>
    <dgm:cxn modelId="{EB7C83AB-6745-4482-A84D-5D7828554225}" type="presOf" srcId="{4A15EC69-965D-485D-92B1-9AA6BCA71221}" destId="{A02C82A3-711A-4166-9081-E9885F507524}" srcOrd="0" destOrd="1" presId="urn:microsoft.com/office/officeart/2005/8/layout/list1"/>
    <dgm:cxn modelId="{7E200C5A-ECBB-464B-875D-984DB9AD8E6A}" type="presOf" srcId="{7E24895A-4447-4EE9-8E29-E627FD6D72A7}" destId="{54F69F32-52DD-4110-9007-3B7E40FBDB3E}" srcOrd="0" destOrd="1" presId="urn:microsoft.com/office/officeart/2005/8/layout/list1"/>
    <dgm:cxn modelId="{AE8E2559-4D3B-4C04-8421-6514AAFD1C60}" type="presOf" srcId="{10296E50-E07F-42E8-A084-C23339288725}" destId="{22610401-D479-42F0-A5C3-243DCA05F310}" srcOrd="1" destOrd="0" presId="urn:microsoft.com/office/officeart/2005/8/layout/list1"/>
    <dgm:cxn modelId="{AB8B903C-F4AC-4C2C-A8F1-D361170210EF}" type="presOf" srcId="{AC21C39B-8094-4DF4-9454-C022B1941C7D}" destId="{5C3365DA-A839-41C8-A0A1-7DBB8E875A34}" srcOrd="0" destOrd="0" presId="urn:microsoft.com/office/officeart/2005/8/layout/list1"/>
    <dgm:cxn modelId="{E79A980A-057C-4F3B-BC1E-FA0A8BD9FA28}" type="presParOf" srcId="{C33554E1-345A-4108-9CBC-F267E588A5B4}" destId="{4B29E0C3-F486-463B-8DDF-6041B35A36A4}" srcOrd="0" destOrd="0" presId="urn:microsoft.com/office/officeart/2005/8/layout/list1"/>
    <dgm:cxn modelId="{129CDF5C-B914-46C4-9FA1-6C04C686D11F}" type="presParOf" srcId="{4B29E0C3-F486-463B-8DDF-6041B35A36A4}" destId="{8FA82EE6-A6EC-4EF0-AEDF-1043FFFB4E3B}" srcOrd="0" destOrd="0" presId="urn:microsoft.com/office/officeart/2005/8/layout/list1"/>
    <dgm:cxn modelId="{5097C94E-37A4-4342-83A6-E8F6A0FD0097}" type="presParOf" srcId="{4B29E0C3-F486-463B-8DDF-6041B35A36A4}" destId="{944DA83A-BA72-4F0D-89FF-171A47B72308}" srcOrd="1" destOrd="0" presId="urn:microsoft.com/office/officeart/2005/8/layout/list1"/>
    <dgm:cxn modelId="{FCE15084-0F17-494B-9C2C-711FCF743B57}" type="presParOf" srcId="{C33554E1-345A-4108-9CBC-F267E588A5B4}" destId="{9B2C8B66-732D-47DB-B142-9835A8398FF5}" srcOrd="1" destOrd="0" presId="urn:microsoft.com/office/officeart/2005/8/layout/list1"/>
    <dgm:cxn modelId="{8645C44E-0869-408B-AB10-99EA0409DA79}" type="presParOf" srcId="{C33554E1-345A-4108-9CBC-F267E588A5B4}" destId="{54F69F32-52DD-4110-9007-3B7E40FBDB3E}" srcOrd="2" destOrd="0" presId="urn:microsoft.com/office/officeart/2005/8/layout/list1"/>
    <dgm:cxn modelId="{05C0AFCD-8E6D-4E8E-901E-5613169431C5}" type="presParOf" srcId="{C33554E1-345A-4108-9CBC-F267E588A5B4}" destId="{FDCCF02B-EED2-46B2-ACE9-F9AC97585C34}" srcOrd="3" destOrd="0" presId="urn:microsoft.com/office/officeart/2005/8/layout/list1"/>
    <dgm:cxn modelId="{F73D15E7-D99B-492A-A6B3-89AF4D37BEDD}" type="presParOf" srcId="{C33554E1-345A-4108-9CBC-F267E588A5B4}" destId="{2BF09C57-19A6-4BB7-A27E-BA23709A42A9}" srcOrd="4" destOrd="0" presId="urn:microsoft.com/office/officeart/2005/8/layout/list1"/>
    <dgm:cxn modelId="{3EA3CCD6-0A1C-42EB-AA8B-38EE2B5AC5D8}" type="presParOf" srcId="{2BF09C57-19A6-4BB7-A27E-BA23709A42A9}" destId="{8F2C6982-728E-41A6-95B5-9550F8F50F62}" srcOrd="0" destOrd="0" presId="urn:microsoft.com/office/officeart/2005/8/layout/list1"/>
    <dgm:cxn modelId="{13E2E728-9EAC-4689-B9DD-B50FE48D6331}" type="presParOf" srcId="{2BF09C57-19A6-4BB7-A27E-BA23709A42A9}" destId="{B8D37D31-D344-4C40-9B91-AA368DFB95E6}" srcOrd="1" destOrd="0" presId="urn:microsoft.com/office/officeart/2005/8/layout/list1"/>
    <dgm:cxn modelId="{AB9426C4-FFA3-4A60-81CD-CCE918FAB1D1}" type="presParOf" srcId="{C33554E1-345A-4108-9CBC-F267E588A5B4}" destId="{0B9C9401-8FF3-43C5-BEED-C062DC7389A1}" srcOrd="5" destOrd="0" presId="urn:microsoft.com/office/officeart/2005/8/layout/list1"/>
    <dgm:cxn modelId="{BC16A7ED-864B-4C88-A3D7-E0165FA95C7D}" type="presParOf" srcId="{C33554E1-345A-4108-9CBC-F267E588A5B4}" destId="{84D7844F-4C0C-4143-A1A0-B6241FF991E1}" srcOrd="6" destOrd="0" presId="urn:microsoft.com/office/officeart/2005/8/layout/list1"/>
    <dgm:cxn modelId="{753DCAEA-8802-4D90-993D-B18BBA16EFCF}" type="presParOf" srcId="{C33554E1-345A-4108-9CBC-F267E588A5B4}" destId="{2E9F935F-102C-4EE3-AF73-72AE5393EE81}" srcOrd="7" destOrd="0" presId="urn:microsoft.com/office/officeart/2005/8/layout/list1"/>
    <dgm:cxn modelId="{0F968EEA-932B-4478-83F5-780D43F374A5}" type="presParOf" srcId="{C33554E1-345A-4108-9CBC-F267E588A5B4}" destId="{E79F32C3-BC6E-4DE3-B993-999AEDE5A787}" srcOrd="8" destOrd="0" presId="urn:microsoft.com/office/officeart/2005/8/layout/list1"/>
    <dgm:cxn modelId="{417BF2A1-A7F7-4B66-8B75-7439CC97675D}" type="presParOf" srcId="{E79F32C3-BC6E-4DE3-B993-999AEDE5A787}" destId="{F04FAB94-BBDD-4D6A-BA74-936577C2A197}" srcOrd="0" destOrd="0" presId="urn:microsoft.com/office/officeart/2005/8/layout/list1"/>
    <dgm:cxn modelId="{58A4FC44-9B7A-4D62-AB39-ED629B967CB3}" type="presParOf" srcId="{E79F32C3-BC6E-4DE3-B993-999AEDE5A787}" destId="{22610401-D479-42F0-A5C3-243DCA05F310}" srcOrd="1" destOrd="0" presId="urn:microsoft.com/office/officeart/2005/8/layout/list1"/>
    <dgm:cxn modelId="{5E68FDB1-4DF7-4D64-BD03-CAD8C552EE59}" type="presParOf" srcId="{C33554E1-345A-4108-9CBC-F267E588A5B4}" destId="{32FBFE5E-43EE-473D-8B2D-D5B6BC5956DD}" srcOrd="9" destOrd="0" presId="urn:microsoft.com/office/officeart/2005/8/layout/list1"/>
    <dgm:cxn modelId="{E546B92C-94C8-43B4-8587-AD1282BC43F2}" type="presParOf" srcId="{C33554E1-345A-4108-9CBC-F267E588A5B4}" destId="{4941D476-DC72-4910-8A2D-2C346EC58587}" srcOrd="10" destOrd="0" presId="urn:microsoft.com/office/officeart/2005/8/layout/list1"/>
    <dgm:cxn modelId="{4290D267-CD46-4D42-B6C6-336A33CA4327}" type="presParOf" srcId="{C33554E1-345A-4108-9CBC-F267E588A5B4}" destId="{7072088C-4F13-40EA-972C-407A84AF6147}" srcOrd="11" destOrd="0" presId="urn:microsoft.com/office/officeart/2005/8/layout/list1"/>
    <dgm:cxn modelId="{C7FC10D2-C921-4976-A533-AB620DC55803}" type="presParOf" srcId="{C33554E1-345A-4108-9CBC-F267E588A5B4}" destId="{F3C5476F-6984-4662-A883-47A7ED3B8D20}" srcOrd="12" destOrd="0" presId="urn:microsoft.com/office/officeart/2005/8/layout/list1"/>
    <dgm:cxn modelId="{54360F68-5755-49D8-857A-141EAA111514}" type="presParOf" srcId="{F3C5476F-6984-4662-A883-47A7ED3B8D20}" destId="{C021DEF4-5BDA-468B-992B-8A42B5D19B51}" srcOrd="0" destOrd="0" presId="urn:microsoft.com/office/officeart/2005/8/layout/list1"/>
    <dgm:cxn modelId="{B83019B7-CD80-40AE-BC6F-DEFD22D4797E}" type="presParOf" srcId="{F3C5476F-6984-4662-A883-47A7ED3B8D20}" destId="{71F31729-98FF-4219-85F4-37C7E0B24313}" srcOrd="1" destOrd="0" presId="urn:microsoft.com/office/officeart/2005/8/layout/list1"/>
    <dgm:cxn modelId="{61565CED-816E-414D-AFFD-7E4A91D4EF7C}" type="presParOf" srcId="{C33554E1-345A-4108-9CBC-F267E588A5B4}" destId="{F25FBF09-ACD3-4F98-976B-C8594C37B3E9}" srcOrd="13" destOrd="0" presId="urn:microsoft.com/office/officeart/2005/8/layout/list1"/>
    <dgm:cxn modelId="{B52834FC-CAD5-43F8-B908-8E02022B8735}" type="presParOf" srcId="{C33554E1-345A-4108-9CBC-F267E588A5B4}" destId="{A02C82A3-711A-4166-9081-E9885F507524}" srcOrd="14" destOrd="0" presId="urn:microsoft.com/office/officeart/2005/8/layout/list1"/>
    <dgm:cxn modelId="{0CC824FA-D097-42A6-9F58-DC4CE097311F}" type="presParOf" srcId="{C33554E1-345A-4108-9CBC-F267E588A5B4}" destId="{BF4183BF-EF48-449A-AB9F-3731B4855B11}" srcOrd="15" destOrd="0" presId="urn:microsoft.com/office/officeart/2005/8/layout/list1"/>
    <dgm:cxn modelId="{A4B821E2-8B74-4651-8802-F3642FD7D079}" type="presParOf" srcId="{C33554E1-345A-4108-9CBC-F267E588A5B4}" destId="{4622895C-3BAE-4DBF-8113-8137A3DEE702}" srcOrd="16" destOrd="0" presId="urn:microsoft.com/office/officeart/2005/8/layout/list1"/>
    <dgm:cxn modelId="{40CCDDD6-C246-4027-B3EF-6170E1FAC51A}" type="presParOf" srcId="{4622895C-3BAE-4DBF-8113-8137A3DEE702}" destId="{5C3365DA-A839-41C8-A0A1-7DBB8E875A34}" srcOrd="0" destOrd="0" presId="urn:microsoft.com/office/officeart/2005/8/layout/list1"/>
    <dgm:cxn modelId="{B34CF27E-AE5C-4D6A-B526-2C15850C210C}" type="presParOf" srcId="{4622895C-3BAE-4DBF-8113-8137A3DEE702}" destId="{AD2025A9-CECD-483D-BFA9-35C7E710EB6D}" srcOrd="1" destOrd="0" presId="urn:microsoft.com/office/officeart/2005/8/layout/list1"/>
    <dgm:cxn modelId="{4C66CF76-4475-4E7B-B3F0-884C282BF369}" type="presParOf" srcId="{C33554E1-345A-4108-9CBC-F267E588A5B4}" destId="{77D8DD26-BFFC-42DB-B4FF-049B394BA810}" srcOrd="17" destOrd="0" presId="urn:microsoft.com/office/officeart/2005/8/layout/list1"/>
    <dgm:cxn modelId="{1A8C6D13-E05F-4FC3-902B-DC0E745B8BD6}" type="presParOf" srcId="{C33554E1-345A-4108-9CBC-F267E588A5B4}" destId="{DD75B3F1-8E41-49B6-852D-92E06D66A8FF}" srcOrd="18" destOrd="0" presId="urn:microsoft.com/office/officeart/2005/8/layout/list1"/>
    <dgm:cxn modelId="{B8F18C5B-5A62-4C19-B1D2-BAF78DBC13C5}" type="presParOf" srcId="{C33554E1-345A-4108-9CBC-F267E588A5B4}" destId="{856B90F3-86BA-4045-B048-4F4F0DF35EDB}" srcOrd="19" destOrd="0" presId="urn:microsoft.com/office/officeart/2005/8/layout/list1"/>
    <dgm:cxn modelId="{6EA06F19-8301-4CC1-B7D8-9629066E1680}" type="presParOf" srcId="{C33554E1-345A-4108-9CBC-F267E588A5B4}" destId="{B14059BF-F53E-4922-8A88-C7970E0B6910}" srcOrd="20" destOrd="0" presId="urn:microsoft.com/office/officeart/2005/8/layout/list1"/>
    <dgm:cxn modelId="{9B925107-A97C-44AE-8066-36E703F2B765}" type="presParOf" srcId="{B14059BF-F53E-4922-8A88-C7970E0B6910}" destId="{A31FCE64-4F0A-42E7-A3BF-0A82B1FBB357}" srcOrd="0" destOrd="0" presId="urn:microsoft.com/office/officeart/2005/8/layout/list1"/>
    <dgm:cxn modelId="{0CB86191-1D03-4E35-8C45-95A061265C1A}" type="presParOf" srcId="{B14059BF-F53E-4922-8A88-C7970E0B6910}" destId="{8B919168-953E-4311-9A1F-F6814081A6B3}" srcOrd="1" destOrd="0" presId="urn:microsoft.com/office/officeart/2005/8/layout/list1"/>
    <dgm:cxn modelId="{2FDB328E-199D-4C49-91EC-81B6F16533CC}" type="presParOf" srcId="{C33554E1-345A-4108-9CBC-F267E588A5B4}" destId="{453EF0C7-2B82-44F7-8490-7733D48F8C97}" srcOrd="21" destOrd="0" presId="urn:microsoft.com/office/officeart/2005/8/layout/list1"/>
    <dgm:cxn modelId="{D4716251-A4F3-4B33-8FE7-16FDEF7DD6D6}" type="presParOf" srcId="{C33554E1-345A-4108-9CBC-F267E588A5B4}" destId="{D1419B81-739E-483C-B769-359613D28D12}" srcOrd="22" destOrd="0" presId="urn:microsoft.com/office/officeart/2005/8/layout/list1"/>
    <dgm:cxn modelId="{8082A0C9-5338-4BF2-93B2-6B5A77258263}" type="presParOf" srcId="{C33554E1-345A-4108-9CBC-F267E588A5B4}" destId="{E2F50606-8EE8-45B3-9910-FB4F7AD5A12F}" srcOrd="23" destOrd="0" presId="urn:microsoft.com/office/officeart/2005/8/layout/list1"/>
    <dgm:cxn modelId="{6B9AB6A1-5EBD-4A03-B37A-D4AF951E0457}" type="presParOf" srcId="{C33554E1-345A-4108-9CBC-F267E588A5B4}" destId="{53C1E327-EF1F-42A2-8986-969D1AB9DE2F}" srcOrd="24" destOrd="0" presId="urn:microsoft.com/office/officeart/2005/8/layout/list1"/>
    <dgm:cxn modelId="{3AD41C45-AA28-479E-A8D0-60B28820C09E}" type="presParOf" srcId="{53C1E327-EF1F-42A2-8986-969D1AB9DE2F}" destId="{D72C1208-EB34-4883-AF50-82A5CA4DE3EF}" srcOrd="0" destOrd="0" presId="urn:microsoft.com/office/officeart/2005/8/layout/list1"/>
    <dgm:cxn modelId="{E8E8ABB2-18D8-409A-9939-8152D7904CE4}" type="presParOf" srcId="{53C1E327-EF1F-42A2-8986-969D1AB9DE2F}" destId="{72CECDDF-9FB0-418A-9772-593514806722}" srcOrd="1" destOrd="0" presId="urn:microsoft.com/office/officeart/2005/8/layout/list1"/>
    <dgm:cxn modelId="{42DA22F8-E3AA-4779-8256-73B56A56AE0E}" type="presParOf" srcId="{C33554E1-345A-4108-9CBC-F267E588A5B4}" destId="{937FC2CB-A454-4840-92AD-1E28E5F9B12B}" srcOrd="25" destOrd="0" presId="urn:microsoft.com/office/officeart/2005/8/layout/list1"/>
    <dgm:cxn modelId="{4F78046C-4E31-4514-9D94-B3C8D8F16131}" type="presParOf" srcId="{C33554E1-345A-4108-9CBC-F267E588A5B4}" destId="{FC5559C9-58EE-450D-BA72-0274B3A3578B}"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69F32-52DD-4110-9007-3B7E40FBDB3E}">
      <dsp:nvSpPr>
        <dsp:cNvPr id="0" name=""/>
        <dsp:cNvSpPr/>
      </dsp:nvSpPr>
      <dsp:spPr>
        <a:xfrm>
          <a:off x="0" y="19423"/>
          <a:ext cx="10515600" cy="976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Importance of employee retention</a:t>
          </a:r>
          <a:endParaRPr lang="en-IN" sz="1600" kern="1200" dirty="0"/>
        </a:p>
        <a:p>
          <a:pPr marL="171450" lvl="1" indent="-171450" algn="l" defTabSz="711200">
            <a:lnSpc>
              <a:spcPct val="90000"/>
            </a:lnSpc>
            <a:spcBef>
              <a:spcPct val="0"/>
            </a:spcBef>
            <a:spcAft>
              <a:spcPct val="15000"/>
            </a:spcAft>
            <a:buChar char="••"/>
          </a:pPr>
          <a:r>
            <a:rPr lang="en-US" sz="1600" kern="1200" dirty="0" smtClean="0"/>
            <a:t>Impact of job changes on business performance</a:t>
          </a:r>
          <a:endParaRPr lang="en-IN" sz="1600" kern="1200" dirty="0"/>
        </a:p>
        <a:p>
          <a:pPr marL="171450" lvl="1" indent="-171450" algn="l" defTabSz="711200">
            <a:lnSpc>
              <a:spcPct val="90000"/>
            </a:lnSpc>
            <a:spcBef>
              <a:spcPct val="0"/>
            </a:spcBef>
            <a:spcAft>
              <a:spcPct val="15000"/>
            </a:spcAft>
            <a:buChar char="••"/>
          </a:pPr>
          <a:r>
            <a:rPr lang="en-US" sz="1600" kern="1200" dirty="0" smtClean="0"/>
            <a:t>Predict job change likelihood using employee data</a:t>
          </a:r>
          <a:endParaRPr lang="en-IN" sz="1600" kern="1200" dirty="0"/>
        </a:p>
      </dsp:txBody>
      <dsp:txXfrm>
        <a:off x="0" y="19423"/>
        <a:ext cx="10515600" cy="976500"/>
      </dsp:txXfrm>
    </dsp:sp>
    <dsp:sp modelId="{944DA83A-BA72-4F0D-89FF-171A47B72308}">
      <dsp:nvSpPr>
        <dsp:cNvPr id="0" name=""/>
        <dsp:cNvSpPr/>
      </dsp:nvSpPr>
      <dsp:spPr>
        <a:xfrm>
          <a:off x="525780" y="1224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1.Introduction</a:t>
          </a:r>
          <a:endParaRPr lang="en-IN" sz="1600" kern="1200" dirty="0"/>
        </a:p>
      </dsp:txBody>
      <dsp:txXfrm>
        <a:off x="532985" y="19445"/>
        <a:ext cx="7346510" cy="133190"/>
      </dsp:txXfrm>
    </dsp:sp>
    <dsp:sp modelId="{84D7844F-4C0C-4143-A1A0-B6241FF991E1}">
      <dsp:nvSpPr>
        <dsp:cNvPr id="0" name=""/>
        <dsp:cNvSpPr/>
      </dsp:nvSpPr>
      <dsp:spPr>
        <a:xfrm>
          <a:off x="0" y="1163340"/>
          <a:ext cx="10515600" cy="70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Data Cleaning</a:t>
          </a:r>
          <a:endParaRPr lang="en-IN" sz="1600" kern="1200" dirty="0"/>
        </a:p>
        <a:p>
          <a:pPr marL="171450" lvl="1" indent="-171450" algn="l" defTabSz="711200">
            <a:lnSpc>
              <a:spcPct val="90000"/>
            </a:lnSpc>
            <a:spcBef>
              <a:spcPct val="0"/>
            </a:spcBef>
            <a:spcAft>
              <a:spcPct val="15000"/>
            </a:spcAft>
            <a:buChar char="••"/>
          </a:pPr>
          <a:r>
            <a:rPr lang="en-US" sz="1600" kern="1200" dirty="0" smtClean="0"/>
            <a:t>Data Cleaning and Encoding categorical variables and Scaled numeric features</a:t>
          </a:r>
          <a:endParaRPr lang="en-IN" sz="1600" kern="1200" dirty="0"/>
        </a:p>
      </dsp:txBody>
      <dsp:txXfrm>
        <a:off x="0" y="1163340"/>
        <a:ext cx="10515600" cy="708750"/>
      </dsp:txXfrm>
    </dsp:sp>
    <dsp:sp modelId="{B8D37D31-D344-4C40-9B91-AA368DFB95E6}">
      <dsp:nvSpPr>
        <dsp:cNvPr id="0" name=""/>
        <dsp:cNvSpPr/>
      </dsp:nvSpPr>
      <dsp:spPr>
        <a:xfrm>
          <a:off x="525780" y="108954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2.Data Gathering/Data Refinement</a:t>
          </a:r>
          <a:endParaRPr lang="en-IN" sz="1600" kern="1200" dirty="0"/>
        </a:p>
      </dsp:txBody>
      <dsp:txXfrm>
        <a:off x="532985" y="1096745"/>
        <a:ext cx="7346510" cy="133190"/>
      </dsp:txXfrm>
    </dsp:sp>
    <dsp:sp modelId="{4941D476-DC72-4910-8A2D-2C346EC58587}">
      <dsp:nvSpPr>
        <dsp:cNvPr id="0" name=""/>
        <dsp:cNvSpPr/>
      </dsp:nvSpPr>
      <dsp:spPr>
        <a:xfrm>
          <a:off x="0" y="1972890"/>
          <a:ext cx="10515600" cy="70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Understand employee characteristics and job change patterns</a:t>
          </a:r>
          <a:endParaRPr lang="en-IN" sz="1600" kern="1200" dirty="0"/>
        </a:p>
        <a:p>
          <a:pPr marL="171450" lvl="1" indent="-171450" algn="l" defTabSz="711200">
            <a:lnSpc>
              <a:spcPct val="90000"/>
            </a:lnSpc>
            <a:spcBef>
              <a:spcPct val="0"/>
            </a:spcBef>
            <a:spcAft>
              <a:spcPct val="15000"/>
            </a:spcAft>
            <a:buChar char="••"/>
          </a:pPr>
          <a:r>
            <a:rPr lang="en-US" sz="1600" kern="1200" dirty="0" smtClean="0"/>
            <a:t>Identify  key factors influencing job changes</a:t>
          </a:r>
          <a:endParaRPr lang="en-IN" sz="1600" kern="1200" dirty="0"/>
        </a:p>
      </dsp:txBody>
      <dsp:txXfrm>
        <a:off x="0" y="1972890"/>
        <a:ext cx="10515600" cy="708750"/>
      </dsp:txXfrm>
    </dsp:sp>
    <dsp:sp modelId="{22610401-D479-42F0-A5C3-243DCA05F310}">
      <dsp:nvSpPr>
        <dsp:cNvPr id="0" name=""/>
        <dsp:cNvSpPr/>
      </dsp:nvSpPr>
      <dsp:spPr>
        <a:xfrm>
          <a:off x="525780" y="189909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3.Exploratary Data Analysis (EDA)</a:t>
          </a:r>
          <a:endParaRPr lang="en-IN" sz="1600" kern="1200" dirty="0"/>
        </a:p>
      </dsp:txBody>
      <dsp:txXfrm>
        <a:off x="532985" y="1906295"/>
        <a:ext cx="7346510" cy="133190"/>
      </dsp:txXfrm>
    </dsp:sp>
    <dsp:sp modelId="{A02C82A3-711A-4166-9081-E9885F507524}">
      <dsp:nvSpPr>
        <dsp:cNvPr id="0" name=""/>
        <dsp:cNvSpPr/>
      </dsp:nvSpPr>
      <dsp:spPr>
        <a:xfrm>
          <a:off x="0" y="2782440"/>
          <a:ext cx="10515600" cy="70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Created new meaningful  features from existing data</a:t>
          </a:r>
          <a:endParaRPr lang="en-IN" sz="1600" kern="1200" dirty="0"/>
        </a:p>
        <a:p>
          <a:pPr marL="171450" lvl="1" indent="-171450" algn="l" defTabSz="711200">
            <a:lnSpc>
              <a:spcPct val="90000"/>
            </a:lnSpc>
            <a:spcBef>
              <a:spcPct val="0"/>
            </a:spcBef>
            <a:spcAft>
              <a:spcPct val="15000"/>
            </a:spcAft>
            <a:buChar char="••"/>
          </a:pPr>
          <a:r>
            <a:rPr lang="en-US" sz="1600" kern="1200" dirty="0" smtClean="0"/>
            <a:t>Applied one-hot encoding and label encoding , and feature scaling</a:t>
          </a:r>
          <a:endParaRPr lang="en-IN" sz="1600" kern="1200" dirty="0"/>
        </a:p>
      </dsp:txBody>
      <dsp:txXfrm>
        <a:off x="0" y="2782440"/>
        <a:ext cx="10515600" cy="708750"/>
      </dsp:txXfrm>
    </dsp:sp>
    <dsp:sp modelId="{71F31729-98FF-4219-85F4-37C7E0B24313}">
      <dsp:nvSpPr>
        <dsp:cNvPr id="0" name=""/>
        <dsp:cNvSpPr/>
      </dsp:nvSpPr>
      <dsp:spPr>
        <a:xfrm>
          <a:off x="525780" y="270864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4.Feature Extraction</a:t>
          </a:r>
          <a:endParaRPr lang="en-IN" sz="1600" kern="1200" dirty="0"/>
        </a:p>
      </dsp:txBody>
      <dsp:txXfrm>
        <a:off x="532985" y="2715845"/>
        <a:ext cx="7346510" cy="133190"/>
      </dsp:txXfrm>
    </dsp:sp>
    <dsp:sp modelId="{DD75B3F1-8E41-49B6-852D-92E06D66A8FF}">
      <dsp:nvSpPr>
        <dsp:cNvPr id="0" name=""/>
        <dsp:cNvSpPr/>
      </dsp:nvSpPr>
      <dsp:spPr>
        <a:xfrm>
          <a:off x="0" y="3591990"/>
          <a:ext cx="10515600" cy="86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Algorithm model used(logistic regression, random forest,  XG Boost,  Light GBM, ROC-AUC)</a:t>
          </a:r>
          <a:endParaRPr lang="en-IN" sz="1600" kern="1200" dirty="0"/>
        </a:p>
        <a:p>
          <a:pPr marL="171450" lvl="1" indent="-171450" algn="l" defTabSz="711200">
            <a:lnSpc>
              <a:spcPct val="90000"/>
            </a:lnSpc>
            <a:spcBef>
              <a:spcPct val="0"/>
            </a:spcBef>
            <a:spcAft>
              <a:spcPct val="15000"/>
            </a:spcAft>
            <a:buChar char="••"/>
          </a:pPr>
          <a:r>
            <a:rPr lang="en-US" sz="1600" kern="1200" dirty="0" smtClean="0"/>
            <a:t>Applied SMOTE technique to balance classes</a:t>
          </a:r>
          <a:endParaRPr lang="en-IN" sz="1600" kern="1200" dirty="0"/>
        </a:p>
        <a:p>
          <a:pPr marL="57150" lvl="1" indent="-57150" algn="l" defTabSz="400050">
            <a:lnSpc>
              <a:spcPct val="90000"/>
            </a:lnSpc>
            <a:spcBef>
              <a:spcPct val="0"/>
            </a:spcBef>
            <a:spcAft>
              <a:spcPct val="15000"/>
            </a:spcAft>
            <a:buChar char="••"/>
          </a:pPr>
          <a:endParaRPr lang="en-IN" sz="900" kern="1200" dirty="0"/>
        </a:p>
      </dsp:txBody>
      <dsp:txXfrm>
        <a:off x="0" y="3591990"/>
        <a:ext cx="10515600" cy="866250"/>
      </dsp:txXfrm>
    </dsp:sp>
    <dsp:sp modelId="{AD2025A9-CECD-483D-BFA9-35C7E710EB6D}">
      <dsp:nvSpPr>
        <dsp:cNvPr id="0" name=""/>
        <dsp:cNvSpPr/>
      </dsp:nvSpPr>
      <dsp:spPr>
        <a:xfrm>
          <a:off x="525780" y="351819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5.Methodology</a:t>
          </a:r>
          <a:endParaRPr lang="en-IN" sz="1600" kern="1200" dirty="0"/>
        </a:p>
      </dsp:txBody>
      <dsp:txXfrm>
        <a:off x="532985" y="3525395"/>
        <a:ext cx="7346510" cy="133190"/>
      </dsp:txXfrm>
    </dsp:sp>
    <dsp:sp modelId="{D1419B81-739E-483C-B769-359613D28D12}">
      <dsp:nvSpPr>
        <dsp:cNvPr id="0" name=""/>
        <dsp:cNvSpPr/>
      </dsp:nvSpPr>
      <dsp:spPr>
        <a:xfrm>
          <a:off x="0" y="4559040"/>
          <a:ext cx="10515600" cy="708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Evaluated model  performance of test dataset</a:t>
          </a:r>
          <a:endParaRPr lang="en-IN" sz="1600" kern="1200" dirty="0"/>
        </a:p>
        <a:p>
          <a:pPr marL="171450" lvl="1" indent="-171450" algn="l" defTabSz="711200">
            <a:lnSpc>
              <a:spcPct val="90000"/>
            </a:lnSpc>
            <a:spcBef>
              <a:spcPct val="0"/>
            </a:spcBef>
            <a:spcAft>
              <a:spcPct val="15000"/>
            </a:spcAft>
            <a:buChar char="••"/>
          </a:pPr>
          <a:r>
            <a:rPr lang="en-US" sz="1600" kern="1200" dirty="0" smtClean="0"/>
            <a:t>Identified the most accurate and robust model </a:t>
          </a:r>
          <a:endParaRPr lang="en-IN" sz="1600" kern="1200" dirty="0"/>
        </a:p>
      </dsp:txBody>
      <dsp:txXfrm>
        <a:off x="0" y="4559040"/>
        <a:ext cx="10515600" cy="708750"/>
      </dsp:txXfrm>
    </dsp:sp>
    <dsp:sp modelId="{8B919168-953E-4311-9A1F-F6814081A6B3}">
      <dsp:nvSpPr>
        <dsp:cNvPr id="0" name=""/>
        <dsp:cNvSpPr/>
      </dsp:nvSpPr>
      <dsp:spPr>
        <a:xfrm>
          <a:off x="525780" y="448524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6.Expremental Results</a:t>
          </a:r>
          <a:endParaRPr lang="en-IN" sz="1600" kern="1200" dirty="0"/>
        </a:p>
      </dsp:txBody>
      <dsp:txXfrm>
        <a:off x="532985" y="4492445"/>
        <a:ext cx="7346510" cy="133190"/>
      </dsp:txXfrm>
    </dsp:sp>
    <dsp:sp modelId="{FC5559C9-58EE-450D-BA72-0274B3A3578B}">
      <dsp:nvSpPr>
        <dsp:cNvPr id="0" name=""/>
        <dsp:cNvSpPr/>
      </dsp:nvSpPr>
      <dsp:spPr>
        <a:xfrm>
          <a:off x="0" y="5368590"/>
          <a:ext cx="10515600" cy="582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04140"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Key findings and implications for employee </a:t>
          </a:r>
          <a:r>
            <a:rPr lang="en-US" sz="1600" kern="1200" smtClean="0"/>
            <a:t>retention strategies</a:t>
          </a:r>
          <a:endParaRPr lang="en-IN" sz="700" kern="1200" dirty="0"/>
        </a:p>
        <a:p>
          <a:pPr marL="57150" lvl="1" indent="-57150" algn="l" defTabSz="311150">
            <a:lnSpc>
              <a:spcPct val="90000"/>
            </a:lnSpc>
            <a:spcBef>
              <a:spcPct val="0"/>
            </a:spcBef>
            <a:spcAft>
              <a:spcPct val="15000"/>
            </a:spcAft>
            <a:buChar char="••"/>
          </a:pPr>
          <a:r>
            <a:rPr lang="en-US" sz="700" kern="1200" dirty="0" smtClean="0"/>
            <a:t>.</a:t>
          </a:r>
          <a:endParaRPr lang="en-IN" sz="700" kern="1200" dirty="0"/>
        </a:p>
      </dsp:txBody>
      <dsp:txXfrm>
        <a:off x="0" y="5368590"/>
        <a:ext cx="10515600" cy="582750"/>
      </dsp:txXfrm>
    </dsp:sp>
    <dsp:sp modelId="{72CECDDF-9FB0-418A-9772-593514806722}">
      <dsp:nvSpPr>
        <dsp:cNvPr id="0" name=""/>
        <dsp:cNvSpPr/>
      </dsp:nvSpPr>
      <dsp:spPr>
        <a:xfrm>
          <a:off x="525780" y="5294790"/>
          <a:ext cx="7360920" cy="147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11200">
            <a:lnSpc>
              <a:spcPct val="90000"/>
            </a:lnSpc>
            <a:spcBef>
              <a:spcPct val="0"/>
            </a:spcBef>
            <a:spcAft>
              <a:spcPct val="35000"/>
            </a:spcAft>
          </a:pPr>
          <a:r>
            <a:rPr lang="en-US" sz="1600" kern="1200" dirty="0" smtClean="0"/>
            <a:t>7.Conclusion </a:t>
          </a:r>
          <a:endParaRPr lang="en-IN" sz="1600" kern="1200" dirty="0"/>
        </a:p>
      </dsp:txBody>
      <dsp:txXfrm>
        <a:off x="532985" y="5301995"/>
        <a:ext cx="7346510" cy="1331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8D457A2-B572-4931-BF71-1F41D8A1BE9B}"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0475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1576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651249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91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194833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D457A2-B572-4931-BF71-1F41D8A1BE9B}"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338243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8D457A2-B572-4931-BF71-1F41D8A1BE9B}"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104317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457A2-B572-4931-BF71-1F41D8A1BE9B}"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547620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457A2-B572-4931-BF71-1F41D8A1BE9B}"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180451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D457A2-B572-4931-BF71-1F41D8A1BE9B}"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348195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D457A2-B572-4931-BF71-1F41D8A1BE9B}"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309224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157335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D457A2-B572-4931-BF71-1F41D8A1BE9B}"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175727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D457A2-B572-4931-BF71-1F41D8A1BE9B}"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3670189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457A2-B572-4931-BF71-1F41D8A1BE9B}"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81949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389918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D457A2-B572-4931-BF71-1F41D8A1BE9B}"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C6A1-3B33-4BC3-BD10-71FEB8D05629}" type="slidenum">
              <a:rPr lang="en-IN" smtClean="0"/>
              <a:t>‹#›</a:t>
            </a:fld>
            <a:endParaRPr lang="en-IN"/>
          </a:p>
        </p:txBody>
      </p:sp>
    </p:spTree>
    <p:extLst>
      <p:ext uri="{BB962C8B-B14F-4D97-AF65-F5344CB8AC3E}">
        <p14:creationId xmlns:p14="http://schemas.microsoft.com/office/powerpoint/2010/main" val="2833983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8D457A2-B572-4931-BF71-1F41D8A1BE9B}" type="datetimeFigureOut">
              <a:rPr lang="en-IN" smtClean="0"/>
              <a:t>03-04-2025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3E0C6A1-3B33-4BC3-BD10-71FEB8D05629}" type="slidenum">
              <a:rPr lang="en-IN" smtClean="0"/>
              <a:t>‹#›</a:t>
            </a:fld>
            <a:endParaRPr lang="en-IN"/>
          </a:p>
        </p:txBody>
      </p:sp>
    </p:spTree>
    <p:extLst>
      <p:ext uri="{BB962C8B-B14F-4D97-AF65-F5344CB8AC3E}">
        <p14:creationId xmlns:p14="http://schemas.microsoft.com/office/powerpoint/2010/main" val="3317452483"/>
      </p:ext>
    </p:extLst>
  </p:cSld>
  <p:clrMap bg1="dk1" tx1="lt1" bg2="dk2" tx2="lt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xmlns=""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2589444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67733"/>
            <a:ext cx="11590866" cy="1278467"/>
          </a:xfrm>
        </p:spPr>
        <p:txBody>
          <a:bodyPr>
            <a:noAutofit/>
          </a:bodyPr>
          <a:lstStyle/>
          <a:p>
            <a:r>
              <a:rPr lang="en-US" sz="3600" dirty="0">
                <a:solidFill>
                  <a:schemeClr val="tx1"/>
                </a:solidFill>
                <a:latin typeface="Algerian" panose="04020705040A02060702" pitchFamily="82" charset="0"/>
              </a:rPr>
              <a:t>Impact of Categorical Factors on Job Change Likelihood</a:t>
            </a:r>
            <a:endParaRPr lang="en-IN" sz="3600" dirty="0">
              <a:solidFill>
                <a:schemeClr val="tx1"/>
              </a:solidFill>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6290732" y="1515533"/>
            <a:ext cx="5825068" cy="4478867"/>
          </a:xfrm>
          <a:prstGeom prst="rect">
            <a:avLst/>
          </a:prstGeom>
        </p:spPr>
      </p:pic>
      <p:sp>
        <p:nvSpPr>
          <p:cNvPr id="4" name="Text Placeholder 3"/>
          <p:cNvSpPr>
            <a:spLocks noGrp="1"/>
          </p:cNvSpPr>
          <p:nvPr>
            <p:ph type="body" sz="half" idx="2"/>
          </p:nvPr>
        </p:nvSpPr>
        <p:spPr>
          <a:xfrm>
            <a:off x="135467" y="1515533"/>
            <a:ext cx="6155265" cy="4842934"/>
          </a:xfrm>
        </p:spPr>
        <p:txBody>
          <a:bodyPr>
            <a:normAutofit fontScale="77500" lnSpcReduction="20000"/>
          </a:bodyPr>
          <a:lstStyle/>
          <a:p>
            <a:pPr marL="285750" indent="-285750">
              <a:buFont typeface="Wingdings" panose="05000000000000000000" pitchFamily="2" charset="2"/>
              <a:buChar char="Ø"/>
            </a:pPr>
            <a:r>
              <a:rPr lang="en-US" b="1" dirty="0">
                <a:solidFill>
                  <a:schemeClr val="tx1"/>
                </a:solidFill>
              </a:rPr>
              <a:t>Gender vs. Target</a:t>
            </a:r>
            <a:endParaRPr lang="en-US" dirty="0">
              <a:solidFill>
                <a:schemeClr val="tx1"/>
              </a:solidFill>
            </a:endParaRPr>
          </a:p>
          <a:p>
            <a:pPr marL="742950" lvl="1" indent="-285750">
              <a:buFont typeface="Arial" panose="020B0604020202020204" pitchFamily="34" charset="0"/>
              <a:buChar char="•"/>
            </a:pPr>
            <a:r>
              <a:rPr lang="en-US" sz="1600" b="1" dirty="0">
                <a:solidFill>
                  <a:schemeClr val="tx1"/>
                </a:solidFill>
              </a:rPr>
              <a:t>Males (Male)</a:t>
            </a:r>
            <a:r>
              <a:rPr lang="en-US" sz="1600" dirty="0">
                <a:solidFill>
                  <a:schemeClr val="tx1"/>
                </a:solidFill>
              </a:rPr>
              <a:t> have a </a:t>
            </a:r>
            <a:r>
              <a:rPr lang="en-US" sz="1600" b="1" dirty="0">
                <a:solidFill>
                  <a:schemeClr val="tx1"/>
                </a:solidFill>
              </a:rPr>
              <a:t>higher proportion</a:t>
            </a:r>
            <a:r>
              <a:rPr lang="en-US" sz="1600" dirty="0">
                <a:solidFill>
                  <a:schemeClr val="tx1"/>
                </a:solidFill>
              </a:rPr>
              <a:t> of job seekers compared to females.</a:t>
            </a:r>
          </a:p>
          <a:p>
            <a:pPr marL="742950" lvl="1" indent="-285750">
              <a:buFont typeface="Arial" panose="020B0604020202020204" pitchFamily="34" charset="0"/>
              <a:buChar char="•"/>
            </a:pPr>
            <a:r>
              <a:rPr lang="en-US" sz="1600" b="1" dirty="0">
                <a:solidFill>
                  <a:schemeClr val="tx1"/>
                </a:solidFill>
              </a:rPr>
              <a:t>Females (Female)</a:t>
            </a:r>
            <a:r>
              <a:rPr lang="en-US" sz="1600" dirty="0">
                <a:solidFill>
                  <a:schemeClr val="tx1"/>
                </a:solidFill>
              </a:rPr>
              <a:t> show a </a:t>
            </a:r>
            <a:r>
              <a:rPr lang="en-US" sz="1600" b="1" dirty="0">
                <a:solidFill>
                  <a:schemeClr val="tx1"/>
                </a:solidFill>
              </a:rPr>
              <a:t>lower proportion</a:t>
            </a:r>
            <a:r>
              <a:rPr lang="en-US" sz="1600" dirty="0">
                <a:solidFill>
                  <a:schemeClr val="tx1"/>
                </a:solidFill>
              </a:rPr>
              <a:t> of job change likelihood.</a:t>
            </a:r>
          </a:p>
          <a:p>
            <a:pPr marL="285750" indent="-285750">
              <a:buFont typeface="Wingdings" panose="05000000000000000000" pitchFamily="2" charset="2"/>
              <a:buChar char="Ø"/>
            </a:pPr>
            <a:r>
              <a:rPr lang="en-US" b="1" dirty="0">
                <a:solidFill>
                  <a:schemeClr val="tx1"/>
                </a:solidFill>
              </a:rPr>
              <a:t>Relevant Experience vs. Target</a:t>
            </a:r>
            <a:endParaRPr lang="en-US" dirty="0">
              <a:solidFill>
                <a:schemeClr val="tx1"/>
              </a:solidFill>
            </a:endParaRPr>
          </a:p>
          <a:p>
            <a:pPr marL="742950" lvl="1" indent="-285750">
              <a:buFont typeface="Arial" panose="020B0604020202020204" pitchFamily="34" charset="0"/>
              <a:buChar char="•"/>
            </a:pPr>
            <a:r>
              <a:rPr lang="en-US" sz="1600" dirty="0">
                <a:solidFill>
                  <a:schemeClr val="tx1"/>
                </a:solidFill>
              </a:rPr>
              <a:t>Candidates with </a:t>
            </a:r>
            <a:r>
              <a:rPr lang="en-US" sz="1600" b="1" dirty="0">
                <a:solidFill>
                  <a:schemeClr val="tx1"/>
                </a:solidFill>
              </a:rPr>
              <a:t>prior experience</a:t>
            </a:r>
            <a:r>
              <a:rPr lang="en-US" sz="1600" dirty="0">
                <a:solidFill>
                  <a:schemeClr val="tx1"/>
                </a:solidFill>
              </a:rPr>
              <a:t> tend to have a </a:t>
            </a:r>
            <a:r>
              <a:rPr lang="en-US" sz="1600" b="1" dirty="0">
                <a:solidFill>
                  <a:schemeClr val="tx1"/>
                </a:solidFill>
              </a:rPr>
              <a:t>lower proportion</a:t>
            </a:r>
            <a:r>
              <a:rPr lang="en-US" sz="1600" dirty="0">
                <a:solidFill>
                  <a:schemeClr val="tx1"/>
                </a:solidFill>
              </a:rPr>
              <a:t> of job changes.</a:t>
            </a:r>
          </a:p>
          <a:p>
            <a:pPr marL="742950" lvl="1" indent="-285750">
              <a:buFont typeface="Arial" panose="020B0604020202020204" pitchFamily="34" charset="0"/>
              <a:buChar char="•"/>
            </a:pPr>
            <a:r>
              <a:rPr lang="en-US" sz="1600" dirty="0">
                <a:solidFill>
                  <a:schemeClr val="tx1"/>
                </a:solidFill>
              </a:rPr>
              <a:t>Those with </a:t>
            </a:r>
            <a:r>
              <a:rPr lang="en-US" sz="1600" b="1" dirty="0">
                <a:solidFill>
                  <a:schemeClr val="tx1"/>
                </a:solidFill>
              </a:rPr>
              <a:t>no relevant experience</a:t>
            </a:r>
            <a:r>
              <a:rPr lang="en-US" sz="1600" dirty="0">
                <a:solidFill>
                  <a:schemeClr val="tx1"/>
                </a:solidFill>
              </a:rPr>
              <a:t> are </a:t>
            </a:r>
            <a:r>
              <a:rPr lang="en-US" sz="1600" b="1" dirty="0">
                <a:solidFill>
                  <a:schemeClr val="tx1"/>
                </a:solidFill>
              </a:rPr>
              <a:t>more likely to switch jobs</a:t>
            </a:r>
            <a:r>
              <a:rPr lang="en-US" sz="1600" dirty="0">
                <a:solidFill>
                  <a:schemeClr val="tx1"/>
                </a:solidFill>
              </a:rPr>
              <a:t>.</a:t>
            </a:r>
          </a:p>
          <a:p>
            <a:pPr marL="285750" indent="-285750">
              <a:buFont typeface="Wingdings" panose="05000000000000000000" pitchFamily="2" charset="2"/>
              <a:buChar char="Ø"/>
            </a:pPr>
            <a:r>
              <a:rPr lang="en-US" b="1" dirty="0">
                <a:solidFill>
                  <a:schemeClr val="tx1"/>
                </a:solidFill>
              </a:rPr>
              <a:t>Enrolled University vs. Target</a:t>
            </a:r>
            <a:endParaRPr lang="en-US" dirty="0">
              <a:solidFill>
                <a:schemeClr val="tx1"/>
              </a:solidFill>
            </a:endParaRPr>
          </a:p>
          <a:p>
            <a:pPr marL="742950" lvl="1" indent="-285750">
              <a:buFont typeface="Arial" panose="020B0604020202020204" pitchFamily="34" charset="0"/>
              <a:buChar char="•"/>
            </a:pPr>
            <a:r>
              <a:rPr lang="en-US" sz="1600" dirty="0">
                <a:solidFill>
                  <a:schemeClr val="tx1"/>
                </a:solidFill>
              </a:rPr>
              <a:t>Individuals </a:t>
            </a:r>
            <a:r>
              <a:rPr lang="en-US" sz="1600" b="1" dirty="0">
                <a:solidFill>
                  <a:schemeClr val="tx1"/>
                </a:solidFill>
              </a:rPr>
              <a:t>not enrolled in any university</a:t>
            </a:r>
            <a:r>
              <a:rPr lang="en-US" sz="1600" dirty="0">
                <a:solidFill>
                  <a:schemeClr val="tx1"/>
                </a:solidFill>
              </a:rPr>
              <a:t> have a </a:t>
            </a:r>
            <a:r>
              <a:rPr lang="en-US" sz="1600" b="1" dirty="0">
                <a:solidFill>
                  <a:schemeClr val="tx1"/>
                </a:solidFill>
              </a:rPr>
              <a:t>higher likelihood</a:t>
            </a:r>
            <a:r>
              <a:rPr lang="en-US" sz="1600" dirty="0">
                <a:solidFill>
                  <a:schemeClr val="tx1"/>
                </a:solidFill>
              </a:rPr>
              <a:t> of job change.</a:t>
            </a:r>
          </a:p>
          <a:p>
            <a:pPr marL="742950" lvl="1" indent="-285750">
              <a:buFont typeface="Arial" panose="020B0604020202020204" pitchFamily="34" charset="0"/>
              <a:buChar char="•"/>
            </a:pPr>
            <a:r>
              <a:rPr lang="en-US" sz="1600" dirty="0">
                <a:solidFill>
                  <a:schemeClr val="tx1"/>
                </a:solidFill>
              </a:rPr>
              <a:t>Candidates enrolled in </a:t>
            </a:r>
            <a:r>
              <a:rPr lang="en-US" sz="1600" b="1" dirty="0">
                <a:solidFill>
                  <a:schemeClr val="tx1"/>
                </a:solidFill>
              </a:rPr>
              <a:t>full-time courses</a:t>
            </a:r>
            <a:r>
              <a:rPr lang="en-US" sz="1600" dirty="0">
                <a:solidFill>
                  <a:schemeClr val="tx1"/>
                </a:solidFill>
              </a:rPr>
              <a:t> show a </a:t>
            </a:r>
            <a:r>
              <a:rPr lang="en-US" sz="1600" b="1" dirty="0">
                <a:solidFill>
                  <a:schemeClr val="tx1"/>
                </a:solidFill>
              </a:rPr>
              <a:t>lower proportion</a:t>
            </a:r>
            <a:r>
              <a:rPr lang="en-US" sz="1600" dirty="0">
                <a:solidFill>
                  <a:schemeClr val="tx1"/>
                </a:solidFill>
              </a:rPr>
              <a:t> of job changes.</a:t>
            </a:r>
          </a:p>
          <a:p>
            <a:pPr marL="285750" indent="-285750">
              <a:buFont typeface="Wingdings" panose="05000000000000000000" pitchFamily="2" charset="2"/>
              <a:buChar char="Ø"/>
            </a:pPr>
            <a:r>
              <a:rPr lang="en-US" b="1" dirty="0">
                <a:solidFill>
                  <a:schemeClr val="tx1"/>
                </a:solidFill>
              </a:rPr>
              <a:t>Education Level vs. Target</a:t>
            </a:r>
            <a:endParaRPr lang="en-US" dirty="0">
              <a:solidFill>
                <a:schemeClr val="tx1"/>
              </a:solidFill>
            </a:endParaRPr>
          </a:p>
          <a:p>
            <a:pPr marL="742950" lvl="1" indent="-285750">
              <a:buFont typeface="Arial" panose="020B0604020202020204" pitchFamily="34" charset="0"/>
              <a:buChar char="•"/>
            </a:pPr>
            <a:r>
              <a:rPr lang="en-US" sz="1600" dirty="0">
                <a:solidFill>
                  <a:schemeClr val="tx1"/>
                </a:solidFill>
              </a:rPr>
              <a:t>Candidates with </a:t>
            </a:r>
            <a:r>
              <a:rPr lang="en-US" sz="1600" b="1" dirty="0">
                <a:solidFill>
                  <a:schemeClr val="tx1"/>
                </a:solidFill>
              </a:rPr>
              <a:t>higher education levels (Master's, PhD)</a:t>
            </a:r>
            <a:r>
              <a:rPr lang="en-US" sz="1600" dirty="0">
                <a:solidFill>
                  <a:schemeClr val="tx1"/>
                </a:solidFill>
              </a:rPr>
              <a:t> exhibit a </a:t>
            </a:r>
            <a:r>
              <a:rPr lang="en-US" sz="1600" b="1" dirty="0">
                <a:solidFill>
                  <a:schemeClr val="tx1"/>
                </a:solidFill>
              </a:rPr>
              <a:t>lower tendency</a:t>
            </a:r>
            <a:r>
              <a:rPr lang="en-US" sz="1600" dirty="0">
                <a:solidFill>
                  <a:schemeClr val="tx1"/>
                </a:solidFill>
              </a:rPr>
              <a:t> to switch jobs.</a:t>
            </a:r>
          </a:p>
          <a:p>
            <a:pPr marL="742950" lvl="1" indent="-285750">
              <a:buFont typeface="Arial" panose="020B0604020202020204" pitchFamily="34" charset="0"/>
              <a:buChar char="•"/>
            </a:pPr>
            <a:r>
              <a:rPr lang="en-US" sz="1600" dirty="0">
                <a:solidFill>
                  <a:schemeClr val="tx1"/>
                </a:solidFill>
              </a:rPr>
              <a:t>Those with </a:t>
            </a:r>
            <a:r>
              <a:rPr lang="en-US" sz="1600" b="1" dirty="0">
                <a:solidFill>
                  <a:schemeClr val="tx1"/>
                </a:solidFill>
              </a:rPr>
              <a:t>lower education levels (Bachelor’s, Diploma)</a:t>
            </a:r>
            <a:r>
              <a:rPr lang="en-US" sz="1600" dirty="0">
                <a:solidFill>
                  <a:schemeClr val="tx1"/>
                </a:solidFill>
              </a:rPr>
              <a:t> show a </a:t>
            </a:r>
            <a:r>
              <a:rPr lang="en-US" sz="1600" b="1" dirty="0">
                <a:solidFill>
                  <a:schemeClr val="tx1"/>
                </a:solidFill>
              </a:rPr>
              <a:t>higher proportion</a:t>
            </a:r>
            <a:r>
              <a:rPr lang="en-US" sz="1600" dirty="0">
                <a:solidFill>
                  <a:schemeClr val="tx1"/>
                </a:solidFill>
              </a:rPr>
              <a:t> of job changes.</a:t>
            </a:r>
          </a:p>
          <a:p>
            <a:pPr marL="285750" indent="-285750">
              <a:buFont typeface="Wingdings" panose="05000000000000000000" pitchFamily="2" charset="2"/>
              <a:buChar char="Ø"/>
            </a:pPr>
            <a:r>
              <a:rPr lang="en-US" b="1" dirty="0">
                <a:solidFill>
                  <a:schemeClr val="tx1"/>
                </a:solidFill>
              </a:rPr>
              <a:t>Company Size vs. Target</a:t>
            </a:r>
            <a:endParaRPr lang="en-US" dirty="0">
              <a:solidFill>
                <a:schemeClr val="tx1"/>
              </a:solidFill>
            </a:endParaRPr>
          </a:p>
          <a:p>
            <a:pPr marL="742950" lvl="1" indent="-285750">
              <a:buFont typeface="Arial" panose="020B0604020202020204" pitchFamily="34" charset="0"/>
              <a:buChar char="•"/>
            </a:pPr>
            <a:r>
              <a:rPr lang="en-US" sz="1600" dirty="0">
                <a:solidFill>
                  <a:schemeClr val="tx1"/>
                </a:solidFill>
              </a:rPr>
              <a:t>Employees in </a:t>
            </a:r>
            <a:r>
              <a:rPr lang="en-US" sz="1600" b="1" dirty="0">
                <a:solidFill>
                  <a:schemeClr val="tx1"/>
                </a:solidFill>
              </a:rPr>
              <a:t>small-sized companies</a:t>
            </a:r>
            <a:r>
              <a:rPr lang="en-US" sz="1600" dirty="0">
                <a:solidFill>
                  <a:schemeClr val="tx1"/>
                </a:solidFill>
              </a:rPr>
              <a:t> are </a:t>
            </a:r>
            <a:r>
              <a:rPr lang="en-US" sz="1600" b="1" dirty="0">
                <a:solidFill>
                  <a:schemeClr val="tx1"/>
                </a:solidFill>
              </a:rPr>
              <a:t>more likely</a:t>
            </a:r>
            <a:r>
              <a:rPr lang="en-US" sz="1600" dirty="0">
                <a:solidFill>
                  <a:schemeClr val="tx1"/>
                </a:solidFill>
              </a:rPr>
              <a:t> to seek job changes.</a:t>
            </a:r>
          </a:p>
          <a:p>
            <a:pPr marL="742950" lvl="1" indent="-285750">
              <a:buFont typeface="Arial" panose="020B0604020202020204" pitchFamily="34" charset="0"/>
              <a:buChar char="•"/>
            </a:pPr>
            <a:r>
              <a:rPr lang="en-US" sz="1600" dirty="0">
                <a:solidFill>
                  <a:schemeClr val="tx1"/>
                </a:solidFill>
              </a:rPr>
              <a:t>Large corporations show a </a:t>
            </a:r>
            <a:r>
              <a:rPr lang="en-US" sz="1600" b="1" dirty="0">
                <a:solidFill>
                  <a:schemeClr val="tx1"/>
                </a:solidFill>
              </a:rPr>
              <a:t>lower proportion</a:t>
            </a:r>
            <a:r>
              <a:rPr lang="en-US" sz="1600" dirty="0">
                <a:solidFill>
                  <a:schemeClr val="tx1"/>
                </a:solidFill>
              </a:rPr>
              <a:t> of job-switching behavior.</a:t>
            </a:r>
          </a:p>
          <a:p>
            <a:pPr marL="285750" indent="-285750">
              <a:buFont typeface="Wingdings" panose="05000000000000000000" pitchFamily="2" charset="2"/>
              <a:buChar char="Ø"/>
            </a:pPr>
            <a:r>
              <a:rPr lang="en-US" b="1" dirty="0">
                <a:solidFill>
                  <a:schemeClr val="tx1"/>
                </a:solidFill>
              </a:rPr>
              <a:t>Company Type vs. Target</a:t>
            </a:r>
            <a:endParaRPr lang="en-US" dirty="0">
              <a:solidFill>
                <a:schemeClr val="tx1"/>
              </a:solidFill>
            </a:endParaRPr>
          </a:p>
          <a:p>
            <a:pPr marL="742950" lvl="1" indent="-285750">
              <a:buFont typeface="Arial" panose="020B0604020202020204" pitchFamily="34" charset="0"/>
              <a:buChar char="•"/>
            </a:pPr>
            <a:r>
              <a:rPr lang="en-US" sz="1600" dirty="0">
                <a:solidFill>
                  <a:schemeClr val="tx1"/>
                </a:solidFill>
              </a:rPr>
              <a:t>Employees in </a:t>
            </a:r>
            <a:r>
              <a:rPr lang="en-US" sz="1600" b="1" dirty="0">
                <a:solidFill>
                  <a:schemeClr val="tx1"/>
                </a:solidFill>
              </a:rPr>
              <a:t>funded startups</a:t>
            </a:r>
            <a:r>
              <a:rPr lang="en-US" sz="1600" dirty="0">
                <a:solidFill>
                  <a:schemeClr val="tx1"/>
                </a:solidFill>
              </a:rPr>
              <a:t> or </a:t>
            </a:r>
            <a:r>
              <a:rPr lang="en-US" sz="1600" b="1" dirty="0">
                <a:solidFill>
                  <a:schemeClr val="tx1"/>
                </a:solidFill>
              </a:rPr>
              <a:t>early-stage companies</a:t>
            </a:r>
            <a:r>
              <a:rPr lang="en-US" sz="1600" dirty="0">
                <a:solidFill>
                  <a:schemeClr val="tx1"/>
                </a:solidFill>
              </a:rPr>
              <a:t> exhibit </a:t>
            </a:r>
            <a:r>
              <a:rPr lang="en-US" sz="1600" b="1" dirty="0">
                <a:solidFill>
                  <a:schemeClr val="tx1"/>
                </a:solidFill>
              </a:rPr>
              <a:t>higher job-switching tendencies</a:t>
            </a:r>
            <a:r>
              <a:rPr lang="en-US" sz="1600" dirty="0">
                <a:solidFill>
                  <a:schemeClr val="tx1"/>
                </a:solidFill>
              </a:rPr>
              <a:t>.</a:t>
            </a:r>
          </a:p>
          <a:p>
            <a:pPr marL="742950" lvl="1" indent="-285750">
              <a:buFont typeface="Arial" panose="020B0604020202020204" pitchFamily="34" charset="0"/>
              <a:buChar char="•"/>
            </a:pPr>
            <a:r>
              <a:rPr lang="en-US" sz="1600" dirty="0">
                <a:solidFill>
                  <a:schemeClr val="tx1"/>
                </a:solidFill>
              </a:rPr>
              <a:t>Those working in </a:t>
            </a:r>
            <a:r>
              <a:rPr lang="en-US" sz="1600" b="1" dirty="0">
                <a:solidFill>
                  <a:schemeClr val="tx1"/>
                </a:solidFill>
              </a:rPr>
              <a:t>public sector or multinational companies</a:t>
            </a:r>
            <a:r>
              <a:rPr lang="en-US" sz="1600" dirty="0">
                <a:solidFill>
                  <a:schemeClr val="tx1"/>
                </a:solidFill>
              </a:rPr>
              <a:t> are </a:t>
            </a:r>
            <a:r>
              <a:rPr lang="en-US" sz="1600" b="1" dirty="0">
                <a:solidFill>
                  <a:schemeClr val="tx1"/>
                </a:solidFill>
              </a:rPr>
              <a:t>less likely to switch jobs</a:t>
            </a:r>
            <a:r>
              <a:rPr lang="en-US" sz="1600" dirty="0">
                <a:solidFill>
                  <a:schemeClr val="tx1"/>
                </a:solidFill>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92027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9401" y="143933"/>
            <a:ext cx="11633200" cy="1083735"/>
          </a:xfrm>
        </p:spPr>
        <p:txBody>
          <a:bodyPr>
            <a:noAutofit/>
          </a:bodyPr>
          <a:lstStyle/>
          <a:p>
            <a:r>
              <a:rPr lang="en-US" sz="3600" dirty="0">
                <a:solidFill>
                  <a:schemeClr val="tx1"/>
                </a:solidFill>
                <a:latin typeface="Algerian" panose="04020705040A02060702" pitchFamily="82" charset="0"/>
              </a:rPr>
              <a:t>Correlation Analysis of Numerical Features with Target</a:t>
            </a:r>
            <a:endParaRPr lang="en-IN" sz="3600" dirty="0">
              <a:solidFill>
                <a:schemeClr val="tx1"/>
              </a:solidFill>
              <a:latin typeface="Algerian" panose="04020705040A02060702" pitchFamily="82" charset="0"/>
            </a:endParaRPr>
          </a:p>
        </p:txBody>
      </p:sp>
      <p:pic>
        <p:nvPicPr>
          <p:cNvPr id="5" name="Content Placeholder 4"/>
          <p:cNvPicPr>
            <a:picLocks noGrp="1" noChangeAspect="1"/>
          </p:cNvPicPr>
          <p:nvPr>
            <p:ph idx="1"/>
          </p:nvPr>
        </p:nvPicPr>
        <p:blipFill>
          <a:blip r:embed="rId4"/>
          <a:stretch>
            <a:fillRect/>
          </a:stretch>
        </p:blipFill>
        <p:spPr>
          <a:xfrm>
            <a:off x="6282265" y="1549400"/>
            <a:ext cx="5513389" cy="4631267"/>
          </a:xfrm>
          <a:prstGeom prst="rect">
            <a:avLst/>
          </a:prstGeom>
        </p:spPr>
      </p:pic>
      <p:sp>
        <p:nvSpPr>
          <p:cNvPr id="4" name="Text Placeholder 3"/>
          <p:cNvSpPr>
            <a:spLocks noGrp="1"/>
          </p:cNvSpPr>
          <p:nvPr>
            <p:ph type="body" sz="half" idx="2"/>
          </p:nvPr>
        </p:nvSpPr>
        <p:spPr>
          <a:xfrm>
            <a:off x="59266" y="1549400"/>
            <a:ext cx="5782733" cy="4631267"/>
          </a:xfrm>
        </p:spPr>
        <p:txBody>
          <a:bodyPr>
            <a:normAutofit/>
          </a:bodyPr>
          <a:lstStyle/>
          <a:p>
            <a:pPr marL="285750" indent="-285750">
              <a:buFont typeface="Wingdings" panose="05000000000000000000" pitchFamily="2" charset="2"/>
              <a:buChar char="Ø"/>
            </a:pPr>
            <a:r>
              <a:rPr lang="en-US" b="1" dirty="0">
                <a:solidFill>
                  <a:schemeClr val="tx1"/>
                </a:solidFill>
              </a:rPr>
              <a:t>City Development Index vs Target (-0.34)</a:t>
            </a:r>
          </a:p>
          <a:p>
            <a:pPr lvl="1"/>
            <a:r>
              <a:rPr lang="en-US" dirty="0">
                <a:solidFill>
                  <a:schemeClr val="tx1"/>
                </a:solidFill>
              </a:rPr>
              <a:t>A negative correlation of </a:t>
            </a:r>
            <a:r>
              <a:rPr lang="en-US" b="1" dirty="0">
                <a:solidFill>
                  <a:schemeClr val="tx1"/>
                </a:solidFill>
              </a:rPr>
              <a:t>-0.34</a:t>
            </a:r>
            <a:r>
              <a:rPr lang="en-US" dirty="0">
                <a:solidFill>
                  <a:schemeClr val="tx1"/>
                </a:solidFill>
              </a:rPr>
              <a:t> suggests that employees from highly developed cities are </a:t>
            </a:r>
            <a:r>
              <a:rPr lang="en-US" b="1" dirty="0">
                <a:solidFill>
                  <a:schemeClr val="tx1"/>
                </a:solidFill>
              </a:rPr>
              <a:t>less likely to look for a job change</a:t>
            </a:r>
            <a:r>
              <a:rPr lang="en-US" dirty="0"/>
              <a:t>.</a:t>
            </a:r>
          </a:p>
          <a:p>
            <a:pPr marL="285750" indent="-285750">
              <a:buFont typeface="Wingdings" panose="05000000000000000000" pitchFamily="2" charset="2"/>
              <a:buChar char="Ø"/>
            </a:pPr>
            <a:r>
              <a:rPr lang="en-US" b="1" dirty="0">
                <a:solidFill>
                  <a:schemeClr val="tx1"/>
                </a:solidFill>
              </a:rPr>
              <a:t>Experience vs Target (-0.15)</a:t>
            </a:r>
            <a:endParaRPr lang="en-US" dirty="0">
              <a:solidFill>
                <a:schemeClr val="tx1"/>
              </a:solidFill>
            </a:endParaRPr>
          </a:p>
          <a:p>
            <a:pPr lvl="1"/>
            <a:r>
              <a:rPr lang="en-US" dirty="0">
                <a:solidFill>
                  <a:schemeClr val="tx1"/>
                </a:solidFill>
              </a:rPr>
              <a:t>A weak negative correlation of </a:t>
            </a:r>
            <a:r>
              <a:rPr lang="en-US" b="1" dirty="0">
                <a:solidFill>
                  <a:schemeClr val="tx1"/>
                </a:solidFill>
              </a:rPr>
              <a:t>-0.15</a:t>
            </a:r>
            <a:r>
              <a:rPr lang="en-US" dirty="0">
                <a:solidFill>
                  <a:schemeClr val="tx1"/>
                </a:solidFill>
              </a:rPr>
              <a:t> implies that employees with more experience are </a:t>
            </a:r>
            <a:r>
              <a:rPr lang="en-US" b="1" dirty="0">
                <a:solidFill>
                  <a:schemeClr val="tx1"/>
                </a:solidFill>
              </a:rPr>
              <a:t>slightly less likely to switch jobs</a:t>
            </a:r>
            <a:r>
              <a:rPr lang="en-US" dirty="0">
                <a:solidFill>
                  <a:schemeClr val="tx1"/>
                </a:solidFill>
              </a:rPr>
              <a:t>.</a:t>
            </a:r>
          </a:p>
          <a:p>
            <a:pPr marL="285750" indent="-285750">
              <a:buFont typeface="Wingdings" panose="05000000000000000000" pitchFamily="2" charset="2"/>
              <a:buChar char="Ø"/>
            </a:pPr>
            <a:r>
              <a:rPr lang="en-US" b="1" dirty="0">
                <a:solidFill>
                  <a:schemeClr val="tx1"/>
                </a:solidFill>
              </a:rPr>
              <a:t>Training Hours vs Target (-0.02)</a:t>
            </a:r>
            <a:endParaRPr lang="en-US" dirty="0">
              <a:solidFill>
                <a:schemeClr val="tx1"/>
              </a:solidFill>
            </a:endParaRPr>
          </a:p>
          <a:p>
            <a:pPr lvl="1"/>
            <a:r>
              <a:rPr lang="en-US" dirty="0">
                <a:solidFill>
                  <a:schemeClr val="tx1"/>
                </a:solidFill>
              </a:rPr>
              <a:t>A near-zero correlation (</a:t>
            </a:r>
            <a:r>
              <a:rPr lang="en-US" b="1" dirty="0">
                <a:solidFill>
                  <a:schemeClr val="tx1"/>
                </a:solidFill>
              </a:rPr>
              <a:t>-0.02</a:t>
            </a:r>
            <a:r>
              <a:rPr lang="en-US" dirty="0">
                <a:solidFill>
                  <a:schemeClr val="tx1"/>
                </a:solidFill>
              </a:rPr>
              <a:t>) indicates that </a:t>
            </a:r>
            <a:r>
              <a:rPr lang="en-US" b="1" dirty="0">
                <a:solidFill>
                  <a:schemeClr val="tx1"/>
                </a:solidFill>
              </a:rPr>
              <a:t>training hours have minimal impact on job change behavior</a:t>
            </a:r>
            <a:r>
              <a:rPr lang="en-US" dirty="0">
                <a:solidFill>
                  <a:schemeClr val="tx1"/>
                </a:solidFill>
              </a:rPr>
              <a:t>.</a:t>
            </a:r>
          </a:p>
          <a:p>
            <a:pPr marL="285750" indent="-285750">
              <a:buFont typeface="Wingdings" panose="05000000000000000000" pitchFamily="2" charset="2"/>
              <a:buChar char="Ø"/>
            </a:pPr>
            <a:r>
              <a:rPr lang="en-US" b="1" dirty="0">
                <a:solidFill>
                  <a:schemeClr val="tx1"/>
                </a:solidFill>
              </a:rPr>
              <a:t>Overall Interpretation:</a:t>
            </a:r>
          </a:p>
          <a:p>
            <a:pPr marL="285750" indent="-285750">
              <a:buFont typeface="Wingdings" panose="05000000000000000000" pitchFamily="2" charset="2"/>
              <a:buChar char="§"/>
            </a:pPr>
            <a:r>
              <a:rPr lang="en-US" b="1" dirty="0">
                <a:solidFill>
                  <a:schemeClr val="tx1"/>
                </a:solidFill>
              </a:rPr>
              <a:t>City development index</a:t>
            </a:r>
            <a:r>
              <a:rPr lang="en-US" dirty="0">
                <a:solidFill>
                  <a:schemeClr val="tx1"/>
                </a:solidFill>
              </a:rPr>
              <a:t> has the strongest negative correlation with job switching, meaning employees from well-developed areas are less likely to look for new jobs.</a:t>
            </a:r>
          </a:p>
          <a:p>
            <a:pPr marL="285750" indent="-285750">
              <a:buFont typeface="Wingdings" panose="05000000000000000000" pitchFamily="2" charset="2"/>
              <a:buChar char="§"/>
            </a:pPr>
            <a:r>
              <a:rPr lang="en-US" b="1" dirty="0">
                <a:solidFill>
                  <a:schemeClr val="tx1"/>
                </a:solidFill>
              </a:rPr>
              <a:t>Experience has a weak negative relationship</a:t>
            </a:r>
            <a:r>
              <a:rPr lang="en-US" dirty="0">
                <a:solidFill>
                  <a:schemeClr val="tx1"/>
                </a:solidFill>
              </a:rPr>
              <a:t>, indicating that more experienced employees tend to stay longer but not significantly.</a:t>
            </a:r>
          </a:p>
          <a:p>
            <a:pPr marL="285750" indent="-285750">
              <a:buFont typeface="Wingdings" panose="05000000000000000000" pitchFamily="2" charset="2"/>
              <a:buChar char="§"/>
            </a:pPr>
            <a:r>
              <a:rPr lang="en-US" b="1" dirty="0">
                <a:solidFill>
                  <a:schemeClr val="tx1"/>
                </a:solidFill>
              </a:rPr>
              <a:t>Training hours show almost no effect</a:t>
            </a:r>
            <a:r>
              <a:rPr lang="en-US" dirty="0">
                <a:solidFill>
                  <a:schemeClr val="tx1"/>
                </a:solidFill>
              </a:rPr>
              <a:t> on job retention.</a:t>
            </a:r>
          </a:p>
          <a:p>
            <a:endParaRPr lang="en-IN" dirty="0"/>
          </a:p>
        </p:txBody>
      </p:sp>
    </p:spTree>
    <p:extLst>
      <p:ext uri="{BB962C8B-B14F-4D97-AF65-F5344CB8AC3E}">
        <p14:creationId xmlns:p14="http://schemas.microsoft.com/office/powerpoint/2010/main" val="5065892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652452" cy="694944"/>
          </a:xfrm>
        </p:spPr>
        <p:txBody>
          <a:bodyPr>
            <a:normAutofit/>
          </a:bodyPr>
          <a:lstStyle/>
          <a:p>
            <a:r>
              <a:rPr lang="en-US" sz="3600" b="1" dirty="0" smtClean="0">
                <a:solidFill>
                  <a:schemeClr val="tx1"/>
                </a:solidFill>
                <a:latin typeface="Algerian" panose="04020705040A02060702" pitchFamily="82" charset="0"/>
              </a:rPr>
              <a:t>      PREPROCESSING</a:t>
            </a:r>
            <a:endParaRPr lang="en-IN" sz="3600" b="1" dirty="0">
              <a:solidFill>
                <a:schemeClr val="tx1"/>
              </a:solidFill>
              <a:latin typeface="Algerian" panose="04020705040A02060702" pitchFamily="82" charset="0"/>
            </a:endParaRPr>
          </a:p>
        </p:txBody>
      </p:sp>
      <p:sp>
        <p:nvSpPr>
          <p:cNvPr id="29" name="Text Placeholder 28"/>
          <p:cNvSpPr>
            <a:spLocks noGrp="1"/>
          </p:cNvSpPr>
          <p:nvPr>
            <p:ph type="body" sz="half" idx="2"/>
          </p:nvPr>
        </p:nvSpPr>
        <p:spPr>
          <a:xfrm>
            <a:off x="228600" y="1417320"/>
            <a:ext cx="6821424" cy="4818888"/>
          </a:xfrm>
        </p:spPr>
        <p:txBody>
          <a:bodyPr>
            <a:normAutofit/>
          </a:bodyPr>
          <a:lstStyle/>
          <a:p>
            <a:pPr marL="285750" indent="-285750">
              <a:buFont typeface="Wingdings" panose="05000000000000000000" pitchFamily="2" charset="2"/>
              <a:buChar char="Ø"/>
            </a:pPr>
            <a:r>
              <a:rPr lang="en-US" b="1" u="sng" dirty="0" smtClean="0">
                <a:solidFill>
                  <a:schemeClr val="tx1"/>
                </a:solidFill>
              </a:rPr>
              <a:t>Irrelevant Feature removal</a:t>
            </a:r>
            <a:r>
              <a:rPr lang="en-US" b="1" dirty="0" smtClean="0">
                <a:solidFill>
                  <a:schemeClr val="tx1"/>
                </a:solidFill>
              </a:rPr>
              <a:t>: </a:t>
            </a:r>
            <a:r>
              <a:rPr lang="en-US" dirty="0" smtClean="0">
                <a:solidFill>
                  <a:schemeClr val="tx1"/>
                </a:solidFill>
              </a:rPr>
              <a:t>I removed enrollee_id because it is just an ID and does not help in prediction. The city column was also dropped because it had too many unique values, which could add unnecessary complexity to the model.</a:t>
            </a:r>
          </a:p>
          <a:p>
            <a:pPr marL="285750" indent="-285750">
              <a:buFont typeface="Wingdings" panose="05000000000000000000" pitchFamily="2" charset="2"/>
              <a:buChar char="Ø"/>
            </a:pPr>
            <a:r>
              <a:rPr lang="en-US" b="1" u="sng" dirty="0" smtClean="0">
                <a:solidFill>
                  <a:schemeClr val="tx1"/>
                </a:solidFill>
              </a:rPr>
              <a:t>Imputing Missing values</a:t>
            </a:r>
            <a:r>
              <a:rPr lang="en-US" dirty="0" smtClean="0">
                <a:solidFill>
                  <a:schemeClr val="tx1"/>
                </a:solidFill>
              </a:rPr>
              <a:t>: I filed missing values in categorical columns with most common value(mode) and used the median for numerical columns to keep the data balanced.</a:t>
            </a:r>
          </a:p>
          <a:p>
            <a:pPr marL="285750" indent="-285750">
              <a:buFont typeface="Wingdings" panose="05000000000000000000" pitchFamily="2" charset="2"/>
              <a:buChar char="Ø"/>
            </a:pPr>
            <a:r>
              <a:rPr lang="en-US" b="1" u="sng" dirty="0" smtClean="0">
                <a:solidFill>
                  <a:schemeClr val="tx1"/>
                </a:solidFill>
              </a:rPr>
              <a:t>Handling Class imbalance Data</a:t>
            </a:r>
            <a:r>
              <a:rPr lang="en-US" dirty="0" smtClean="0">
                <a:solidFill>
                  <a:schemeClr val="tx1"/>
                </a:solidFill>
              </a:rPr>
              <a:t>: since target variable was imbalanced we use SMOTE(Synthetic Minority Over-Sampling Technique.</a:t>
            </a:r>
          </a:p>
          <a:p>
            <a:pPr marL="285750" indent="-285750">
              <a:buFont typeface="Wingdings" panose="05000000000000000000" pitchFamily="2" charset="2"/>
              <a:buChar char="Ø"/>
            </a:pPr>
            <a:r>
              <a:rPr lang="en-US" dirty="0" smtClean="0">
                <a:solidFill>
                  <a:schemeClr val="tx1"/>
                </a:solidFill>
              </a:rPr>
              <a:t> </a:t>
            </a:r>
            <a:r>
              <a:rPr lang="en-US" b="1" u="sng" dirty="0" smtClean="0">
                <a:solidFill>
                  <a:schemeClr val="tx1"/>
                </a:solidFill>
              </a:rPr>
              <a:t>Feature Encoding </a:t>
            </a:r>
            <a:r>
              <a:rPr lang="en-US" b="1" u="sng" dirty="0">
                <a:solidFill>
                  <a:schemeClr val="tx1"/>
                </a:solidFill>
              </a:rPr>
              <a:t>f</a:t>
            </a:r>
            <a:r>
              <a:rPr lang="en-US" b="1" u="sng" dirty="0" smtClean="0">
                <a:solidFill>
                  <a:schemeClr val="tx1"/>
                </a:solidFill>
              </a:rPr>
              <a:t>or </a:t>
            </a:r>
            <a:r>
              <a:rPr lang="en-US" b="1" u="sng" dirty="0">
                <a:solidFill>
                  <a:schemeClr val="tx1"/>
                </a:solidFill>
              </a:rPr>
              <a:t>M</a:t>
            </a:r>
            <a:r>
              <a:rPr lang="en-US" b="1" u="sng" dirty="0" smtClean="0">
                <a:solidFill>
                  <a:schemeClr val="tx1"/>
                </a:solidFill>
              </a:rPr>
              <a:t>odel </a:t>
            </a:r>
            <a:r>
              <a:rPr lang="en-US" b="1" u="sng" dirty="0">
                <a:solidFill>
                  <a:schemeClr val="tx1"/>
                </a:solidFill>
              </a:rPr>
              <a:t>T</a:t>
            </a:r>
            <a:r>
              <a:rPr lang="en-US" b="1" u="sng" dirty="0" smtClean="0">
                <a:solidFill>
                  <a:schemeClr val="tx1"/>
                </a:solidFill>
              </a:rPr>
              <a:t>raining</a:t>
            </a:r>
            <a:r>
              <a:rPr lang="en-US" dirty="0" smtClean="0">
                <a:solidFill>
                  <a:schemeClr val="tx1"/>
                </a:solidFill>
              </a:rPr>
              <a:t>: to make the data suitable for the model we applied encoding for both numeric and categorical features. It ensures that all  features are in the format the model can understand, improving its ability to learn patterns effectively.</a:t>
            </a:r>
          </a:p>
          <a:p>
            <a:pPr marL="285750" indent="-285750">
              <a:buFont typeface="Wingdings" panose="05000000000000000000" pitchFamily="2" charset="2"/>
              <a:buChar char="Ø"/>
            </a:pPr>
            <a:r>
              <a:rPr lang="en-US" b="1" u="sng" dirty="0" smtClean="0">
                <a:solidFill>
                  <a:schemeClr val="tx1"/>
                </a:solidFill>
              </a:rPr>
              <a:t>Feature scaling</a:t>
            </a:r>
            <a:r>
              <a:rPr lang="en-US" dirty="0" smtClean="0">
                <a:solidFill>
                  <a:schemeClr val="tx1"/>
                </a:solidFill>
              </a:rPr>
              <a:t>: I standardize numerical features like Logistic Regression,  XGBoost, LightGBM, Which perform better when data is on similar scale.</a:t>
            </a:r>
          </a:p>
          <a:p>
            <a:endParaRPr lang="en-US" dirty="0" smtClean="0"/>
          </a:p>
          <a:p>
            <a:endParaRPr lang="en-US" dirty="0" smtClean="0"/>
          </a:p>
          <a:p>
            <a:endParaRPr lang="en-IN" dirty="0"/>
          </a:p>
        </p:txBody>
      </p:sp>
      <p:pic>
        <p:nvPicPr>
          <p:cNvPr id="39" name="Content Placeholder 38"/>
          <p:cNvPicPr>
            <a:picLocks noGrp="1" noChangeAspect="1"/>
          </p:cNvPicPr>
          <p:nvPr>
            <p:ph idx="1"/>
          </p:nvPr>
        </p:nvPicPr>
        <p:blipFill>
          <a:blip r:embed="rId2"/>
          <a:stretch>
            <a:fillRect/>
          </a:stretch>
        </p:blipFill>
        <p:spPr>
          <a:xfrm>
            <a:off x="7132638" y="1417320"/>
            <a:ext cx="4964874" cy="4370832"/>
          </a:xfrm>
          <a:prstGeom prst="rect">
            <a:avLst/>
          </a:prstGeom>
        </p:spPr>
      </p:pic>
    </p:spTree>
    <p:extLst>
      <p:ext uri="{BB962C8B-B14F-4D97-AF65-F5344CB8AC3E}">
        <p14:creationId xmlns:p14="http://schemas.microsoft.com/office/powerpoint/2010/main" val="33200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Algerian" panose="04020705040A02060702" pitchFamily="82" charset="0"/>
              </a:rPr>
              <a:t>Training and Validation split</a:t>
            </a:r>
            <a:r>
              <a:rPr lang="en-US" dirty="0" smtClean="0"/>
              <a:t>:</a:t>
            </a:r>
            <a:endParaRPr lang="en-IN" dirty="0"/>
          </a:p>
        </p:txBody>
      </p:sp>
      <p:sp>
        <p:nvSpPr>
          <p:cNvPr id="3" name="Content Placeholder 2"/>
          <p:cNvSpPr>
            <a:spLocks noGrp="1"/>
          </p:cNvSpPr>
          <p:nvPr>
            <p:ph idx="1"/>
          </p:nvPr>
        </p:nvSpPr>
        <p:spPr/>
        <p:txBody>
          <a:bodyPr>
            <a:normAutofit/>
          </a:bodyPr>
          <a:lstStyle/>
          <a:p>
            <a:r>
              <a:rPr lang="en-US" sz="1800" dirty="0" smtClean="0">
                <a:solidFill>
                  <a:schemeClr val="tx1"/>
                </a:solidFill>
              </a:rPr>
              <a:t>I divide the training data into two parts 80% for training and 20% for validation to fine tune the model before testing.</a:t>
            </a:r>
          </a:p>
          <a:p>
            <a:r>
              <a:rPr lang="en-US" sz="1800" dirty="0" smtClean="0">
                <a:solidFill>
                  <a:schemeClr val="tx1"/>
                </a:solidFill>
              </a:rPr>
              <a:t>We used random state to get consistence results, and stratification to keep target variable’s distribution the </a:t>
            </a:r>
            <a:r>
              <a:rPr lang="en-US" sz="1800" dirty="0">
                <a:solidFill>
                  <a:schemeClr val="tx1"/>
                </a:solidFill>
              </a:rPr>
              <a:t>same </a:t>
            </a:r>
            <a:r>
              <a:rPr lang="en-US" sz="1800" dirty="0" smtClean="0">
                <a:solidFill>
                  <a:schemeClr val="tx1"/>
                </a:solidFill>
              </a:rPr>
              <a:t>in both sets.</a:t>
            </a:r>
          </a:p>
          <a:p>
            <a:pPr marL="0" indent="0">
              <a:buNone/>
            </a:pPr>
            <a:endParaRPr lang="en-US" dirty="0" smtClean="0">
              <a:solidFill>
                <a:schemeClr val="tx1"/>
              </a:solidFill>
            </a:endParaRPr>
          </a:p>
          <a:p>
            <a:pPr marL="0" indent="0">
              <a:buNone/>
            </a:pPr>
            <a:r>
              <a:rPr lang="en-US" sz="4000" dirty="0" smtClean="0">
                <a:solidFill>
                  <a:schemeClr val="tx1"/>
                </a:solidFill>
                <a:latin typeface="Algerian" panose="04020705040A02060702" pitchFamily="82" charset="0"/>
              </a:rPr>
              <a:t>SPLITING DATASET INTO X AND Y : </a:t>
            </a:r>
          </a:p>
          <a:p>
            <a:r>
              <a:rPr lang="en-US" sz="1800" dirty="0" smtClean="0">
                <a:solidFill>
                  <a:schemeClr val="tx1"/>
                </a:solidFill>
              </a:rPr>
              <a:t>We divide resample dataset into two parts X_train, X_val and y_train,y_val.</a:t>
            </a:r>
          </a:p>
          <a:p>
            <a:r>
              <a:rPr lang="en-US" sz="1800" dirty="0" smtClean="0">
                <a:solidFill>
                  <a:schemeClr val="tx1"/>
                </a:solidFill>
              </a:rPr>
              <a:t>X_train, X</a:t>
            </a:r>
            <a:r>
              <a:rPr lang="en-US" sz="1800" dirty="0">
                <a:solidFill>
                  <a:schemeClr val="tx1"/>
                </a:solidFill>
              </a:rPr>
              <a:t>_</a:t>
            </a:r>
            <a:r>
              <a:rPr lang="en-US" sz="1800" dirty="0" smtClean="0">
                <a:solidFill>
                  <a:schemeClr val="tx1"/>
                </a:solidFill>
              </a:rPr>
              <a:t>val: independent features.</a:t>
            </a:r>
          </a:p>
          <a:p>
            <a:r>
              <a:rPr lang="en-US" sz="1800" dirty="0">
                <a:solidFill>
                  <a:schemeClr val="tx1"/>
                </a:solidFill>
              </a:rPr>
              <a:t>y</a:t>
            </a:r>
            <a:r>
              <a:rPr lang="en-US" sz="1800" dirty="0" smtClean="0">
                <a:solidFill>
                  <a:schemeClr val="tx1"/>
                </a:solidFill>
              </a:rPr>
              <a:t>_train, y_val : target variables.</a:t>
            </a:r>
          </a:p>
          <a:p>
            <a:pPr marL="0" indent="0">
              <a:buNone/>
            </a:pPr>
            <a:endParaRPr lang="en-US" sz="1800" dirty="0" smtClean="0"/>
          </a:p>
          <a:p>
            <a:pPr marL="0" indent="0">
              <a:buNone/>
            </a:pPr>
            <a:endParaRPr lang="en-IN" dirty="0"/>
          </a:p>
        </p:txBody>
      </p:sp>
    </p:spTree>
    <p:extLst>
      <p:ext uri="{BB962C8B-B14F-4D97-AF65-F5344CB8AC3E}">
        <p14:creationId xmlns:p14="http://schemas.microsoft.com/office/powerpoint/2010/main" val="1729247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Algerian" panose="04020705040A02060702" pitchFamily="82" charset="0"/>
              </a:rPr>
              <a:t>MODEL SELECTION :</a:t>
            </a:r>
            <a:endParaRPr lang="en-IN" sz="4400" b="1" dirty="0">
              <a:latin typeface="Algerian" panose="04020705040A02060702" pitchFamily="82" charset="0"/>
            </a:endParaRPr>
          </a:p>
        </p:txBody>
      </p:sp>
      <p:sp>
        <p:nvSpPr>
          <p:cNvPr id="3" name="Content Placeholder 2"/>
          <p:cNvSpPr>
            <a:spLocks noGrp="1"/>
          </p:cNvSpPr>
          <p:nvPr>
            <p:ph idx="1"/>
          </p:nvPr>
        </p:nvSpPr>
        <p:spPr>
          <a:xfrm>
            <a:off x="838200" y="1825625"/>
            <a:ext cx="10515600" cy="4584320"/>
          </a:xfrm>
        </p:spPr>
        <p:txBody>
          <a:bodyPr>
            <a:normAutofit/>
          </a:bodyPr>
          <a:lstStyle/>
          <a:p>
            <a:r>
              <a:rPr lang="en-US" sz="2400" b="1" u="sng" dirty="0" smtClean="0">
                <a:solidFill>
                  <a:schemeClr val="tx1"/>
                </a:solidFill>
              </a:rPr>
              <a:t>Logistic Regression</a:t>
            </a:r>
            <a:r>
              <a:rPr lang="en-US" dirty="0">
                <a:solidFill>
                  <a:schemeClr val="tx1"/>
                </a:solidFill>
              </a:rPr>
              <a:t>: </a:t>
            </a:r>
            <a:r>
              <a:rPr lang="en-US" sz="2000" dirty="0">
                <a:solidFill>
                  <a:schemeClr val="tx1"/>
                </a:solidFill>
              </a:rPr>
              <a:t>Logistic Regression is commonly used for binary classification problems. It is preferred because it provides a simple and efficient way to model the relationship between independent variables and the probability of an employee leaving or staying</a:t>
            </a:r>
            <a:r>
              <a:rPr lang="en-US" sz="2000" dirty="0" smtClean="0">
                <a:solidFill>
                  <a:schemeClr val="tx1"/>
                </a:solidFill>
              </a:rPr>
              <a:t>.</a:t>
            </a:r>
          </a:p>
          <a:p>
            <a:r>
              <a:rPr lang="en-US" sz="2400" b="1" u="sng" dirty="0">
                <a:solidFill>
                  <a:schemeClr val="tx1"/>
                </a:solidFill>
              </a:rPr>
              <a:t>Random Forest</a:t>
            </a:r>
            <a:r>
              <a:rPr lang="en-US" dirty="0">
                <a:solidFill>
                  <a:schemeClr val="tx1"/>
                </a:solidFill>
              </a:rPr>
              <a:t>: </a:t>
            </a:r>
            <a:r>
              <a:rPr lang="en-US" sz="2000" dirty="0">
                <a:solidFill>
                  <a:schemeClr val="tx1"/>
                </a:solidFill>
              </a:rPr>
              <a:t>Random Forest is an ensemble learning method that combines multiple decision trees to improve accuracy and reduce overfitting. It is effective for handling missing values, capturing feature importance, and making robust predictions</a:t>
            </a:r>
            <a:r>
              <a:rPr lang="en-US" sz="2000" dirty="0" smtClean="0">
                <a:solidFill>
                  <a:schemeClr val="tx1"/>
                </a:solidFill>
              </a:rPr>
              <a:t>.</a:t>
            </a:r>
          </a:p>
          <a:p>
            <a:r>
              <a:rPr lang="en-US" sz="2400" b="1" u="sng" dirty="0">
                <a:solidFill>
                  <a:schemeClr val="tx1"/>
                </a:solidFill>
              </a:rPr>
              <a:t>XGBoost</a:t>
            </a:r>
            <a:r>
              <a:rPr lang="en-US" sz="2400" b="1" dirty="0">
                <a:solidFill>
                  <a:schemeClr val="tx1"/>
                </a:solidFill>
              </a:rPr>
              <a:t>:</a:t>
            </a:r>
            <a:r>
              <a:rPr lang="en-US" dirty="0">
                <a:solidFill>
                  <a:schemeClr val="tx1"/>
                </a:solidFill>
              </a:rPr>
              <a:t> </a:t>
            </a:r>
            <a:r>
              <a:rPr lang="en-US" sz="2000" dirty="0">
                <a:solidFill>
                  <a:schemeClr val="tx1"/>
                </a:solidFill>
              </a:rPr>
              <a:t>Extreme Gradient Boosting (XGBoost) is a powerful boosting algorithm known for its speed and performance. It works well with structured data, handles imbalanced datasets efficiently, and is optimized for high predictive accuracy</a:t>
            </a:r>
            <a:r>
              <a:rPr lang="en-US" sz="2200" dirty="0" smtClean="0">
                <a:solidFill>
                  <a:schemeClr val="tx1"/>
                </a:solidFill>
              </a:rPr>
              <a:t>.</a:t>
            </a:r>
          </a:p>
          <a:p>
            <a:r>
              <a:rPr lang="en-US" sz="2400" b="1" u="sng" dirty="0">
                <a:solidFill>
                  <a:schemeClr val="tx1"/>
                </a:solidFill>
              </a:rPr>
              <a:t>LightGBM</a:t>
            </a:r>
            <a:r>
              <a:rPr lang="en-US" u="sng" dirty="0">
                <a:solidFill>
                  <a:schemeClr val="tx1"/>
                </a:solidFill>
              </a:rPr>
              <a:t>:</a:t>
            </a:r>
            <a:r>
              <a:rPr lang="en-US" dirty="0">
                <a:solidFill>
                  <a:schemeClr val="tx1"/>
                </a:solidFill>
              </a:rPr>
              <a:t> </a:t>
            </a:r>
            <a:r>
              <a:rPr lang="en-US" sz="2000" dirty="0">
                <a:solidFill>
                  <a:schemeClr val="tx1"/>
                </a:solidFill>
              </a:rPr>
              <a:t>LightGBM is a gradient boosting framework that is faster and more memory-efficient than traditional boosting models. It handles large datasets effectively and is particularly useful for dealing with categorical features and imbalanced classes.</a:t>
            </a:r>
            <a:endParaRPr lang="en-US" sz="2000" dirty="0" smtClean="0">
              <a:solidFill>
                <a:schemeClr val="tx1"/>
              </a:solidFill>
            </a:endParaRPr>
          </a:p>
          <a:p>
            <a:endParaRPr lang="en-IN" dirty="0"/>
          </a:p>
        </p:txBody>
      </p:sp>
    </p:spTree>
    <p:extLst>
      <p:ext uri="{BB962C8B-B14F-4D97-AF65-F5344CB8AC3E}">
        <p14:creationId xmlns:p14="http://schemas.microsoft.com/office/powerpoint/2010/main" val="3840991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08773397"/>
              </p:ext>
            </p:extLst>
          </p:nvPr>
        </p:nvGraphicFramePr>
        <p:xfrm>
          <a:off x="330198" y="889001"/>
          <a:ext cx="9701390" cy="2377440"/>
        </p:xfrm>
        <a:graphic>
          <a:graphicData uri="http://schemas.openxmlformats.org/drawingml/2006/table">
            <a:tbl>
              <a:tblPr firstRow="1" bandRow="1">
                <a:tableStyleId>{3B4B98B0-60AC-42C2-AFA5-B58CD77FA1E5}</a:tableStyleId>
              </a:tblPr>
              <a:tblGrid>
                <a:gridCol w="1940278"/>
                <a:gridCol w="1940278"/>
                <a:gridCol w="1940278"/>
                <a:gridCol w="1940278"/>
                <a:gridCol w="1940278"/>
              </a:tblGrid>
              <a:tr h="338406">
                <a:tc>
                  <a:txBody>
                    <a:bodyPr/>
                    <a:lstStyle/>
                    <a:p>
                      <a:r>
                        <a:rPr lang="en-US" dirty="0" smtClean="0"/>
                        <a:t>Models</a:t>
                      </a:r>
                      <a:endParaRPr lang="en-IN" dirty="0"/>
                    </a:p>
                  </a:txBody>
                  <a:tcPr/>
                </a:tc>
                <a:tc>
                  <a:txBody>
                    <a:bodyPr/>
                    <a:lstStyle/>
                    <a:p>
                      <a:r>
                        <a:rPr lang="en-US" dirty="0" smtClean="0"/>
                        <a:t>Accuracy(%)</a:t>
                      </a:r>
                      <a:endParaRPr lang="en-IN" dirty="0"/>
                    </a:p>
                  </a:txBody>
                  <a:tcPr/>
                </a:tc>
                <a:tc>
                  <a:txBody>
                    <a:bodyPr/>
                    <a:lstStyle/>
                    <a:p>
                      <a:r>
                        <a:rPr lang="en-US" dirty="0" smtClean="0"/>
                        <a:t>Precision(%)</a:t>
                      </a:r>
                      <a:endParaRPr lang="en-IN" dirty="0"/>
                    </a:p>
                  </a:txBody>
                  <a:tcPr/>
                </a:tc>
                <a:tc>
                  <a:txBody>
                    <a:bodyPr/>
                    <a:lstStyle/>
                    <a:p>
                      <a:r>
                        <a:rPr lang="en-US" dirty="0" smtClean="0"/>
                        <a:t>Recall(%)</a:t>
                      </a:r>
                      <a:endParaRPr lang="en-IN" dirty="0"/>
                    </a:p>
                  </a:txBody>
                  <a:tcPr/>
                </a:tc>
                <a:tc>
                  <a:txBody>
                    <a:bodyPr/>
                    <a:lstStyle/>
                    <a:p>
                      <a:r>
                        <a:rPr lang="en-US" dirty="0" smtClean="0"/>
                        <a:t>F1-score(%)</a:t>
                      </a:r>
                      <a:endParaRPr lang="en-IN" dirty="0"/>
                    </a:p>
                  </a:txBody>
                  <a:tcPr/>
                </a:tc>
              </a:tr>
              <a:tr h="592211">
                <a:tc>
                  <a:txBody>
                    <a:bodyPr/>
                    <a:lstStyle/>
                    <a:p>
                      <a:r>
                        <a:rPr lang="en-US" dirty="0" smtClean="0"/>
                        <a:t>Logistic</a:t>
                      </a:r>
                    </a:p>
                    <a:p>
                      <a:r>
                        <a:rPr lang="en-US" dirty="0" smtClean="0"/>
                        <a:t>Regression</a:t>
                      </a:r>
                      <a:endParaRPr lang="en-IN" dirty="0"/>
                    </a:p>
                  </a:txBody>
                  <a:tcPr/>
                </a:tc>
                <a:tc>
                  <a:txBody>
                    <a:bodyPr/>
                    <a:lstStyle/>
                    <a:p>
                      <a:r>
                        <a:rPr lang="en-US" dirty="0" smtClean="0"/>
                        <a:t>72.57</a:t>
                      </a:r>
                      <a:endParaRPr lang="en-IN" dirty="0"/>
                    </a:p>
                  </a:txBody>
                  <a:tcPr/>
                </a:tc>
                <a:tc>
                  <a:txBody>
                    <a:bodyPr/>
                    <a:lstStyle/>
                    <a:p>
                      <a:r>
                        <a:rPr lang="en-US" dirty="0" smtClean="0"/>
                        <a:t>73.99</a:t>
                      </a:r>
                      <a:endParaRPr lang="en-IN" dirty="0"/>
                    </a:p>
                  </a:txBody>
                  <a:tcPr/>
                </a:tc>
                <a:tc>
                  <a:txBody>
                    <a:bodyPr/>
                    <a:lstStyle/>
                    <a:p>
                      <a:r>
                        <a:rPr lang="en-US" dirty="0" smtClean="0"/>
                        <a:t>70.82</a:t>
                      </a:r>
                      <a:endParaRPr lang="en-IN" dirty="0"/>
                    </a:p>
                  </a:txBody>
                  <a:tcPr/>
                </a:tc>
                <a:tc>
                  <a:txBody>
                    <a:bodyPr/>
                    <a:lstStyle/>
                    <a:p>
                      <a:r>
                        <a:rPr lang="en-US" dirty="0" smtClean="0"/>
                        <a:t>72.37</a:t>
                      </a:r>
                      <a:endParaRPr lang="en-IN" dirty="0"/>
                    </a:p>
                  </a:txBody>
                  <a:tcPr/>
                </a:tc>
              </a:tr>
              <a:tr h="592211">
                <a:tc>
                  <a:txBody>
                    <a:bodyPr/>
                    <a:lstStyle/>
                    <a:p>
                      <a:r>
                        <a:rPr lang="en-US" dirty="0" smtClean="0"/>
                        <a:t>Random</a:t>
                      </a:r>
                    </a:p>
                    <a:p>
                      <a:r>
                        <a:rPr lang="en-US" dirty="0" smtClean="0"/>
                        <a:t>Forest</a:t>
                      </a:r>
                      <a:endParaRPr lang="en-IN" dirty="0"/>
                    </a:p>
                  </a:txBody>
                  <a:tcPr/>
                </a:tc>
                <a:tc>
                  <a:txBody>
                    <a:bodyPr/>
                    <a:lstStyle/>
                    <a:p>
                      <a:r>
                        <a:rPr lang="en-US" dirty="0" smtClean="0"/>
                        <a:t>82.21</a:t>
                      </a:r>
                      <a:endParaRPr lang="en-IN" dirty="0"/>
                    </a:p>
                  </a:txBody>
                  <a:tcPr/>
                </a:tc>
                <a:tc>
                  <a:txBody>
                    <a:bodyPr/>
                    <a:lstStyle/>
                    <a:p>
                      <a:r>
                        <a:rPr lang="en-US" dirty="0" smtClean="0"/>
                        <a:t>82.77</a:t>
                      </a:r>
                      <a:endParaRPr lang="en-IN" dirty="0"/>
                    </a:p>
                  </a:txBody>
                  <a:tcPr/>
                </a:tc>
                <a:tc>
                  <a:txBody>
                    <a:bodyPr/>
                    <a:lstStyle/>
                    <a:p>
                      <a:r>
                        <a:rPr lang="en-US" dirty="0" smtClean="0"/>
                        <a:t>81.39</a:t>
                      </a:r>
                      <a:endParaRPr lang="en-IN" dirty="0"/>
                    </a:p>
                  </a:txBody>
                  <a:tcPr/>
                </a:tc>
                <a:tc>
                  <a:txBody>
                    <a:bodyPr/>
                    <a:lstStyle/>
                    <a:p>
                      <a:r>
                        <a:rPr lang="en-US" dirty="0" smtClean="0"/>
                        <a:t>82.08</a:t>
                      </a:r>
                      <a:endParaRPr lang="en-IN" dirty="0"/>
                    </a:p>
                  </a:txBody>
                  <a:tcPr/>
                </a:tc>
              </a:tr>
              <a:tr h="338406">
                <a:tc>
                  <a:txBody>
                    <a:bodyPr/>
                    <a:lstStyle/>
                    <a:p>
                      <a:r>
                        <a:rPr lang="en-US" dirty="0" smtClean="0"/>
                        <a:t>XGBoost</a:t>
                      </a:r>
                      <a:endParaRPr lang="en-IN" dirty="0"/>
                    </a:p>
                  </a:txBody>
                  <a:tcPr/>
                </a:tc>
                <a:tc>
                  <a:txBody>
                    <a:bodyPr/>
                    <a:lstStyle/>
                    <a:p>
                      <a:r>
                        <a:rPr lang="en-US" dirty="0" smtClean="0"/>
                        <a:t>83.7</a:t>
                      </a:r>
                      <a:endParaRPr lang="en-IN" dirty="0"/>
                    </a:p>
                  </a:txBody>
                  <a:tcPr/>
                </a:tc>
                <a:tc>
                  <a:txBody>
                    <a:bodyPr/>
                    <a:lstStyle/>
                    <a:p>
                      <a:r>
                        <a:rPr lang="en-US" dirty="0" smtClean="0"/>
                        <a:t>85.97</a:t>
                      </a:r>
                      <a:endParaRPr lang="en-IN" dirty="0"/>
                    </a:p>
                  </a:txBody>
                  <a:tcPr/>
                </a:tc>
                <a:tc>
                  <a:txBody>
                    <a:bodyPr/>
                    <a:lstStyle/>
                    <a:p>
                      <a:r>
                        <a:rPr lang="en-US" dirty="0" smtClean="0"/>
                        <a:t>81.18</a:t>
                      </a:r>
                      <a:endParaRPr lang="en-IN" dirty="0"/>
                    </a:p>
                  </a:txBody>
                  <a:tcPr/>
                </a:tc>
                <a:tc>
                  <a:txBody>
                    <a:bodyPr/>
                    <a:lstStyle/>
                    <a:p>
                      <a:r>
                        <a:rPr lang="en-US" dirty="0" smtClean="0"/>
                        <a:t>83.51</a:t>
                      </a:r>
                      <a:endParaRPr lang="en-IN" dirty="0"/>
                    </a:p>
                  </a:txBody>
                  <a:tcPr/>
                </a:tc>
              </a:tr>
              <a:tr h="338406">
                <a:tc>
                  <a:txBody>
                    <a:bodyPr/>
                    <a:lstStyle/>
                    <a:p>
                      <a:r>
                        <a:rPr lang="en-US" dirty="0" smtClean="0"/>
                        <a:t>LightGBM</a:t>
                      </a:r>
                      <a:endParaRPr lang="en-IN" dirty="0"/>
                    </a:p>
                  </a:txBody>
                  <a:tcPr/>
                </a:tc>
                <a:tc>
                  <a:txBody>
                    <a:bodyPr/>
                    <a:lstStyle/>
                    <a:p>
                      <a:r>
                        <a:rPr lang="en-US" dirty="0" smtClean="0"/>
                        <a:t>84.33</a:t>
                      </a:r>
                      <a:endParaRPr lang="en-IN" dirty="0"/>
                    </a:p>
                  </a:txBody>
                  <a:tcPr/>
                </a:tc>
                <a:tc>
                  <a:txBody>
                    <a:bodyPr/>
                    <a:lstStyle/>
                    <a:p>
                      <a:r>
                        <a:rPr lang="en-US" dirty="0" smtClean="0"/>
                        <a:t>85.35</a:t>
                      </a:r>
                      <a:endParaRPr lang="en-IN" dirty="0"/>
                    </a:p>
                  </a:txBody>
                  <a:tcPr/>
                </a:tc>
                <a:tc>
                  <a:txBody>
                    <a:bodyPr/>
                    <a:lstStyle/>
                    <a:p>
                      <a:r>
                        <a:rPr lang="en-US" dirty="0" smtClean="0"/>
                        <a:t>82.093</a:t>
                      </a:r>
                      <a:endParaRPr lang="en-IN" dirty="0"/>
                    </a:p>
                  </a:txBody>
                  <a:tcPr/>
                </a:tc>
                <a:tc>
                  <a:txBody>
                    <a:bodyPr/>
                    <a:lstStyle/>
                    <a:p>
                      <a:r>
                        <a:rPr lang="en-US" dirty="0" smtClean="0"/>
                        <a:t>83.69</a:t>
                      </a:r>
                      <a:endParaRPr lang="en-IN" dirty="0"/>
                    </a:p>
                  </a:txBody>
                  <a:tcPr/>
                </a:tc>
              </a:tr>
            </a:tbl>
          </a:graphicData>
        </a:graphic>
      </p:graphicFrame>
      <p:sp>
        <p:nvSpPr>
          <p:cNvPr id="7" name="TextBox 6"/>
          <p:cNvSpPr txBox="1"/>
          <p:nvPr/>
        </p:nvSpPr>
        <p:spPr>
          <a:xfrm>
            <a:off x="1498600" y="168759"/>
            <a:ext cx="6527800" cy="584775"/>
          </a:xfrm>
          <a:prstGeom prst="rect">
            <a:avLst/>
          </a:prstGeom>
          <a:noFill/>
        </p:spPr>
        <p:txBody>
          <a:bodyPr wrap="square" rtlCol="0">
            <a:spAutoFit/>
          </a:bodyPr>
          <a:lstStyle/>
          <a:p>
            <a:r>
              <a:rPr lang="en-US" sz="3200" dirty="0" smtClean="0">
                <a:latin typeface="Algerian" panose="04020705040A02060702" pitchFamily="82" charset="0"/>
              </a:rPr>
              <a:t>                    MODEL COMPARISION   </a:t>
            </a:r>
            <a:endParaRPr lang="en-IN" sz="3200" dirty="0">
              <a:latin typeface="Algerian" panose="04020705040A02060702" pitchFamily="82" charset="0"/>
            </a:endParaRPr>
          </a:p>
        </p:txBody>
      </p:sp>
      <p:pic>
        <p:nvPicPr>
          <p:cNvPr id="13" name="Picture 12"/>
          <p:cNvPicPr>
            <a:picLocks noChangeAspect="1"/>
          </p:cNvPicPr>
          <p:nvPr/>
        </p:nvPicPr>
        <p:blipFill>
          <a:blip r:embed="rId2"/>
          <a:stretch>
            <a:fillRect/>
          </a:stretch>
        </p:blipFill>
        <p:spPr>
          <a:xfrm>
            <a:off x="8297333" y="3401908"/>
            <a:ext cx="3617913" cy="3108429"/>
          </a:xfrm>
          <a:prstGeom prst="rect">
            <a:avLst/>
          </a:prstGeom>
        </p:spPr>
      </p:pic>
      <p:sp>
        <p:nvSpPr>
          <p:cNvPr id="3" name="Rectangle 2"/>
          <p:cNvSpPr/>
          <p:nvPr/>
        </p:nvSpPr>
        <p:spPr>
          <a:xfrm>
            <a:off x="165606" y="3920990"/>
            <a:ext cx="7898316" cy="2031325"/>
          </a:xfrm>
          <a:prstGeom prst="rect">
            <a:avLst/>
          </a:prstGeom>
        </p:spPr>
        <p:txBody>
          <a:bodyPr wrap="none">
            <a:spAutoFit/>
          </a:bodyPr>
          <a:lstStyle/>
          <a:p>
            <a:pPr marL="285750" indent="-285750">
              <a:buFont typeface="Wingdings" panose="05000000000000000000" pitchFamily="2" charset="2"/>
              <a:buChar char="§"/>
            </a:pPr>
            <a:r>
              <a:rPr lang="en-US" b="1" dirty="0"/>
              <a:t>Accuracy</a:t>
            </a:r>
            <a:r>
              <a:rPr lang="en-US" dirty="0"/>
              <a:t>: Measures the overall correctness of the model</a:t>
            </a:r>
            <a:r>
              <a:rPr lang="en-US" dirty="0" smtClean="0"/>
              <a: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b="1" dirty="0"/>
              <a:t>Precision</a:t>
            </a:r>
            <a:r>
              <a:rPr lang="en-US" dirty="0"/>
              <a:t>: Measures how many of the predicted positives are actually positive</a:t>
            </a:r>
            <a:r>
              <a:rPr lang="en-US" dirty="0" smtClean="0"/>
              <a: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b="1" dirty="0"/>
              <a:t>Recall</a:t>
            </a:r>
            <a:r>
              <a:rPr lang="en-US" dirty="0"/>
              <a:t>: Measures how many actual positives were correctly predicted</a:t>
            </a:r>
            <a:r>
              <a:rPr lang="en-US" dirty="0" smtClean="0"/>
              <a:t>.</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b="1" dirty="0"/>
              <a:t>F1-Score</a:t>
            </a:r>
            <a:r>
              <a:rPr lang="en-US" dirty="0"/>
              <a:t>: The harmonic mean of precision and recall, balancing both metrics.</a:t>
            </a:r>
          </a:p>
        </p:txBody>
      </p:sp>
    </p:spTree>
    <p:extLst>
      <p:ext uri="{BB962C8B-B14F-4D97-AF65-F5344CB8AC3E}">
        <p14:creationId xmlns:p14="http://schemas.microsoft.com/office/powerpoint/2010/main" val="1367813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124545" cy="897467"/>
          </a:xfrm>
        </p:spPr>
        <p:txBody>
          <a:bodyPr/>
          <a:lstStyle/>
          <a:p>
            <a:r>
              <a:rPr lang="en-US" dirty="0" smtClean="0">
                <a:solidFill>
                  <a:schemeClr val="tx1"/>
                </a:solidFill>
                <a:latin typeface="Algerian" panose="04020705040A02060702" pitchFamily="82" charset="0"/>
              </a:rPr>
              <a:t>ROC-AUC CURVE for  LightGBM</a:t>
            </a:r>
            <a:endParaRPr lang="en-IN" dirty="0">
              <a:solidFill>
                <a:schemeClr val="tx1"/>
              </a:solidFill>
              <a:latin typeface="Algerian" panose="04020705040A02060702" pitchFamily="82" charset="0"/>
            </a:endParaRPr>
          </a:p>
        </p:txBody>
      </p:sp>
      <p:pic>
        <p:nvPicPr>
          <p:cNvPr id="5" name="Picture Placeholder 4"/>
          <p:cNvPicPr>
            <a:picLocks noGrp="1" noChangeAspect="1"/>
          </p:cNvPicPr>
          <p:nvPr>
            <p:ph type="pic" idx="1"/>
          </p:nvPr>
        </p:nvPicPr>
        <p:blipFill>
          <a:blip r:embed="rId2"/>
          <a:srcRect l="962" r="962"/>
          <a:stretch>
            <a:fillRect/>
          </a:stretch>
        </p:blipFill>
        <p:spPr>
          <a:xfrm>
            <a:off x="6002866" y="1673225"/>
            <a:ext cx="6011333" cy="4873625"/>
          </a:xfrm>
          <a:prstGeom prst="rect">
            <a:avLst/>
          </a:prstGeom>
        </p:spPr>
      </p:pic>
      <p:sp>
        <p:nvSpPr>
          <p:cNvPr id="6" name="Rectangle 1"/>
          <p:cNvSpPr>
            <a:spLocks noGrp="1" noChangeArrowheads="1"/>
          </p:cNvSpPr>
          <p:nvPr>
            <p:ph type="body" sz="half" idx="2"/>
          </p:nvPr>
        </p:nvSpPr>
        <p:spPr bwMode="auto">
          <a:xfrm>
            <a:off x="287338" y="2381043"/>
            <a:ext cx="504666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Arial" panose="020B0604020202020204" pitchFamily="34" charset="0"/>
              </a:rPr>
              <a:t>The employee retention prediction model demonstrates strong predictive capability, as evidenced by an AUC score of </a:t>
            </a:r>
            <a:r>
              <a:rPr kumimoji="0" lang="en-US" altLang="en-US" b="1" i="0" u="none" strike="noStrike" cap="none" normalizeH="0" baseline="0" dirty="0" smtClean="0">
                <a:ln>
                  <a:noFill/>
                </a:ln>
                <a:solidFill>
                  <a:schemeClr val="tx1"/>
                </a:solidFill>
                <a:effectLst/>
                <a:latin typeface="Arial" panose="020B0604020202020204" pitchFamily="34" charset="0"/>
              </a:rPr>
              <a:t>0.92</a:t>
            </a:r>
            <a:r>
              <a:rPr kumimoji="0" lang="en-US" altLang="en-US" b="0" i="0" u="none" strike="noStrike" cap="none" normalizeH="0" baseline="0" dirty="0" smtClean="0">
                <a:ln>
                  <a:noFill/>
                </a:ln>
                <a:solidFill>
                  <a:schemeClr val="tx1"/>
                </a:solidFill>
                <a:effectLst/>
                <a:latin typeface="Arial" panose="020B0604020202020204" pitchFamily="34" charset="0"/>
              </a:rPr>
              <a:t>. This high AUC value suggests that the model effectively distinguishes between employees likely to leave and those who will stay.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Arial" panose="020B0604020202020204" pitchFamily="34" charset="0"/>
              </a:rPr>
              <a:t>Key takeaways: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High Predictive Power:</a:t>
            </a:r>
            <a:r>
              <a:rPr kumimoji="0" lang="en-US" altLang="en-US" b="0" i="0" u="none" strike="noStrike" cap="none" normalizeH="0" baseline="0" dirty="0" smtClean="0">
                <a:ln>
                  <a:noFill/>
                </a:ln>
                <a:solidFill>
                  <a:schemeClr val="tx1"/>
                </a:solidFill>
                <a:effectLst/>
                <a:latin typeface="Arial" panose="020B0604020202020204" pitchFamily="34" charset="0"/>
              </a:rPr>
              <a:t> The model's high AUC indicates strong classification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1032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450" y="655178"/>
            <a:ext cx="9440334" cy="5909310"/>
          </a:xfrm>
          <a:prstGeom prst="rect">
            <a:avLst/>
          </a:prstGeom>
        </p:spPr>
        <p:txBody>
          <a:bodyPr wrap="square">
            <a:spAutoFit/>
          </a:bodyPr>
          <a:lstStyle/>
          <a:p>
            <a:pPr marL="285750" indent="-285750">
              <a:buFont typeface="Wingdings" panose="05000000000000000000" pitchFamily="2" charset="2"/>
              <a:buChar char="q"/>
            </a:pPr>
            <a:r>
              <a:rPr lang="en-US" b="1" dirty="0"/>
              <a:t>Best Performing Model</a:t>
            </a:r>
            <a:r>
              <a:rPr lang="en-US" b="1" dirty="0" smtClean="0"/>
              <a:t>:</a:t>
            </a:r>
          </a:p>
          <a:p>
            <a:endParaRPr lang="en-US" dirty="0"/>
          </a:p>
          <a:p>
            <a:pPr marL="285750" indent="-285750">
              <a:buFont typeface="Wingdings" panose="05000000000000000000" pitchFamily="2" charset="2"/>
              <a:buChar char="Ø"/>
            </a:pPr>
            <a:r>
              <a:rPr lang="en-US" dirty="0" smtClean="0"/>
              <a:t> </a:t>
            </a:r>
            <a:r>
              <a:rPr lang="en-US" b="1" dirty="0"/>
              <a:t>LightGBM</a:t>
            </a:r>
            <a:r>
              <a:rPr lang="en-US" dirty="0"/>
              <a:t> achieved the </a:t>
            </a:r>
            <a:r>
              <a:rPr lang="en-US" b="1" dirty="0"/>
              <a:t>highest accuracy (84.33%)</a:t>
            </a:r>
            <a:r>
              <a:rPr lang="en-US" dirty="0"/>
              <a:t> and </a:t>
            </a:r>
            <a:r>
              <a:rPr lang="en-US" b="1" dirty="0"/>
              <a:t>highest F1-score (83.69%)</a:t>
            </a:r>
            <a:r>
              <a:rPr lang="en-US" dirty="0"/>
              <a:t>, making it the most effective model for predicting employee retention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dirty="0" smtClean="0"/>
              <a:t> </a:t>
            </a:r>
            <a:r>
              <a:rPr lang="en-US" b="1" dirty="0"/>
              <a:t>XGBoost</a:t>
            </a:r>
            <a:r>
              <a:rPr lang="en-US" dirty="0"/>
              <a:t> performed closely with </a:t>
            </a:r>
            <a:r>
              <a:rPr lang="en-US" b="1" dirty="0"/>
              <a:t>LightGBM</a:t>
            </a:r>
            <a:r>
              <a:rPr lang="en-US" dirty="0"/>
              <a:t>, showing high precision (</a:t>
            </a:r>
            <a:r>
              <a:rPr lang="en-US" b="1" dirty="0"/>
              <a:t>85.97%</a:t>
            </a:r>
            <a:r>
              <a:rPr lang="en-US" dirty="0"/>
              <a:t>) and a strong recall (</a:t>
            </a:r>
            <a:r>
              <a:rPr lang="en-US" b="1" dirty="0"/>
              <a:t>81.18%</a:t>
            </a:r>
            <a:r>
              <a:rPr lang="en-US" dirty="0"/>
              <a:t>), making it an effective alternative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smtClean="0"/>
              <a:t>Random </a:t>
            </a:r>
            <a:r>
              <a:rPr lang="en-US" b="1" dirty="0"/>
              <a:t>Forest </a:t>
            </a:r>
            <a:r>
              <a:rPr lang="en-US" b="1" dirty="0" smtClean="0"/>
              <a:t>Performance </a:t>
            </a:r>
            <a:r>
              <a:rPr lang="en-US" dirty="0" smtClean="0"/>
              <a:t>With </a:t>
            </a:r>
            <a:r>
              <a:rPr lang="en-US" dirty="0"/>
              <a:t>an </a:t>
            </a:r>
            <a:r>
              <a:rPr lang="en-US" b="1" dirty="0"/>
              <a:t>accuracy of 82.21%</a:t>
            </a:r>
            <a:r>
              <a:rPr lang="en-US" dirty="0"/>
              <a:t>, </a:t>
            </a:r>
            <a:r>
              <a:rPr lang="en-US" b="1" dirty="0"/>
              <a:t>Random Forest</a:t>
            </a:r>
            <a:r>
              <a:rPr lang="en-US" dirty="0"/>
              <a:t> performed well but lagged slightly behind </a:t>
            </a:r>
            <a:r>
              <a:rPr lang="en-US" b="1" dirty="0"/>
              <a:t>boosting models</a:t>
            </a:r>
            <a:r>
              <a:rPr lang="en-US" dirty="0"/>
              <a:t> in terms of recall and F1-score</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 </a:t>
            </a:r>
            <a:r>
              <a:rPr lang="en-US" b="1" dirty="0"/>
              <a:t>Logistic Regression</a:t>
            </a:r>
            <a:r>
              <a:rPr lang="en-US" dirty="0"/>
              <a:t> had the </a:t>
            </a:r>
            <a:r>
              <a:rPr lang="en-US" b="1" dirty="0"/>
              <a:t>lowest accuracy (72.57%)</a:t>
            </a:r>
            <a:r>
              <a:rPr lang="en-US" dirty="0"/>
              <a:t> and </a:t>
            </a:r>
            <a:r>
              <a:rPr lang="en-US" b="1" dirty="0"/>
              <a:t>F1-score (72.37%)</a:t>
            </a:r>
            <a:r>
              <a:rPr lang="en-US" dirty="0"/>
              <a:t>, indicating that it may not capture </a:t>
            </a:r>
            <a:r>
              <a:rPr lang="en-US" b="1" dirty="0"/>
              <a:t>complex patterns</a:t>
            </a:r>
            <a:r>
              <a:rPr lang="en-US" dirty="0"/>
              <a:t> as well as tree-based models</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Conclusion:</a:t>
            </a:r>
          </a:p>
          <a:p>
            <a:pPr marL="285750" indent="-285750">
              <a:buFont typeface="Arial" panose="020B0604020202020204" pitchFamily="34" charset="0"/>
              <a:buChar char="•"/>
            </a:pPr>
            <a:r>
              <a:rPr lang="en-US" b="1" dirty="0" smtClean="0"/>
              <a:t>Boosting </a:t>
            </a:r>
            <a:r>
              <a:rPr lang="en-US" b="1" dirty="0"/>
              <a:t>models (LightGBM and XGBoost) are the best choices</a:t>
            </a:r>
            <a:r>
              <a:rPr lang="en-US" dirty="0"/>
              <a:t> for employee retention prediction due to their </a:t>
            </a:r>
            <a:r>
              <a:rPr lang="en-US" b="1" dirty="0"/>
              <a:t>superior predictive capabilities</a:t>
            </a:r>
            <a:r>
              <a:rPr lang="en-US" dirty="0"/>
              <a:t>. </a:t>
            </a:r>
          </a:p>
          <a:p>
            <a:endParaRPr lang="en-US" dirty="0" smtClean="0"/>
          </a:p>
          <a:p>
            <a:pPr>
              <a:buFont typeface="Arial" panose="020B0604020202020204" pitchFamily="34" charset="0"/>
              <a:buChar char="•"/>
            </a:pPr>
            <a:endParaRPr lang="en-US" dirty="0"/>
          </a:p>
          <a:p>
            <a:r>
              <a:rPr lang="en-US" dirty="0" smtClean="0"/>
              <a:t>.</a:t>
            </a:r>
            <a:endParaRPr lang="en-US" dirty="0"/>
          </a:p>
        </p:txBody>
      </p:sp>
      <p:sp>
        <p:nvSpPr>
          <p:cNvPr id="3" name="TextBox 2"/>
          <p:cNvSpPr txBox="1"/>
          <p:nvPr/>
        </p:nvSpPr>
        <p:spPr>
          <a:xfrm>
            <a:off x="1482004" y="8847"/>
            <a:ext cx="8238068" cy="646331"/>
          </a:xfrm>
          <a:prstGeom prst="rect">
            <a:avLst/>
          </a:prstGeom>
          <a:noFill/>
        </p:spPr>
        <p:txBody>
          <a:bodyPr wrap="square" rtlCol="0">
            <a:spAutoFit/>
          </a:bodyPr>
          <a:lstStyle/>
          <a:p>
            <a:r>
              <a:rPr lang="en-US" sz="3600" dirty="0" smtClean="0">
                <a:latin typeface="Algerian" panose="04020705040A02060702" pitchFamily="82" charset="0"/>
              </a:rPr>
              <a:t>          EXPERIMENTAL RESULT</a:t>
            </a:r>
            <a:endParaRPr lang="en-IN" sz="3600" dirty="0">
              <a:latin typeface="Algerian" panose="04020705040A02060702" pitchFamily="82" charset="0"/>
            </a:endParaRPr>
          </a:p>
        </p:txBody>
      </p:sp>
    </p:spTree>
    <p:extLst>
      <p:ext uri="{BB962C8B-B14F-4D97-AF65-F5344CB8AC3E}">
        <p14:creationId xmlns:p14="http://schemas.microsoft.com/office/powerpoint/2010/main" val="363656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00" y="237744"/>
            <a:ext cx="6886892" cy="649224"/>
          </a:xfrm>
        </p:spPr>
        <p:txBody>
          <a:bodyPr>
            <a:normAutofit/>
          </a:bodyPr>
          <a:lstStyle/>
          <a:p>
            <a:r>
              <a:rPr lang="en-US" sz="4000" dirty="0" smtClean="0">
                <a:solidFill>
                  <a:schemeClr val="tx1"/>
                </a:solidFill>
                <a:latin typeface="Algerian" panose="04020705040A02060702" pitchFamily="82" charset="0"/>
              </a:rPr>
              <a:t>FEATURE IMPORTANCE</a:t>
            </a:r>
            <a:endParaRPr lang="en-IN" sz="4000" dirty="0">
              <a:solidFill>
                <a:schemeClr val="tx1"/>
              </a:solidFill>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5786692" y="1271016"/>
            <a:ext cx="6172200" cy="5312663"/>
          </a:xfrm>
          <a:prstGeom prst="rect">
            <a:avLst/>
          </a:prstGeom>
        </p:spPr>
      </p:pic>
      <p:sp>
        <p:nvSpPr>
          <p:cNvPr id="4" name="Text Placeholder 3"/>
          <p:cNvSpPr>
            <a:spLocks noGrp="1"/>
          </p:cNvSpPr>
          <p:nvPr>
            <p:ph type="body" sz="half" idx="2"/>
          </p:nvPr>
        </p:nvSpPr>
        <p:spPr>
          <a:xfrm>
            <a:off x="356616" y="1335024"/>
            <a:ext cx="5175504" cy="4800600"/>
          </a:xfrm>
        </p:spPr>
        <p:txBody>
          <a:bodyPr>
            <a:noAutofit/>
          </a:bodyPr>
          <a:lstStyle/>
          <a:p>
            <a:pPr marL="285750" indent="-285750">
              <a:buFont typeface="Wingdings" panose="05000000000000000000" pitchFamily="2" charset="2"/>
              <a:buChar char="Ø"/>
            </a:pPr>
            <a:r>
              <a:rPr lang="en-US" dirty="0" smtClean="0">
                <a:solidFill>
                  <a:schemeClr val="tx1"/>
                </a:solidFill>
              </a:rPr>
              <a:t> </a:t>
            </a:r>
            <a:r>
              <a:rPr lang="en-US" b="1" dirty="0">
                <a:solidFill>
                  <a:schemeClr val="tx1"/>
                </a:solidFill>
              </a:rPr>
              <a:t>City Development Index</a:t>
            </a:r>
            <a:r>
              <a:rPr lang="en-US" dirty="0">
                <a:solidFill>
                  <a:schemeClr val="tx1"/>
                </a:solidFill>
              </a:rPr>
              <a:t> is the most influential factor in predicting employee retention, indicating that economic conditions and urban development play a significant role.</a:t>
            </a:r>
          </a:p>
          <a:p>
            <a:pPr marL="285750" indent="-285750">
              <a:buFont typeface="Wingdings" panose="05000000000000000000" pitchFamily="2" charset="2"/>
              <a:buChar char="Ø"/>
            </a:pPr>
            <a:r>
              <a:rPr lang="en-US" dirty="0" smtClean="0">
                <a:solidFill>
                  <a:schemeClr val="tx1"/>
                </a:solidFill>
              </a:rPr>
              <a:t> </a:t>
            </a:r>
            <a:r>
              <a:rPr lang="en-US" b="1" dirty="0">
                <a:solidFill>
                  <a:schemeClr val="tx1"/>
                </a:solidFill>
              </a:rPr>
              <a:t>Enrollee ID</a:t>
            </a:r>
            <a:r>
              <a:rPr lang="en-US" dirty="0">
                <a:solidFill>
                  <a:schemeClr val="tx1"/>
                </a:solidFill>
              </a:rPr>
              <a:t> and </a:t>
            </a:r>
            <a:r>
              <a:rPr lang="en-US" b="1" dirty="0">
                <a:solidFill>
                  <a:schemeClr val="tx1"/>
                </a:solidFill>
              </a:rPr>
              <a:t>Training Hours</a:t>
            </a:r>
            <a:r>
              <a:rPr lang="en-US" dirty="0">
                <a:solidFill>
                  <a:schemeClr val="tx1"/>
                </a:solidFill>
              </a:rPr>
              <a:t> also contribute heavily, suggesting that individual-level characteristics and professional development impact retention.</a:t>
            </a:r>
          </a:p>
          <a:p>
            <a:pPr marL="285750" indent="-285750">
              <a:buFont typeface="Wingdings" panose="05000000000000000000" pitchFamily="2" charset="2"/>
              <a:buChar char="Ø"/>
            </a:pPr>
            <a:r>
              <a:rPr lang="en-US" dirty="0" smtClean="0">
                <a:solidFill>
                  <a:schemeClr val="tx1"/>
                </a:solidFill>
              </a:rPr>
              <a:t> </a:t>
            </a:r>
            <a:r>
              <a:rPr lang="en-US" b="1" dirty="0">
                <a:solidFill>
                  <a:schemeClr val="tx1"/>
                </a:solidFill>
              </a:rPr>
              <a:t>Experience</a:t>
            </a:r>
            <a:r>
              <a:rPr lang="en-US" dirty="0">
                <a:solidFill>
                  <a:schemeClr val="tx1"/>
                </a:solidFill>
              </a:rPr>
              <a:t> and </a:t>
            </a:r>
            <a:r>
              <a:rPr lang="en-US" b="1" dirty="0">
                <a:solidFill>
                  <a:schemeClr val="tx1"/>
                </a:solidFill>
              </a:rPr>
              <a:t>City</a:t>
            </a:r>
            <a:r>
              <a:rPr lang="en-US" dirty="0">
                <a:solidFill>
                  <a:schemeClr val="tx1"/>
                </a:solidFill>
              </a:rPr>
              <a:t> follow closely, reinforcing the idea that prior work history and location affect an employee's likelihood to stay or leave.</a:t>
            </a:r>
          </a:p>
          <a:p>
            <a:pPr marL="285750" indent="-285750">
              <a:buFont typeface="Wingdings" panose="05000000000000000000" pitchFamily="2" charset="2"/>
              <a:buChar char="Ø"/>
            </a:pPr>
            <a:r>
              <a:rPr lang="en-US" b="1" dirty="0" smtClean="0">
                <a:solidFill>
                  <a:schemeClr val="tx1"/>
                </a:solidFill>
              </a:rPr>
              <a:t>Enrolled </a:t>
            </a:r>
            <a:r>
              <a:rPr lang="en-US" b="1" dirty="0">
                <a:solidFill>
                  <a:schemeClr val="tx1"/>
                </a:solidFill>
              </a:rPr>
              <a:t>University, Company Size, and Last New Job</a:t>
            </a:r>
            <a:r>
              <a:rPr lang="en-US" dirty="0">
                <a:solidFill>
                  <a:schemeClr val="tx1"/>
                </a:solidFill>
              </a:rPr>
              <a:t> hold moderate importance, implying that educational background and company-related factors influence retention.</a:t>
            </a:r>
          </a:p>
          <a:p>
            <a:pPr marL="285750" indent="-285750">
              <a:buFont typeface="Wingdings" panose="05000000000000000000" pitchFamily="2" charset="2"/>
              <a:buChar char="Ø"/>
            </a:pPr>
            <a:r>
              <a:rPr lang="en-US" dirty="0" smtClean="0">
                <a:solidFill>
                  <a:schemeClr val="tx1"/>
                </a:solidFill>
              </a:rPr>
              <a:t> </a:t>
            </a:r>
            <a:r>
              <a:rPr lang="en-US" b="1" dirty="0">
                <a:solidFill>
                  <a:schemeClr val="tx1"/>
                </a:solidFill>
              </a:rPr>
              <a:t>Gender, Relevant Experience, and Major Discipline</a:t>
            </a:r>
            <a:r>
              <a:rPr lang="en-US" dirty="0">
                <a:solidFill>
                  <a:schemeClr val="tx1"/>
                </a:solidFill>
              </a:rPr>
              <a:t> are among the least important features, indicating that these attributes may have a lower direct impact on predicting employee retention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712726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084" y="73152"/>
            <a:ext cx="3932237" cy="658368"/>
          </a:xfrm>
        </p:spPr>
        <p:txBody>
          <a:bodyPr>
            <a:normAutofit/>
          </a:bodyPr>
          <a:lstStyle/>
          <a:p>
            <a:r>
              <a:rPr lang="en-US" sz="3600" dirty="0" smtClean="0">
                <a:latin typeface="Algerian" panose="04020705040A02060702" pitchFamily="82" charset="0"/>
              </a:rPr>
              <a:t>        </a:t>
            </a:r>
            <a:r>
              <a:rPr lang="en-US" sz="3600" dirty="0" smtClean="0">
                <a:solidFill>
                  <a:schemeClr val="tx1"/>
                </a:solidFill>
                <a:latin typeface="Algerian" panose="04020705040A02060702" pitchFamily="82" charset="0"/>
              </a:rPr>
              <a:t>PREDICTION</a:t>
            </a:r>
            <a:endParaRPr lang="en-IN" sz="3600" dirty="0">
              <a:solidFill>
                <a:schemeClr val="tx1"/>
              </a:solidFill>
              <a:latin typeface="Algerian" panose="04020705040A02060702" pitchFamily="82" charset="0"/>
            </a:endParaRPr>
          </a:p>
        </p:txBody>
      </p:sp>
      <p:sp>
        <p:nvSpPr>
          <p:cNvPr id="4" name="Text Placeholder 3"/>
          <p:cNvSpPr>
            <a:spLocks noGrp="1"/>
          </p:cNvSpPr>
          <p:nvPr>
            <p:ph type="body" sz="half" idx="2"/>
          </p:nvPr>
        </p:nvSpPr>
        <p:spPr>
          <a:xfrm>
            <a:off x="91440" y="1069848"/>
            <a:ext cx="7918704" cy="5376671"/>
          </a:xfrm>
        </p:spPr>
        <p:txBody>
          <a:bodyPr>
            <a:normAutofit fontScale="92500" lnSpcReduction="10000"/>
          </a:bodyPr>
          <a:lstStyle/>
          <a:p>
            <a:pPr marL="285750" indent="-285750">
              <a:buFont typeface="Wingdings" panose="05000000000000000000" pitchFamily="2" charset="2"/>
              <a:buChar char="Ø"/>
            </a:pPr>
            <a:r>
              <a:rPr lang="en-US" dirty="0" smtClean="0"/>
              <a:t> </a:t>
            </a:r>
            <a:r>
              <a:rPr lang="en-US" dirty="0" smtClean="0">
                <a:solidFill>
                  <a:schemeClr val="tx1"/>
                </a:solidFill>
              </a:rPr>
              <a:t>After </a:t>
            </a:r>
            <a:r>
              <a:rPr lang="en-US" dirty="0">
                <a:solidFill>
                  <a:schemeClr val="tx1"/>
                </a:solidFill>
              </a:rPr>
              <a:t>evaluation, LightGBM (lgbm_model) was identified as the best-performing model for employee retention prediction, achieving the highest accuracy and F1-score</a:t>
            </a:r>
            <a:r>
              <a:rPr lang="en-US" dirty="0" smtClean="0">
                <a:solidFill>
                  <a:schemeClr val="tx1"/>
                </a:solidFill>
              </a:rPr>
              <a:t>.</a:t>
            </a:r>
          </a:p>
          <a:p>
            <a:pPr marL="285750" indent="-285750">
              <a:buFont typeface="Wingdings" panose="05000000000000000000" pitchFamily="2" charset="2"/>
              <a:buChar char="Ø"/>
            </a:pPr>
            <a:r>
              <a:rPr lang="en-US" dirty="0" smtClean="0">
                <a:solidFill>
                  <a:schemeClr val="tx1"/>
                </a:solidFill>
              </a:rPr>
              <a:t>Prediction: </a:t>
            </a:r>
          </a:p>
          <a:p>
            <a:pPr marL="285750" indent="-285750">
              <a:buFont typeface="Wingdings" panose="05000000000000000000" pitchFamily="2" charset="2"/>
              <a:buChar char="§"/>
            </a:pPr>
            <a:r>
              <a:rPr lang="en-US" dirty="0" smtClean="0">
                <a:solidFill>
                  <a:schemeClr val="tx1"/>
                </a:solidFill>
              </a:rPr>
              <a:t>  The </a:t>
            </a:r>
            <a:r>
              <a:rPr lang="en-US" dirty="0">
                <a:solidFill>
                  <a:schemeClr val="tx1"/>
                </a:solidFill>
              </a:rPr>
              <a:t>trained LightGBM model was applied to the scaled test dataset </a:t>
            </a:r>
            <a:r>
              <a:rPr lang="en-US" dirty="0" smtClean="0">
                <a:solidFill>
                  <a:schemeClr val="tx1"/>
                </a:solidFill>
              </a:rPr>
              <a:t>  (</a:t>
            </a:r>
            <a:r>
              <a:rPr lang="en-US" dirty="0">
                <a:solidFill>
                  <a:schemeClr val="tx1"/>
                </a:solidFill>
              </a:rPr>
              <a:t>X_test_scaled) to generate predictions</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The </a:t>
            </a:r>
            <a:r>
              <a:rPr lang="en-US" dirty="0">
                <a:solidFill>
                  <a:schemeClr val="tx1"/>
                </a:solidFill>
              </a:rPr>
              <a:t>predicted retention status (target) represents the likelihood of an employee seeking a job change</a:t>
            </a:r>
            <a:r>
              <a:rPr lang="en-US" dirty="0" smtClean="0">
                <a:solidFill>
                  <a:schemeClr val="tx1"/>
                </a:solidFill>
              </a:rPr>
              <a:t>.</a:t>
            </a:r>
          </a:p>
          <a:p>
            <a:endParaRPr lang="en-US" dirty="0" smtClean="0">
              <a:solidFill>
                <a:schemeClr val="tx1"/>
              </a:solidFill>
            </a:endParaRPr>
          </a:p>
          <a:p>
            <a:pPr marL="285750" indent="-285750">
              <a:buFont typeface="Wingdings" panose="05000000000000000000" pitchFamily="2" charset="2"/>
              <a:buChar char="Ø"/>
            </a:pPr>
            <a:r>
              <a:rPr lang="en-US" dirty="0" smtClean="0">
                <a:solidFill>
                  <a:schemeClr val="tx1"/>
                </a:solidFill>
              </a:rPr>
              <a:t>Submission </a:t>
            </a:r>
            <a:r>
              <a:rPr lang="en-US" dirty="0">
                <a:solidFill>
                  <a:schemeClr val="tx1"/>
                </a:solidFill>
              </a:rPr>
              <a:t>File Generation</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A </a:t>
            </a:r>
            <a:r>
              <a:rPr lang="en-US" dirty="0">
                <a:solidFill>
                  <a:schemeClr val="tx1"/>
                </a:solidFill>
              </a:rPr>
              <a:t>submission file, employee_retention_prediction.csv, was created</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 </a:t>
            </a:r>
            <a:r>
              <a:rPr lang="en-US" dirty="0">
                <a:solidFill>
                  <a:schemeClr val="tx1"/>
                </a:solidFill>
              </a:rPr>
              <a:t>It contains training hours from the test dataset alongside the corresponding predicted retention status for employees</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 This structured output ensures clarity and usability for HR decision-making.</a:t>
            </a:r>
          </a:p>
          <a:p>
            <a:pPr marL="285750" indent="-285750">
              <a:buFont typeface="Wingdings" panose="05000000000000000000" pitchFamily="2" charset="2"/>
              <a:buChar char="§"/>
            </a:pPr>
            <a:r>
              <a:rPr lang="en-US" dirty="0" smtClean="0">
                <a:solidFill>
                  <a:schemeClr val="tx1"/>
                </a:solidFill>
              </a:rPr>
              <a:t>The </a:t>
            </a:r>
            <a:r>
              <a:rPr lang="en-US" dirty="0">
                <a:solidFill>
                  <a:schemeClr val="tx1"/>
                </a:solidFill>
              </a:rPr>
              <a:t>LightGBM model provides a robust and highly accurate prediction of employee retention trends, enabling organizations to make data-driven talent management decisions and optimize employee engagement strategies. </a:t>
            </a:r>
            <a:endParaRPr lang="en-US" dirty="0" smtClean="0">
              <a:solidFill>
                <a:schemeClr val="tx1"/>
              </a:solidFill>
            </a:endParaRPr>
          </a:p>
          <a:p>
            <a:pPr marL="285750" indent="-285750">
              <a:buFont typeface="Wingdings" panose="05000000000000000000" pitchFamily="2" charset="2"/>
              <a:buChar char="§"/>
            </a:pPr>
            <a:r>
              <a:rPr lang="en-US" dirty="0" smtClean="0">
                <a:solidFill>
                  <a:schemeClr val="tx1"/>
                </a:solidFill>
              </a:rPr>
              <a:t> </a:t>
            </a:r>
            <a:r>
              <a:rPr lang="en-US" dirty="0">
                <a:solidFill>
                  <a:schemeClr val="tx1"/>
                </a:solidFill>
              </a:rPr>
              <a:t>The majority class (0) represents employees who are not looking for a job change, with approximately 1,775 instances</a:t>
            </a:r>
            <a:r>
              <a:rPr lang="en-US" dirty="0" smtClean="0">
                <a:solidFill>
                  <a:schemeClr val="tx1"/>
                </a:solidFill>
              </a:rPr>
              <a:t>.</a:t>
            </a:r>
          </a:p>
          <a:p>
            <a:pPr marL="285750" indent="-285750">
              <a:buFont typeface="Wingdings" panose="05000000000000000000" pitchFamily="2" charset="2"/>
              <a:buChar char="§"/>
            </a:pPr>
            <a:r>
              <a:rPr lang="en-US" dirty="0" smtClean="0">
                <a:solidFill>
                  <a:schemeClr val="tx1"/>
                </a:solidFill>
              </a:rPr>
              <a:t> </a:t>
            </a:r>
            <a:r>
              <a:rPr lang="en-US" dirty="0">
                <a:solidFill>
                  <a:schemeClr val="tx1"/>
                </a:solidFill>
              </a:rPr>
              <a:t>The minority class (1) represents employees who are looking for a job change, with approximately 354 instances.</a:t>
            </a:r>
            <a:endParaRPr lang="en-IN" dirty="0">
              <a:solidFill>
                <a:schemeClr val="tx1"/>
              </a:solidFill>
            </a:endParaRPr>
          </a:p>
        </p:txBody>
      </p:sp>
      <p:pic>
        <p:nvPicPr>
          <p:cNvPr id="7" name="Content Placeholder 6"/>
          <p:cNvPicPr>
            <a:picLocks noGrp="1" noChangeAspect="1"/>
          </p:cNvPicPr>
          <p:nvPr>
            <p:ph idx="1"/>
          </p:nvPr>
        </p:nvPicPr>
        <p:blipFill>
          <a:blip r:embed="rId2"/>
          <a:stretch>
            <a:fillRect/>
          </a:stretch>
        </p:blipFill>
        <p:spPr>
          <a:xfrm>
            <a:off x="8467344" y="1179576"/>
            <a:ext cx="3410711" cy="4983480"/>
          </a:xfrm>
          <a:prstGeom prst="rect">
            <a:avLst/>
          </a:prstGeom>
        </p:spPr>
      </p:pic>
    </p:spTree>
    <p:extLst>
      <p:ext uri="{BB962C8B-B14F-4D97-AF65-F5344CB8AC3E}">
        <p14:creationId xmlns:p14="http://schemas.microsoft.com/office/powerpoint/2010/main" val="3609511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37744"/>
            <a:ext cx="3932237" cy="2286000"/>
          </a:xfrm>
        </p:spPr>
        <p:txBody>
          <a:bodyPr>
            <a:noAutofit/>
          </a:bodyPr>
          <a:lstStyle/>
          <a:p>
            <a:r>
              <a:rPr lang="en-US" sz="4800" b="1" dirty="0" smtClean="0">
                <a:latin typeface="Algerian" panose="04020705040A02060702" pitchFamily="82" charset="0"/>
              </a:rPr>
              <a:t>Employee Retention Prediction</a:t>
            </a:r>
            <a:endParaRPr lang="en-IN" sz="4800" b="1" dirty="0">
              <a:latin typeface="Algerian" panose="04020705040A02060702" pitchFamily="82" charset="0"/>
            </a:endParaRPr>
          </a:p>
        </p:txBody>
      </p:sp>
      <p:pic>
        <p:nvPicPr>
          <p:cNvPr id="1026" name="Picture 2" descr="Prolonged Retention of Employees: The Dilemma of Modern Companies"/>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394" r="1439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half" idx="2"/>
          </p:nvPr>
        </p:nvSpPr>
        <p:spPr>
          <a:xfrm>
            <a:off x="502920" y="3310128"/>
            <a:ext cx="4269105" cy="2825496"/>
          </a:xfrm>
        </p:spPr>
        <p:txBody>
          <a:bodyPr>
            <a:normAutofit fontScale="92500" lnSpcReduction="10000"/>
          </a:bodyPr>
          <a:lstStyle/>
          <a:p>
            <a:r>
              <a:rPr lang="en-US" dirty="0" smtClean="0"/>
              <a:t>“Focusing </a:t>
            </a:r>
            <a:r>
              <a:rPr lang="en-US" dirty="0"/>
              <a:t>on employee retention prediction is essential for organizations aiming to minimize turnover and maintain a stable, skilled workforce. By leveraging machine learning techniques, businesses can identify key factors influencing job changes, such as employee satisfaction, work environment, career growth opportunities, and compensation. Predictive models help HR teams take proactive measures to retain top talent, reduce recruitment costs, and improve organizational performance. With data-driven insights, companies can personalize retention strategies, address employee concerns, and foster a more engaged and committed </a:t>
            </a:r>
            <a:r>
              <a:rPr lang="en-US" dirty="0" smtClean="0"/>
              <a:t>workforce”.</a:t>
            </a:r>
            <a:endParaRPr lang="en-IN" dirty="0"/>
          </a:p>
        </p:txBody>
      </p:sp>
    </p:spTree>
    <p:extLst>
      <p:ext uri="{BB962C8B-B14F-4D97-AF65-F5344CB8AC3E}">
        <p14:creationId xmlns:p14="http://schemas.microsoft.com/office/powerpoint/2010/main" val="1375501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23962" y="1608666"/>
            <a:ext cx="9744075" cy="5037667"/>
          </a:xfrm>
          <a:prstGeom prst="rect">
            <a:avLst/>
          </a:prstGeom>
        </p:spPr>
      </p:pic>
      <p:sp>
        <p:nvSpPr>
          <p:cNvPr id="4" name="TextBox 3"/>
          <p:cNvSpPr txBox="1"/>
          <p:nvPr/>
        </p:nvSpPr>
        <p:spPr>
          <a:xfrm>
            <a:off x="1650302" y="293624"/>
            <a:ext cx="9317735" cy="646331"/>
          </a:xfrm>
          <a:prstGeom prst="rect">
            <a:avLst/>
          </a:prstGeom>
          <a:noFill/>
        </p:spPr>
        <p:txBody>
          <a:bodyPr wrap="square" rtlCol="0">
            <a:spAutoFit/>
          </a:bodyPr>
          <a:lstStyle/>
          <a:p>
            <a:r>
              <a:rPr lang="en-US" sz="3600" dirty="0" smtClean="0">
                <a:latin typeface="Algerian" panose="04020705040A02060702" pitchFamily="82" charset="0"/>
              </a:rPr>
              <a:t>MODEL</a:t>
            </a:r>
            <a:r>
              <a:rPr lang="en-US" sz="3600" dirty="0">
                <a:latin typeface="Algerian" panose="04020705040A02060702" pitchFamily="82" charset="0"/>
              </a:rPr>
              <a:t> </a:t>
            </a:r>
            <a:r>
              <a:rPr lang="en-US" sz="3600" dirty="0" smtClean="0">
                <a:latin typeface="Algerian" panose="04020705040A02060702" pitchFamily="82" charset="0"/>
              </a:rPr>
              <a:t>DEPLOYEMENT (Streamlit App)</a:t>
            </a:r>
            <a:endParaRPr lang="en-IN" sz="3600" dirty="0">
              <a:latin typeface="Algerian" panose="04020705040A02060702" pitchFamily="82" charset="0"/>
            </a:endParaRPr>
          </a:p>
        </p:txBody>
      </p:sp>
    </p:spTree>
    <p:extLst>
      <p:ext uri="{BB962C8B-B14F-4D97-AF65-F5344CB8AC3E}">
        <p14:creationId xmlns:p14="http://schemas.microsoft.com/office/powerpoint/2010/main" val="2929196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509" y="839627"/>
            <a:ext cx="10329334" cy="5909310"/>
          </a:xfrm>
          <a:prstGeom prst="rect">
            <a:avLst/>
          </a:prstGeom>
        </p:spPr>
        <p:txBody>
          <a:bodyPr wrap="square">
            <a:spAutoFit/>
          </a:bodyPr>
          <a:lstStyle/>
          <a:p>
            <a:pPr marL="285750" indent="-285750">
              <a:buFont typeface="Wingdings" panose="05000000000000000000" pitchFamily="2" charset="2"/>
              <a:buChar char="Ø"/>
            </a:pPr>
            <a:r>
              <a:rPr lang="en-US" dirty="0"/>
              <a:t>In this project, we successfully developed a </a:t>
            </a:r>
            <a:r>
              <a:rPr lang="en-US" dirty="0" smtClean="0"/>
              <a:t>machine </a:t>
            </a:r>
            <a:r>
              <a:rPr lang="en-US" dirty="0"/>
              <a:t>learning </a:t>
            </a:r>
            <a:r>
              <a:rPr lang="en-US" dirty="0" smtClean="0"/>
              <a:t>model </a:t>
            </a:r>
            <a:r>
              <a:rPr lang="en-US" dirty="0"/>
              <a:t>to predict employee retention using the </a:t>
            </a:r>
            <a:r>
              <a:rPr lang="en-US" dirty="0" smtClean="0"/>
              <a:t>‘aug_train.csv ‘dataset</a:t>
            </a:r>
            <a:r>
              <a:rPr lang="en-US" dirty="0"/>
              <a:t>. The model helps organizations identify employees likely to leave, enabling better workforce planning and retention strategies</a:t>
            </a:r>
            <a:r>
              <a:rPr lang="en-US" dirty="0" smtClean="0"/>
              <a:t>.</a:t>
            </a:r>
          </a:p>
          <a:p>
            <a:endParaRPr lang="en-US" dirty="0"/>
          </a:p>
          <a:p>
            <a:pPr marL="285750" indent="-285750">
              <a:buFont typeface="Wingdings" panose="05000000000000000000" pitchFamily="2" charset="2"/>
              <a:buChar char="Ø"/>
            </a:pPr>
            <a:r>
              <a:rPr lang="en-US" dirty="0" smtClean="0"/>
              <a:t>  </a:t>
            </a:r>
            <a:r>
              <a:rPr lang="en-US" b="1" dirty="0" smtClean="0"/>
              <a:t>Key </a:t>
            </a:r>
            <a:r>
              <a:rPr lang="en-US" b="1" dirty="0"/>
              <a:t>Findings</a:t>
            </a:r>
            <a:r>
              <a:rPr lang="en-US" b="1" dirty="0" smtClean="0"/>
              <a:t>: </a:t>
            </a:r>
          </a:p>
          <a:p>
            <a:pPr marL="285750" indent="-285750">
              <a:buFont typeface="Wingdings" panose="05000000000000000000" pitchFamily="2" charset="2"/>
              <a:buChar char="§"/>
            </a:pPr>
            <a:r>
              <a:rPr lang="en-US" dirty="0" smtClean="0"/>
              <a:t>  Feature Importance:    </a:t>
            </a:r>
          </a:p>
          <a:p>
            <a:pPr marL="285750" indent="-285750">
              <a:buFont typeface="Arial" panose="020B0604020202020204" pitchFamily="34" charset="0"/>
              <a:buChar char="•"/>
            </a:pPr>
            <a:r>
              <a:rPr lang="en-US" dirty="0" smtClean="0"/>
              <a:t>               The </a:t>
            </a:r>
            <a:r>
              <a:rPr lang="en-US" dirty="0"/>
              <a:t>most influential factors are </a:t>
            </a:r>
            <a:r>
              <a:rPr lang="en-US" dirty="0" smtClean="0"/>
              <a:t>city_development_index</a:t>
            </a:r>
            <a:r>
              <a:rPr lang="en-US" dirty="0"/>
              <a:t>, training_hours, experience, and company </a:t>
            </a:r>
            <a:r>
              <a:rPr lang="en-US" dirty="0" smtClean="0"/>
              <a:t>  size.   </a:t>
            </a:r>
          </a:p>
          <a:p>
            <a:pPr marL="285750" indent="-285750">
              <a:buFont typeface="Arial" panose="020B0604020202020204" pitchFamily="34" charset="0"/>
              <a:buChar char="•"/>
            </a:pPr>
            <a:r>
              <a:rPr lang="en-US" dirty="0" smtClean="0"/>
              <a:t>        Gender </a:t>
            </a:r>
            <a:r>
              <a:rPr lang="en-US" dirty="0"/>
              <a:t>and relevant </a:t>
            </a:r>
            <a:r>
              <a:rPr lang="en-US" dirty="0" smtClean="0"/>
              <a:t>experience </a:t>
            </a:r>
            <a:r>
              <a:rPr lang="en-US" dirty="0"/>
              <a:t>had the least impact</a:t>
            </a:r>
            <a:r>
              <a:rPr lang="en-US" dirty="0" smtClean="0"/>
              <a:t>.</a:t>
            </a:r>
          </a:p>
          <a:p>
            <a:r>
              <a:rPr lang="en-US" dirty="0" smtClean="0"/>
              <a:t>  </a:t>
            </a:r>
          </a:p>
          <a:p>
            <a:pPr marL="285750" indent="-285750">
              <a:buFont typeface="Wingdings" panose="05000000000000000000" pitchFamily="2" charset="2"/>
              <a:buChar char="§"/>
            </a:pPr>
            <a:r>
              <a:rPr lang="en-US" dirty="0" smtClean="0"/>
              <a:t> </a:t>
            </a:r>
            <a:r>
              <a:rPr lang="en-US" b="1" dirty="0" smtClean="0"/>
              <a:t>Model Performance:    </a:t>
            </a:r>
          </a:p>
          <a:p>
            <a:pPr marL="285750" indent="-285750">
              <a:buFont typeface="Arial" panose="020B0604020202020204" pitchFamily="34" charset="0"/>
              <a:buChar char="•"/>
            </a:pPr>
            <a:r>
              <a:rPr lang="en-US" dirty="0" smtClean="0"/>
              <a:t>         Tested Logistic </a:t>
            </a:r>
            <a:r>
              <a:rPr lang="en-US" dirty="0"/>
              <a:t>Regression, Random Forest, XGBoost, and </a:t>
            </a:r>
            <a:r>
              <a:rPr lang="en-US" dirty="0" smtClean="0"/>
              <a:t>LightGBM.</a:t>
            </a:r>
          </a:p>
          <a:p>
            <a:pPr marL="285750" indent="-285750">
              <a:buFont typeface="Arial" panose="020B0604020202020204" pitchFamily="34" charset="0"/>
              <a:buChar char="•"/>
            </a:pPr>
            <a:r>
              <a:rPr lang="en-US" dirty="0" smtClean="0"/>
              <a:t>         LightGBM </a:t>
            </a:r>
            <a:r>
              <a:rPr lang="en-US" dirty="0"/>
              <a:t>performed the best in accuracy and efficiency.  </a:t>
            </a:r>
            <a:endParaRPr lang="en-US" dirty="0" smtClean="0"/>
          </a:p>
          <a:p>
            <a:pPr marL="285750" indent="-285750">
              <a:buFont typeface="Arial" panose="020B0604020202020204" pitchFamily="34" charset="0"/>
              <a:buChar char="•"/>
            </a:pPr>
            <a:endParaRPr lang="en-US" dirty="0"/>
          </a:p>
          <a:p>
            <a:pPr marL="285750" indent="-285750">
              <a:buFont typeface="Wingdings" panose="05000000000000000000" pitchFamily="2" charset="2"/>
              <a:buChar char="§"/>
            </a:pPr>
            <a:r>
              <a:rPr lang="en-US" dirty="0" smtClean="0"/>
              <a:t> </a:t>
            </a:r>
            <a:r>
              <a:rPr lang="en-US" b="1" dirty="0" smtClean="0"/>
              <a:t>Challenges </a:t>
            </a:r>
            <a:r>
              <a:rPr lang="en-US" b="1" dirty="0"/>
              <a:t>and </a:t>
            </a:r>
            <a:r>
              <a:rPr lang="en-US" b="1" dirty="0" smtClean="0"/>
              <a:t>Solutions:    </a:t>
            </a:r>
          </a:p>
          <a:p>
            <a:pPr marL="285750" indent="-285750">
              <a:buFont typeface="Arial" panose="020B0604020202020204" pitchFamily="34" charset="0"/>
              <a:buChar char="•"/>
            </a:pPr>
            <a:r>
              <a:rPr lang="en-US" dirty="0" smtClean="0"/>
              <a:t>         Imbalanced Data: </a:t>
            </a:r>
            <a:r>
              <a:rPr lang="en-US" dirty="0"/>
              <a:t>Resolved using </a:t>
            </a:r>
            <a:r>
              <a:rPr lang="en-US" dirty="0" smtClean="0"/>
              <a:t>SMOTE.     </a:t>
            </a:r>
          </a:p>
          <a:p>
            <a:pPr marL="285750" indent="-285750">
              <a:buFont typeface="Arial" panose="020B0604020202020204" pitchFamily="34" charset="0"/>
              <a:buChar char="•"/>
            </a:pPr>
            <a:r>
              <a:rPr lang="en-US" dirty="0" smtClean="0"/>
              <a:t>         Missing Values: </a:t>
            </a:r>
            <a:r>
              <a:rPr lang="en-US" dirty="0"/>
              <a:t>Imputed missing values.    </a:t>
            </a:r>
            <a:endParaRPr lang="en-US" dirty="0" smtClean="0"/>
          </a:p>
          <a:p>
            <a:pPr marL="285750" indent="-285750">
              <a:buFont typeface="Arial" panose="020B0604020202020204" pitchFamily="34" charset="0"/>
              <a:buChar char="•"/>
            </a:pPr>
            <a:r>
              <a:rPr lang="en-US" dirty="0" smtClean="0"/>
              <a:t>         Categorical Encoding: </a:t>
            </a:r>
            <a:r>
              <a:rPr lang="en-US" dirty="0"/>
              <a:t>Applied </a:t>
            </a:r>
            <a:r>
              <a:rPr lang="en-US" dirty="0" smtClean="0"/>
              <a:t>label </a:t>
            </a:r>
            <a:r>
              <a:rPr lang="en-US" dirty="0"/>
              <a:t>Encoding</a:t>
            </a:r>
            <a:r>
              <a:rPr lang="en-US" dirty="0" smtClean="0"/>
              <a:t>.</a:t>
            </a:r>
          </a:p>
          <a:p>
            <a:r>
              <a:rPr lang="en-US" dirty="0" smtClean="0"/>
              <a:t>  </a:t>
            </a:r>
          </a:p>
          <a:p>
            <a:pPr marL="285750" indent="-285750">
              <a:buFont typeface="Wingdings" panose="05000000000000000000" pitchFamily="2" charset="2"/>
              <a:buChar char="§"/>
            </a:pPr>
            <a:r>
              <a:rPr lang="en-US" dirty="0" smtClean="0"/>
              <a:t> </a:t>
            </a:r>
            <a:r>
              <a:rPr lang="en-US" b="1" dirty="0" smtClean="0"/>
              <a:t>Predictions </a:t>
            </a:r>
            <a:r>
              <a:rPr lang="en-US" b="1" dirty="0"/>
              <a:t>on `aug_test.csv</a:t>
            </a:r>
            <a:r>
              <a:rPr lang="en-US" dirty="0" smtClean="0"/>
              <a:t>`:     </a:t>
            </a:r>
            <a:r>
              <a:rPr lang="en-US" dirty="0"/>
              <a:t>- Since `aug_test.csv` lacks the target variable, we saved predictions in `employee_retention_predictions.csv`. </a:t>
            </a:r>
            <a:endParaRPr lang="en-IN" dirty="0"/>
          </a:p>
        </p:txBody>
      </p:sp>
      <p:sp>
        <p:nvSpPr>
          <p:cNvPr id="3" name="TextBox 2"/>
          <p:cNvSpPr txBox="1"/>
          <p:nvPr/>
        </p:nvSpPr>
        <p:spPr>
          <a:xfrm>
            <a:off x="3444580" y="131741"/>
            <a:ext cx="4114800" cy="707886"/>
          </a:xfrm>
          <a:prstGeom prst="rect">
            <a:avLst/>
          </a:prstGeom>
          <a:noFill/>
        </p:spPr>
        <p:txBody>
          <a:bodyPr wrap="square" rtlCol="0">
            <a:spAutoFit/>
          </a:bodyPr>
          <a:lstStyle/>
          <a:p>
            <a:r>
              <a:rPr lang="en-US" sz="4000" dirty="0" smtClean="0">
                <a:latin typeface="Algerian" panose="04020705040A02060702" pitchFamily="82" charset="0"/>
              </a:rPr>
              <a:t>CONCLUSION</a:t>
            </a:r>
            <a:endParaRPr lang="en-IN" sz="4000" dirty="0">
              <a:latin typeface="Algerian" panose="04020705040A02060702" pitchFamily="82" charset="0"/>
            </a:endParaRPr>
          </a:p>
        </p:txBody>
      </p:sp>
    </p:spTree>
    <p:extLst>
      <p:ext uri="{BB962C8B-B14F-4D97-AF65-F5344CB8AC3E}">
        <p14:creationId xmlns:p14="http://schemas.microsoft.com/office/powerpoint/2010/main" val="1926751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9928" y="2642616"/>
            <a:ext cx="6757416" cy="1015663"/>
          </a:xfrm>
          <a:prstGeom prst="rect">
            <a:avLst/>
          </a:prstGeom>
          <a:noFill/>
        </p:spPr>
        <p:txBody>
          <a:bodyPr wrap="square" rtlCol="0">
            <a:spAutoFit/>
          </a:bodyPr>
          <a:lstStyle/>
          <a:p>
            <a:r>
              <a:rPr lang="en-US" sz="6000" dirty="0" smtClean="0"/>
              <a:t>             </a:t>
            </a:r>
            <a:r>
              <a:rPr lang="en-US" sz="6000" dirty="0" smtClean="0">
                <a:latin typeface="Algerian" panose="04020705040A02060702" pitchFamily="82" charset="0"/>
              </a:rPr>
              <a:t>THANK YOU</a:t>
            </a:r>
            <a:endParaRPr lang="en-IN" sz="6000" dirty="0">
              <a:latin typeface="Algerian" panose="04020705040A02060702" pitchFamily="82" charset="0"/>
            </a:endParaRPr>
          </a:p>
        </p:txBody>
      </p:sp>
    </p:spTree>
    <p:extLst>
      <p:ext uri="{BB962C8B-B14F-4D97-AF65-F5344CB8AC3E}">
        <p14:creationId xmlns:p14="http://schemas.microsoft.com/office/powerpoint/2010/main" val="239682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4645589"/>
              </p:ext>
            </p:extLst>
          </p:nvPr>
        </p:nvGraphicFramePr>
        <p:xfrm>
          <a:off x="779610" y="830411"/>
          <a:ext cx="10515600" cy="5963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3172968" y="122525"/>
            <a:ext cx="4754880" cy="707886"/>
          </a:xfrm>
          <a:prstGeom prst="rect">
            <a:avLst/>
          </a:prstGeom>
          <a:noFill/>
        </p:spPr>
        <p:txBody>
          <a:bodyPr wrap="square" rtlCol="0">
            <a:spAutoFit/>
          </a:bodyPr>
          <a:lstStyle/>
          <a:p>
            <a:r>
              <a:rPr lang="en-US" sz="4000" dirty="0" smtClean="0">
                <a:latin typeface="Algerian" panose="04020705040A02060702" pitchFamily="82" charset="0"/>
              </a:rPr>
              <a:t>      WORK FLOW</a:t>
            </a:r>
            <a:endParaRPr lang="en-IN" sz="4000" dirty="0">
              <a:latin typeface="Algerian" panose="04020705040A02060702" pitchFamily="82" charset="0"/>
            </a:endParaRPr>
          </a:p>
        </p:txBody>
      </p:sp>
    </p:spTree>
    <p:extLst>
      <p:ext uri="{BB962C8B-B14F-4D97-AF65-F5344CB8AC3E}">
        <p14:creationId xmlns:p14="http://schemas.microsoft.com/office/powerpoint/2010/main" val="3548274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637212" cy="777240"/>
          </a:xfrm>
        </p:spPr>
        <p:txBody>
          <a:bodyPr>
            <a:normAutofit/>
          </a:bodyPr>
          <a:lstStyle/>
          <a:p>
            <a:r>
              <a:rPr lang="en-US" sz="3600" b="1" dirty="0" smtClean="0">
                <a:latin typeface="Algerian" panose="04020705040A02060702" pitchFamily="82" charset="0"/>
              </a:rPr>
              <a:t>     INTRODUCTION</a:t>
            </a:r>
            <a:endParaRPr lang="en-IN" sz="3600" b="1" dirty="0">
              <a:latin typeface="Algerian" panose="04020705040A02060702" pitchFamily="82"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6799" y="1695992"/>
            <a:ext cx="5682721" cy="40948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9" name="Rectangle 2"/>
          <p:cNvSpPr>
            <a:spLocks noGrp="1" noChangeArrowheads="1"/>
          </p:cNvSpPr>
          <p:nvPr>
            <p:ph type="body" sz="half" idx="2"/>
          </p:nvPr>
        </p:nvSpPr>
        <p:spPr bwMode="auto">
          <a:xfrm>
            <a:off x="504273" y="1758979"/>
            <a:ext cx="527845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smtClean="0">
                <a:ln>
                  <a:noFill/>
                </a:ln>
                <a:solidFill>
                  <a:schemeClr val="tx1"/>
                </a:solidFill>
                <a:effectLst/>
                <a:latin typeface="Arial" panose="020B0604020202020204" pitchFamily="34" charset="0"/>
              </a:rPr>
              <a:t>Employee retention</a:t>
            </a:r>
            <a:r>
              <a:rPr kumimoji="0" lang="en-US" altLang="en-US" b="0" i="0" u="none" strike="noStrike" cap="none" normalizeH="0" baseline="0" dirty="0" smtClean="0">
                <a:ln>
                  <a:noFill/>
                </a:ln>
                <a:solidFill>
                  <a:schemeClr val="tx1"/>
                </a:solidFill>
                <a:effectLst/>
                <a:latin typeface="Arial" panose="020B0604020202020204" pitchFamily="34" charset="0"/>
              </a:rPr>
              <a:t> is important for companies because keeping good employees helps reduce hiring costs, maintain productivity, and improve workplace stability.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Arial" panose="020B0604020202020204" pitchFamily="34" charset="0"/>
              </a:rPr>
              <a:t>This dataset helps us understand why some employees </a:t>
            </a:r>
            <a:r>
              <a:rPr kumimoji="0" lang="en-US" altLang="en-US" i="0" u="none" strike="noStrike" cap="none" normalizeH="0" baseline="0" dirty="0" smtClean="0">
                <a:ln>
                  <a:noFill/>
                </a:ln>
                <a:solidFill>
                  <a:schemeClr val="tx1"/>
                </a:solidFill>
                <a:effectLst/>
                <a:latin typeface="Arial" panose="020B0604020202020204" pitchFamily="34" charset="0"/>
              </a:rPr>
              <a:t>stay</a:t>
            </a:r>
            <a:r>
              <a:rPr kumimoji="0" lang="en-US" altLang="en-US" b="0" i="0" u="none" strike="noStrike" cap="none" normalizeH="0" baseline="0" dirty="0" smtClean="0">
                <a:ln>
                  <a:noFill/>
                </a:ln>
                <a:solidFill>
                  <a:schemeClr val="tx1"/>
                </a:solidFill>
                <a:effectLst/>
                <a:latin typeface="Arial" panose="020B0604020202020204" pitchFamily="34" charset="0"/>
              </a:rPr>
              <a:t> while others </a:t>
            </a:r>
            <a:r>
              <a:rPr kumimoji="0" lang="en-US" altLang="en-US" i="0" u="none" strike="noStrike" cap="none" normalizeH="0" baseline="0" dirty="0" smtClean="0">
                <a:ln>
                  <a:noFill/>
                </a:ln>
                <a:solidFill>
                  <a:schemeClr val="tx1"/>
                </a:solidFill>
                <a:effectLst/>
                <a:latin typeface="Arial" panose="020B0604020202020204" pitchFamily="34" charset="0"/>
              </a:rPr>
              <a:t>look for new jobs</a:t>
            </a:r>
            <a:r>
              <a:rPr kumimoji="0" lang="en-US" altLang="en-US" b="0" i="0" u="none" strike="noStrike" cap="none" normalizeH="0" baseline="0" dirty="0" smtClean="0">
                <a:ln>
                  <a:noFill/>
                </a:ln>
                <a:solidFill>
                  <a:schemeClr val="tx1"/>
                </a:solidFill>
                <a:effectLst/>
                <a:latin typeface="Arial" panose="020B0604020202020204" pitchFamily="34" charset="0"/>
              </a:rPr>
              <a:t>, so companies can improve their retention strategies.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Arial" panose="020B0604020202020204" pitchFamily="34" charset="0"/>
              </a:rPr>
              <a:t>It includes details like </a:t>
            </a:r>
            <a:r>
              <a:rPr kumimoji="0" lang="en-US" altLang="en-US" i="0" u="none" strike="noStrike" cap="none" normalizeH="0" baseline="0" dirty="0" smtClean="0">
                <a:ln>
                  <a:noFill/>
                </a:ln>
                <a:solidFill>
                  <a:schemeClr val="tx1"/>
                </a:solidFill>
                <a:effectLst/>
                <a:latin typeface="Arial" panose="020B0604020202020204" pitchFamily="34" charset="0"/>
              </a:rPr>
              <a:t>experience, education, company size, training hours, and past job changes</a:t>
            </a:r>
            <a:r>
              <a:rPr kumimoji="0" lang="en-US" altLang="en-US" b="0" i="0" u="none" strike="noStrike" cap="none" normalizeH="0" baseline="0" dirty="0" smtClean="0">
                <a:ln>
                  <a:noFill/>
                </a:ln>
                <a:solidFill>
                  <a:schemeClr val="tx1"/>
                </a:solidFill>
                <a:effectLst/>
                <a:latin typeface="Arial" panose="020B0604020202020204" pitchFamily="34" charset="0"/>
              </a:rPr>
              <a:t>, which help predict whether an employee might leave.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Arial" panose="020B0604020202020204" pitchFamily="34" charset="0"/>
              </a:rPr>
              <a:t>The target column, </a:t>
            </a:r>
            <a:r>
              <a:rPr kumimoji="0" lang="en-US" altLang="en-US" i="0" u="none" strike="noStrike" cap="none" normalizeH="0" baseline="0" dirty="0" smtClean="0">
                <a:ln>
                  <a:noFill/>
                </a:ln>
                <a:solidFill>
                  <a:schemeClr val="tx1"/>
                </a:solidFill>
                <a:effectLst/>
                <a:latin typeface="Arial" panose="020B0604020202020204" pitchFamily="34" charset="0"/>
              </a:rPr>
              <a:t>"Looking for Job"</a:t>
            </a:r>
            <a:r>
              <a:rPr kumimoji="0" lang="en-US" altLang="en-US" b="0" i="0" u="none" strike="noStrike" cap="none" normalizeH="0" baseline="0" dirty="0" smtClean="0">
                <a:ln>
                  <a:noFill/>
                </a:ln>
                <a:solidFill>
                  <a:schemeClr val="tx1"/>
                </a:solidFill>
                <a:effectLst/>
                <a:latin typeface="Arial" panose="020B0604020202020204" pitchFamily="34" charset="0"/>
              </a:rPr>
              <a:t> tells us if an employee is </a:t>
            </a:r>
            <a:r>
              <a:rPr kumimoji="0" lang="en-US" altLang="en-US" i="0" u="none" strike="noStrike" cap="none" normalizeH="0" baseline="0" dirty="0" smtClean="0">
                <a:ln>
                  <a:noFill/>
                </a:ln>
                <a:solidFill>
                  <a:schemeClr val="tx1"/>
                </a:solidFill>
                <a:effectLst/>
                <a:latin typeface="Arial" panose="020B0604020202020204" pitchFamily="34" charset="0"/>
              </a:rPr>
              <a:t>searching for a new job (1) or staying in their current job (0).</a:t>
            </a:r>
          </a:p>
        </p:txBody>
      </p:sp>
    </p:spTree>
    <p:extLst>
      <p:ext uri="{BB962C8B-B14F-4D97-AF65-F5344CB8AC3E}">
        <p14:creationId xmlns:p14="http://schemas.microsoft.com/office/powerpoint/2010/main" val="737887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1766" y="2826031"/>
            <a:ext cx="4631267" cy="3495076"/>
          </a:xfrm>
        </p:spPr>
      </p:pic>
      <p:graphicFrame>
        <p:nvGraphicFramePr>
          <p:cNvPr id="6" name="Table 5"/>
          <p:cNvGraphicFramePr>
            <a:graphicFrameLocks noGrp="1"/>
          </p:cNvGraphicFramePr>
          <p:nvPr>
            <p:extLst>
              <p:ext uri="{D42A27DB-BD31-4B8C-83A1-F6EECF244321}">
                <p14:modId xmlns:p14="http://schemas.microsoft.com/office/powerpoint/2010/main" val="3012567354"/>
              </p:ext>
            </p:extLst>
          </p:nvPr>
        </p:nvGraphicFramePr>
        <p:xfrm>
          <a:off x="7332132" y="1087051"/>
          <a:ext cx="4690536" cy="1649340"/>
        </p:xfrm>
        <a:graphic>
          <a:graphicData uri="http://schemas.openxmlformats.org/drawingml/2006/table">
            <a:tbl>
              <a:tblPr firstRow="1" bandRow="1">
                <a:tableStyleId>{5C22544A-7EE6-4342-B048-85BDC9FD1C3A}</a:tableStyleId>
              </a:tblPr>
              <a:tblGrid>
                <a:gridCol w="1172635"/>
                <a:gridCol w="1205609"/>
                <a:gridCol w="1100757"/>
                <a:gridCol w="1211535"/>
              </a:tblGrid>
              <a:tr h="257400">
                <a:tc>
                  <a:txBody>
                    <a:bodyPr/>
                    <a:lstStyle/>
                    <a:p>
                      <a:r>
                        <a:rPr lang="en-US" dirty="0" smtClean="0"/>
                        <a:t>Dataset </a:t>
                      </a:r>
                      <a:endParaRPr lang="en-IN" dirty="0"/>
                    </a:p>
                  </a:txBody>
                  <a:tcPr/>
                </a:tc>
                <a:tc>
                  <a:txBody>
                    <a:bodyPr/>
                    <a:lstStyle/>
                    <a:p>
                      <a:r>
                        <a:rPr lang="en-US" dirty="0" smtClean="0"/>
                        <a:t>Rows </a:t>
                      </a:r>
                      <a:endParaRPr lang="en-IN" dirty="0"/>
                    </a:p>
                  </a:txBody>
                  <a:tcPr/>
                </a:tc>
                <a:tc>
                  <a:txBody>
                    <a:bodyPr/>
                    <a:lstStyle/>
                    <a:p>
                      <a:r>
                        <a:rPr lang="en-US" dirty="0" smtClean="0"/>
                        <a:t>Column</a:t>
                      </a:r>
                      <a:endParaRPr lang="en-IN" dirty="0"/>
                    </a:p>
                  </a:txBody>
                  <a:tcPr/>
                </a:tc>
                <a:tc>
                  <a:txBody>
                    <a:bodyPr/>
                    <a:lstStyle/>
                    <a:p>
                      <a:r>
                        <a:rPr lang="en-US" dirty="0" smtClean="0"/>
                        <a:t>Purpose</a:t>
                      </a:r>
                      <a:endParaRPr lang="en-IN" dirty="0"/>
                    </a:p>
                  </a:txBody>
                  <a:tcPr/>
                </a:tc>
              </a:tr>
              <a:tr h="450450">
                <a:tc>
                  <a:txBody>
                    <a:bodyPr/>
                    <a:lstStyle/>
                    <a:p>
                      <a:r>
                        <a:rPr lang="en-US" dirty="0" smtClean="0"/>
                        <a:t>Train</a:t>
                      </a:r>
                      <a:endParaRPr lang="en-IN" dirty="0"/>
                    </a:p>
                  </a:txBody>
                  <a:tcPr/>
                </a:tc>
                <a:tc>
                  <a:txBody>
                    <a:bodyPr/>
                    <a:lstStyle/>
                    <a:p>
                      <a:r>
                        <a:rPr lang="en-US" dirty="0" smtClean="0"/>
                        <a:t>19158</a:t>
                      </a:r>
                      <a:endParaRPr lang="en-IN" dirty="0"/>
                    </a:p>
                  </a:txBody>
                  <a:tcPr/>
                </a:tc>
                <a:tc>
                  <a:txBody>
                    <a:bodyPr/>
                    <a:lstStyle/>
                    <a:p>
                      <a:r>
                        <a:rPr lang="en-US" dirty="0" smtClean="0"/>
                        <a:t>14</a:t>
                      </a:r>
                      <a:endParaRPr lang="en-IN" dirty="0"/>
                    </a:p>
                  </a:txBody>
                  <a:tcPr/>
                </a:tc>
                <a:tc>
                  <a:txBody>
                    <a:bodyPr/>
                    <a:lstStyle/>
                    <a:p>
                      <a:r>
                        <a:rPr lang="en-US" dirty="0" smtClean="0"/>
                        <a:t>Model Training</a:t>
                      </a:r>
                      <a:endParaRPr lang="en-IN" dirty="0"/>
                    </a:p>
                  </a:txBody>
                  <a:tcPr/>
                </a:tc>
              </a:tr>
              <a:tr h="643500">
                <a:tc>
                  <a:txBody>
                    <a:bodyPr/>
                    <a:lstStyle/>
                    <a:p>
                      <a:r>
                        <a:rPr lang="en-US" dirty="0" smtClean="0"/>
                        <a:t>Test</a:t>
                      </a:r>
                      <a:endParaRPr lang="en-IN" dirty="0"/>
                    </a:p>
                  </a:txBody>
                  <a:tcPr/>
                </a:tc>
                <a:tc>
                  <a:txBody>
                    <a:bodyPr/>
                    <a:lstStyle/>
                    <a:p>
                      <a:r>
                        <a:rPr lang="en-US" dirty="0" smtClean="0"/>
                        <a:t>2129</a:t>
                      </a:r>
                      <a:endParaRPr lang="en-IN" dirty="0"/>
                    </a:p>
                  </a:txBody>
                  <a:tcPr/>
                </a:tc>
                <a:tc>
                  <a:txBody>
                    <a:bodyPr/>
                    <a:lstStyle/>
                    <a:p>
                      <a:r>
                        <a:rPr lang="en-US" dirty="0" smtClean="0"/>
                        <a:t>13</a:t>
                      </a:r>
                      <a:endParaRPr lang="en-IN" dirty="0"/>
                    </a:p>
                  </a:txBody>
                  <a:tcPr/>
                </a:tc>
                <a:tc>
                  <a:txBody>
                    <a:bodyPr/>
                    <a:lstStyle/>
                    <a:p>
                      <a:r>
                        <a:rPr lang="en-US" dirty="0" smtClean="0"/>
                        <a:t>Model</a:t>
                      </a:r>
                      <a:r>
                        <a:rPr lang="en-US" baseline="0" dirty="0" smtClean="0"/>
                        <a:t> Evaluation</a:t>
                      </a:r>
                    </a:p>
                  </a:txBody>
                  <a:tcPr/>
                </a:tc>
              </a:tr>
            </a:tbl>
          </a:graphicData>
        </a:graphic>
      </p:graphicFrame>
      <p:sp>
        <p:nvSpPr>
          <p:cNvPr id="9" name="TextBox 8"/>
          <p:cNvSpPr txBox="1"/>
          <p:nvPr/>
        </p:nvSpPr>
        <p:spPr>
          <a:xfrm>
            <a:off x="1871133" y="160689"/>
            <a:ext cx="7205134" cy="707886"/>
          </a:xfrm>
          <a:prstGeom prst="rect">
            <a:avLst/>
          </a:prstGeom>
          <a:noFill/>
        </p:spPr>
        <p:txBody>
          <a:bodyPr wrap="square" rtlCol="0">
            <a:spAutoFit/>
          </a:bodyPr>
          <a:lstStyle/>
          <a:p>
            <a:r>
              <a:rPr lang="en-US" sz="4000" dirty="0" smtClean="0">
                <a:latin typeface="Algerian" panose="04020705040A02060702" pitchFamily="82" charset="0"/>
              </a:rPr>
              <a:t>                 Data Overview</a:t>
            </a:r>
            <a:endParaRPr lang="en-IN" sz="4000" dirty="0">
              <a:latin typeface="Algerian" panose="04020705040A02060702" pitchFamily="82"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70701887"/>
              </p:ext>
            </p:extLst>
          </p:nvPr>
        </p:nvGraphicFramePr>
        <p:xfrm>
          <a:off x="330201" y="1087053"/>
          <a:ext cx="6637866" cy="5234054"/>
        </p:xfrm>
        <a:graphic>
          <a:graphicData uri="http://schemas.openxmlformats.org/drawingml/2006/table">
            <a:tbl>
              <a:tblPr firstRow="1" firstCol="1" bandRow="1">
                <a:tableStyleId>{5C22544A-7EE6-4342-B048-85BDC9FD1C3A}</a:tableStyleId>
              </a:tblPr>
              <a:tblGrid>
                <a:gridCol w="1382650"/>
                <a:gridCol w="5255216"/>
              </a:tblGrid>
              <a:tr h="460101">
                <a:tc gridSpan="2">
                  <a:txBody>
                    <a:bodyPr/>
                    <a:lstStyle/>
                    <a:p>
                      <a:pPr marL="0" marR="0">
                        <a:lnSpc>
                          <a:spcPct val="107000"/>
                        </a:lnSpc>
                        <a:spcBef>
                          <a:spcPts val="0"/>
                        </a:spcBef>
                        <a:spcAft>
                          <a:spcPts val="0"/>
                        </a:spcAft>
                      </a:pPr>
                      <a:r>
                        <a:rPr lang="en-IN" sz="1100" dirty="0">
                          <a:effectLst/>
                        </a:rPr>
                        <a:t>                         </a:t>
                      </a:r>
                      <a:r>
                        <a:rPr lang="en-IN" sz="2000" dirty="0">
                          <a:effectLst/>
                        </a:rPr>
                        <a:t>Data Description </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hMerge="1">
                  <a:txBody>
                    <a:bodyPr/>
                    <a:lstStyle/>
                    <a:p>
                      <a:endParaRPr lang="en-IN"/>
                    </a:p>
                  </a:txBody>
                  <a:tcPr/>
                </a:tc>
              </a:tr>
              <a:tr h="304796">
                <a:tc>
                  <a:txBody>
                    <a:bodyPr/>
                    <a:lstStyle/>
                    <a:p>
                      <a:pPr marL="0" marR="0">
                        <a:lnSpc>
                          <a:spcPct val="107000"/>
                        </a:lnSpc>
                        <a:spcBef>
                          <a:spcPts val="0"/>
                        </a:spcBef>
                        <a:spcAft>
                          <a:spcPts val="0"/>
                        </a:spcAft>
                      </a:pPr>
                      <a:r>
                        <a:rPr lang="en-IN" sz="1100" dirty="0">
                          <a:effectLst/>
                        </a:rPr>
                        <a:t>Enrollee_id</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Unique ID for Enroller</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dirty="0">
                          <a:effectLst/>
                        </a:rPr>
                        <a:t>city</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a:effectLst/>
                        </a:rPr>
                        <a:t>City code</a:t>
                      </a:r>
                      <a:endParaRPr lang="en-IN" sz="1100">
                        <a:effectLst/>
                        <a:latin typeface="Calibri" panose="020F0502020204030204" pitchFamily="34" charset="0"/>
                        <a:ea typeface="Calibri" panose="020F0502020204030204" pitchFamily="34" charset="0"/>
                        <a:cs typeface="Tunga"/>
                      </a:endParaRPr>
                    </a:p>
                  </a:txBody>
                  <a:tcPr marL="68580" marR="68580" marT="0" marB="0"/>
                </a:tc>
              </a:tr>
              <a:tr h="550329">
                <a:tc>
                  <a:txBody>
                    <a:bodyPr/>
                    <a:lstStyle/>
                    <a:p>
                      <a:pPr marL="0" marR="0">
                        <a:lnSpc>
                          <a:spcPct val="107000"/>
                        </a:lnSpc>
                        <a:spcBef>
                          <a:spcPts val="0"/>
                        </a:spcBef>
                        <a:spcAft>
                          <a:spcPts val="0"/>
                        </a:spcAft>
                      </a:pPr>
                      <a:r>
                        <a:rPr lang="en-IN" sz="1100" dirty="0">
                          <a:effectLst/>
                        </a:rPr>
                        <a:t>City development index</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a:effectLst/>
                        </a:rPr>
                        <a:t>Development index of the city (scaled)</a:t>
                      </a:r>
                      <a:endParaRPr lang="en-IN" sz="1100">
                        <a:effectLst/>
                        <a:latin typeface="Calibri" panose="020F0502020204030204" pitchFamily="34" charset="0"/>
                        <a:ea typeface="Calibri" panose="020F0502020204030204" pitchFamily="34" charset="0"/>
                        <a:cs typeface="Tunga"/>
                      </a:endParaRPr>
                    </a:p>
                  </a:txBody>
                  <a:tcPr marL="68580" marR="68580" marT="0" marB="0"/>
                </a:tc>
              </a:tr>
              <a:tr h="293840">
                <a:tc>
                  <a:txBody>
                    <a:bodyPr/>
                    <a:lstStyle/>
                    <a:p>
                      <a:pPr marL="0" marR="0">
                        <a:lnSpc>
                          <a:spcPct val="107000"/>
                        </a:lnSpc>
                        <a:spcBef>
                          <a:spcPts val="0"/>
                        </a:spcBef>
                        <a:spcAft>
                          <a:spcPts val="0"/>
                        </a:spcAft>
                      </a:pPr>
                      <a:r>
                        <a:rPr lang="en-IN" sz="1100" dirty="0">
                          <a:effectLst/>
                        </a:rPr>
                        <a:t>gender</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a:effectLst/>
                        </a:rPr>
                        <a:t>Gender of enrolee</a:t>
                      </a:r>
                      <a:endParaRPr lang="en-IN" sz="110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dirty="0">
                          <a:effectLst/>
                        </a:rPr>
                        <a:t>Relevant experience</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a:effectLst/>
                        </a:rPr>
                        <a:t>Relevant experience of enrolee</a:t>
                      </a:r>
                      <a:endParaRPr lang="en-IN" sz="1100">
                        <a:effectLst/>
                        <a:latin typeface="Calibri" panose="020F0502020204030204" pitchFamily="34" charset="0"/>
                        <a:ea typeface="Calibri" panose="020F0502020204030204" pitchFamily="34" charset="0"/>
                        <a:cs typeface="Tunga"/>
                      </a:endParaRPr>
                    </a:p>
                  </a:txBody>
                  <a:tcPr marL="68580" marR="68580" marT="0" marB="0"/>
                </a:tc>
              </a:tr>
              <a:tr h="284676">
                <a:tc>
                  <a:txBody>
                    <a:bodyPr/>
                    <a:lstStyle/>
                    <a:p>
                      <a:pPr marL="0" marR="0">
                        <a:lnSpc>
                          <a:spcPct val="107000"/>
                        </a:lnSpc>
                        <a:spcBef>
                          <a:spcPts val="0"/>
                        </a:spcBef>
                        <a:spcAft>
                          <a:spcPts val="0"/>
                        </a:spcAft>
                      </a:pPr>
                      <a:r>
                        <a:rPr lang="en-IN" sz="1100" dirty="0">
                          <a:effectLst/>
                        </a:rPr>
                        <a:t>enrolled university</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15000"/>
                        </a:lnSpc>
                        <a:spcBef>
                          <a:spcPts val="0"/>
                        </a:spcBef>
                        <a:spcAft>
                          <a:spcPts val="0"/>
                        </a:spcAft>
                      </a:pPr>
                      <a:r>
                        <a:rPr lang="en-IN" sz="1100" dirty="0">
                          <a:effectLst/>
                        </a:rPr>
                        <a:t>Type of University course enrolled if any</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dirty="0">
                          <a:effectLst/>
                        </a:rPr>
                        <a:t>education level</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Education level of enrolee</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dirty="0">
                          <a:effectLst/>
                        </a:rPr>
                        <a:t>major discipline</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Education major discipline of enrolee</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a:effectLst/>
                        </a:rPr>
                        <a:t>experience</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Enrolee total experience in years</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304796">
                <a:tc>
                  <a:txBody>
                    <a:bodyPr/>
                    <a:lstStyle/>
                    <a:p>
                      <a:pPr marL="0" marR="0">
                        <a:lnSpc>
                          <a:spcPct val="107000"/>
                        </a:lnSpc>
                        <a:spcBef>
                          <a:spcPts val="0"/>
                        </a:spcBef>
                        <a:spcAft>
                          <a:spcPts val="0"/>
                        </a:spcAft>
                      </a:pPr>
                      <a:r>
                        <a:rPr lang="en-IN" sz="1100">
                          <a:effectLst/>
                        </a:rPr>
                        <a:t>company size</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No of employees in current employer's company</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268939">
                <a:tc>
                  <a:txBody>
                    <a:bodyPr/>
                    <a:lstStyle/>
                    <a:p>
                      <a:pPr marL="0" marR="0">
                        <a:lnSpc>
                          <a:spcPct val="107000"/>
                        </a:lnSpc>
                        <a:spcBef>
                          <a:spcPts val="0"/>
                        </a:spcBef>
                        <a:spcAft>
                          <a:spcPts val="0"/>
                        </a:spcAft>
                      </a:pPr>
                      <a:r>
                        <a:rPr lang="en-IN" sz="1100">
                          <a:effectLst/>
                        </a:rPr>
                        <a:t>company type</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Type of current employer</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268939">
                <a:tc>
                  <a:txBody>
                    <a:bodyPr/>
                    <a:lstStyle/>
                    <a:p>
                      <a:pPr marL="0" marR="0">
                        <a:lnSpc>
                          <a:spcPct val="107000"/>
                        </a:lnSpc>
                        <a:spcBef>
                          <a:spcPts val="0"/>
                        </a:spcBef>
                        <a:spcAft>
                          <a:spcPts val="0"/>
                        </a:spcAft>
                      </a:pPr>
                      <a:r>
                        <a:rPr lang="en-IN" sz="1100">
                          <a:effectLst/>
                        </a:rPr>
                        <a:t>Last new job</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Difference in years between previous job and current job</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423329">
                <a:tc>
                  <a:txBody>
                    <a:bodyPr/>
                    <a:lstStyle/>
                    <a:p>
                      <a:pPr marL="0" marR="0">
                        <a:lnSpc>
                          <a:spcPct val="107000"/>
                        </a:lnSpc>
                        <a:spcBef>
                          <a:spcPts val="0"/>
                        </a:spcBef>
                        <a:spcAft>
                          <a:spcPts val="0"/>
                        </a:spcAft>
                      </a:pPr>
                      <a:r>
                        <a:rPr lang="en-IN" sz="1100">
                          <a:effectLst/>
                        </a:rPr>
                        <a:t>training hours</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training hours completed</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r h="550329">
                <a:tc>
                  <a:txBody>
                    <a:bodyPr/>
                    <a:lstStyle/>
                    <a:p>
                      <a:pPr marL="0" marR="0">
                        <a:lnSpc>
                          <a:spcPct val="107000"/>
                        </a:lnSpc>
                        <a:spcBef>
                          <a:spcPts val="0"/>
                        </a:spcBef>
                        <a:spcAft>
                          <a:spcPts val="0"/>
                        </a:spcAft>
                      </a:pPr>
                      <a:r>
                        <a:rPr lang="en-IN" sz="1100">
                          <a:effectLst/>
                        </a:rPr>
                        <a:t>target</a:t>
                      </a:r>
                      <a:endParaRPr lang="en-IN" sz="1100">
                        <a:effectLst/>
                        <a:latin typeface="Calibri" panose="020F0502020204030204" pitchFamily="34" charset="0"/>
                        <a:ea typeface="Calibri" panose="020F0502020204030204" pitchFamily="34" charset="0"/>
                        <a:cs typeface="Tunga"/>
                      </a:endParaRPr>
                    </a:p>
                  </a:txBody>
                  <a:tcPr marL="68580" marR="68580" marT="0" marB="0"/>
                </a:tc>
                <a:tc>
                  <a:txBody>
                    <a:bodyPr/>
                    <a:lstStyle/>
                    <a:p>
                      <a:pPr marL="0" marR="0">
                        <a:lnSpc>
                          <a:spcPct val="107000"/>
                        </a:lnSpc>
                        <a:spcBef>
                          <a:spcPts val="0"/>
                        </a:spcBef>
                        <a:spcAft>
                          <a:spcPts val="0"/>
                        </a:spcAft>
                      </a:pPr>
                      <a:r>
                        <a:rPr lang="en-IN" sz="1100" dirty="0">
                          <a:effectLst/>
                        </a:rPr>
                        <a:t>0 – Not looking for job change,</a:t>
                      </a:r>
                    </a:p>
                    <a:p>
                      <a:pPr marL="0" marR="0">
                        <a:lnSpc>
                          <a:spcPct val="107000"/>
                        </a:lnSpc>
                        <a:spcBef>
                          <a:spcPts val="0"/>
                        </a:spcBef>
                        <a:spcAft>
                          <a:spcPts val="0"/>
                        </a:spcAft>
                      </a:pPr>
                      <a:r>
                        <a:rPr lang="en-IN" sz="1100" dirty="0">
                          <a:effectLst/>
                        </a:rPr>
                        <a:t> 1 – Looking for a job change</a:t>
                      </a:r>
                      <a:endParaRPr lang="en-IN" sz="1100" dirty="0">
                        <a:effectLst/>
                        <a:latin typeface="Calibri" panose="020F0502020204030204" pitchFamily="34" charset="0"/>
                        <a:ea typeface="Calibri" panose="020F0502020204030204" pitchFamily="34" charset="0"/>
                        <a:cs typeface="Tunga"/>
                      </a:endParaRPr>
                    </a:p>
                  </a:txBody>
                  <a:tcPr marL="68580" marR="68580" marT="0" marB="0"/>
                </a:tc>
              </a:tr>
            </a:tbl>
          </a:graphicData>
        </a:graphic>
      </p:graphicFrame>
    </p:spTree>
    <p:extLst>
      <p:ext uri="{BB962C8B-B14F-4D97-AF65-F5344CB8AC3E}">
        <p14:creationId xmlns:p14="http://schemas.microsoft.com/office/powerpoint/2010/main" val="2227030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7" y="93133"/>
            <a:ext cx="9108546" cy="745067"/>
          </a:xfrm>
        </p:spPr>
        <p:txBody>
          <a:bodyPr>
            <a:noAutofit/>
          </a:bodyPr>
          <a:lstStyle/>
          <a:p>
            <a:r>
              <a:rPr lang="en-US" sz="3600" b="1" dirty="0" smtClean="0">
                <a:solidFill>
                  <a:schemeClr val="tx1"/>
                </a:solidFill>
                <a:latin typeface="Algerian" panose="04020705040A02060702" pitchFamily="82" charset="0"/>
              </a:rPr>
              <a:t>            EXPLORATARY DATA ANALYSIS </a:t>
            </a:r>
            <a:endParaRPr lang="en-IN" sz="3600" b="1" dirty="0">
              <a:solidFill>
                <a:schemeClr val="tx1"/>
              </a:solidFill>
              <a:latin typeface="Algerian" panose="04020705040A02060702" pitchFamily="82"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25820" r="25820"/>
          <a:stretch>
            <a:fillRect/>
          </a:stretch>
        </p:blipFill>
        <p:spPr>
          <a:xfrm>
            <a:off x="7620339" y="1143001"/>
            <a:ext cx="4215353" cy="5300132"/>
          </a:xfrm>
        </p:spPr>
      </p:pic>
      <p:sp>
        <p:nvSpPr>
          <p:cNvPr id="5" name="Rectangle 1"/>
          <p:cNvSpPr>
            <a:spLocks noGrp="1" noChangeArrowheads="1"/>
          </p:cNvSpPr>
          <p:nvPr>
            <p:ph type="body" sz="half" idx="2"/>
          </p:nvPr>
        </p:nvSpPr>
        <p:spPr bwMode="auto">
          <a:xfrm>
            <a:off x="0" y="707940"/>
            <a:ext cx="7349067"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Exploratory Data Analysis (EDA)</a:t>
            </a:r>
            <a:r>
              <a:rPr kumimoji="0" lang="en-US" altLang="en-US" sz="1400" b="0" i="0" u="none" strike="noStrike" cap="none" normalizeH="0" baseline="0" dirty="0" smtClean="0">
                <a:ln>
                  <a:noFill/>
                </a:ln>
                <a:solidFill>
                  <a:schemeClr val="tx1"/>
                </a:solidFill>
                <a:effectLst/>
                <a:latin typeface="Arial" panose="020B0604020202020204" pitchFamily="34" charset="0"/>
              </a:rPr>
              <a:t> helped us understand the data structure, identify patterns, and extract key insights influencing employee retention.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smtClean="0">
                <a:ln>
                  <a:noFill/>
                </a:ln>
                <a:solidFill>
                  <a:schemeClr val="tx1"/>
                </a:solidFill>
                <a:effectLst/>
                <a:latin typeface="Arial" panose="020B0604020202020204" pitchFamily="34" charset="0"/>
              </a:rPr>
              <a:t>We analyzed the distribution of each feature, checking for trends and correlations affecting employee job changes.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1400" b="0" i="0" u="none" strike="noStrike" cap="none" normalizeH="0" baseline="0" dirty="0" smtClean="0">
                <a:ln>
                  <a:noFill/>
                </a:ln>
                <a:solidFill>
                  <a:schemeClr val="tx1"/>
                </a:solidFill>
                <a:effectLst/>
                <a:latin typeface="Arial" panose="020B0604020202020204" pitchFamily="34" charset="0"/>
              </a:rPr>
              <a:t> involved handling </a:t>
            </a:r>
            <a:r>
              <a:rPr kumimoji="0" lang="en-US" altLang="en-US" sz="1400" i="0" u="none" strike="noStrike" cap="none" normalizeH="0" baseline="0" dirty="0" smtClean="0">
                <a:ln>
                  <a:noFill/>
                </a:ln>
                <a:solidFill>
                  <a:schemeClr val="tx1"/>
                </a:solidFill>
                <a:effectLst/>
                <a:latin typeface="Arial" panose="020B0604020202020204" pitchFamily="34" charset="0"/>
              </a:rPr>
              <a:t>missing values, encoding categorical variables (gender, company type, education level), and scaling numerical features (experience, training hours, city development index)</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Class imbalance</a:t>
            </a:r>
            <a:r>
              <a:rPr kumimoji="0" lang="en-US" altLang="en-US" sz="1400" b="0" i="0" u="none" strike="noStrike" cap="none" normalizeH="0" baseline="0" dirty="0" smtClean="0">
                <a:ln>
                  <a:noFill/>
                </a:ln>
                <a:solidFill>
                  <a:schemeClr val="tx1"/>
                </a:solidFill>
                <a:effectLst/>
                <a:latin typeface="Arial" panose="020B0604020202020204" pitchFamily="34" charset="0"/>
              </a:rPr>
              <a:t> was addressed using </a:t>
            </a:r>
            <a:r>
              <a:rPr kumimoji="0" lang="en-US" altLang="en-US" sz="1400" b="1" i="0" u="none" strike="noStrike" cap="none" normalizeH="0" baseline="0" dirty="0" smtClean="0">
                <a:ln>
                  <a:noFill/>
                </a:ln>
                <a:solidFill>
                  <a:schemeClr val="tx1"/>
                </a:solidFill>
                <a:effectLst/>
                <a:latin typeface="Arial" panose="020B0604020202020204" pitchFamily="34" charset="0"/>
              </a:rPr>
              <a:t>SMOTE</a:t>
            </a:r>
            <a:r>
              <a:rPr kumimoji="0" lang="en-US" altLang="en-US" sz="1400" b="0" i="0" u="none" strike="noStrike" cap="none" normalizeH="0" baseline="0" dirty="0" smtClean="0">
                <a:ln>
                  <a:noFill/>
                </a:ln>
                <a:solidFill>
                  <a:schemeClr val="tx1"/>
                </a:solidFill>
                <a:effectLst/>
                <a:latin typeface="Arial" panose="020B0604020202020204" pitchFamily="34" charset="0"/>
              </a:rPr>
              <a:t> (Synthetic Minority Over-sampling Technique) to ensure a balanced dataset for better model performance.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Univariate and bivariate analysis</a:t>
            </a:r>
            <a:r>
              <a:rPr kumimoji="0" lang="en-US" altLang="en-US" sz="1400" b="0" i="0" u="none" strike="noStrike" cap="none" normalizeH="0" baseline="0" dirty="0" smtClean="0">
                <a:ln>
                  <a:noFill/>
                </a:ln>
                <a:solidFill>
                  <a:schemeClr val="tx1"/>
                </a:solidFill>
                <a:effectLst/>
                <a:latin typeface="Arial" panose="020B0604020202020204" pitchFamily="34" charset="0"/>
              </a:rPr>
              <a:t> revealed key trends: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Training Hours &amp; Retention:</a:t>
            </a:r>
            <a:r>
              <a:rPr kumimoji="0" lang="en-US" altLang="en-US" sz="1400" b="0" i="0" u="none" strike="noStrike" cap="none" normalizeH="0" baseline="0" dirty="0" smtClean="0">
                <a:ln>
                  <a:noFill/>
                </a:ln>
                <a:solidFill>
                  <a:schemeClr val="tx1"/>
                </a:solidFill>
                <a:effectLst/>
                <a:latin typeface="Arial" panose="020B0604020202020204" pitchFamily="34" charset="0"/>
              </a:rPr>
              <a:t> Employees with more training hours tend to stay.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Experience &amp; Retention:</a:t>
            </a:r>
            <a:r>
              <a:rPr kumimoji="0" lang="en-US" altLang="en-US" sz="1400" b="0" i="0" u="none" strike="noStrike" cap="none" normalizeH="0" baseline="0" dirty="0" smtClean="0">
                <a:ln>
                  <a:noFill/>
                </a:ln>
                <a:solidFill>
                  <a:schemeClr val="tx1"/>
                </a:solidFill>
                <a:effectLst/>
                <a:latin typeface="Arial" panose="020B0604020202020204" pitchFamily="34" charset="0"/>
              </a:rPr>
              <a:t> Mid-level experienced employees have a higher likelihood of switching jobs.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Company Type &amp; Size:</a:t>
            </a:r>
            <a:r>
              <a:rPr kumimoji="0" lang="en-US" altLang="en-US" sz="1400" b="0" i="0" u="none" strike="noStrike" cap="none" normalizeH="0" baseline="0" dirty="0" smtClean="0">
                <a:ln>
                  <a:noFill/>
                </a:ln>
                <a:solidFill>
                  <a:schemeClr val="tx1"/>
                </a:solidFill>
                <a:effectLst/>
                <a:latin typeface="Arial" panose="020B0604020202020204" pitchFamily="34" charset="0"/>
              </a:rPr>
              <a:t> Larger organizations show lower attrition rates.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smtClean="0">
                <a:ln>
                  <a:noFill/>
                </a:ln>
                <a:solidFill>
                  <a:schemeClr val="tx1"/>
                </a:solidFill>
                <a:effectLst/>
                <a:latin typeface="Arial" panose="020B0604020202020204" pitchFamily="34" charset="0"/>
              </a:rPr>
              <a:t>Visualizations, such as </a:t>
            </a:r>
            <a:r>
              <a:rPr kumimoji="0" lang="en-US" altLang="en-US" sz="1400" i="0" u="none" strike="noStrike" cap="none" normalizeH="0" baseline="0" dirty="0" smtClean="0">
                <a:ln>
                  <a:noFill/>
                </a:ln>
                <a:solidFill>
                  <a:schemeClr val="tx1"/>
                </a:solidFill>
                <a:effectLst/>
                <a:latin typeface="Arial" panose="020B0604020202020204" pitchFamily="34" charset="0"/>
              </a:rPr>
              <a:t>bar charts and correlation heat maps</a:t>
            </a:r>
            <a:r>
              <a:rPr kumimoji="0" lang="en-US" altLang="en-US" sz="1400" b="0" i="0" u="none" strike="noStrike" cap="none" normalizeH="0" baseline="0" dirty="0" smtClean="0">
                <a:ln>
                  <a:noFill/>
                </a:ln>
                <a:solidFill>
                  <a:schemeClr val="tx1"/>
                </a:solidFill>
                <a:effectLst/>
                <a:latin typeface="Arial" panose="020B0604020202020204" pitchFamily="34" charset="0"/>
              </a:rPr>
              <a:t>, helped in understanding feature relationships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smtClean="0">
                <a:ln>
                  <a:noFill/>
                </a:ln>
                <a:solidFill>
                  <a:schemeClr val="tx1"/>
                </a:solidFill>
                <a:effectLst/>
                <a:latin typeface="Arial" panose="020B0604020202020204" pitchFamily="34" charset="0"/>
              </a:rPr>
              <a:t>Goal:</a:t>
            </a:r>
            <a:r>
              <a:rPr kumimoji="0" lang="en-US" altLang="en-US" sz="1400" b="0" i="0" u="none" strike="noStrike" cap="none" normalizeH="0" baseline="0" dirty="0" smtClean="0">
                <a:ln>
                  <a:noFill/>
                </a:ln>
                <a:solidFill>
                  <a:schemeClr val="tx1"/>
                </a:solidFill>
                <a:effectLst/>
                <a:latin typeface="Arial" panose="020B0604020202020204" pitchFamily="34" charset="0"/>
              </a:rPr>
              <a:t> Extracting meaningful insights to enhance employee retention strategies and predict job change likelihood. </a:t>
            </a:r>
          </a:p>
        </p:txBody>
      </p:sp>
    </p:spTree>
    <p:extLst>
      <p:ext uri="{BB962C8B-B14F-4D97-AF65-F5344CB8AC3E}">
        <p14:creationId xmlns:p14="http://schemas.microsoft.com/office/powerpoint/2010/main" val="240011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263379"/>
            <a:ext cx="9254066" cy="955822"/>
          </a:xfrm>
        </p:spPr>
        <p:txBody>
          <a:bodyPr>
            <a:normAutofit fontScale="90000"/>
          </a:bodyPr>
          <a:lstStyle/>
          <a:p>
            <a:r>
              <a:rPr lang="en-IN" sz="4800" b="1" dirty="0">
                <a:latin typeface="Algerian" panose="04020705040A02060702" pitchFamily="82" charset="0"/>
              </a:rPr>
              <a:t>Exploring Key Numeric Trends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6119" y="1456266"/>
            <a:ext cx="5762982" cy="4436533"/>
          </a:xfrm>
        </p:spPr>
      </p:pic>
      <p:sp>
        <p:nvSpPr>
          <p:cNvPr id="8" name="Rectangle 1"/>
          <p:cNvSpPr>
            <a:spLocks noGrp="1" noChangeArrowheads="1"/>
          </p:cNvSpPr>
          <p:nvPr>
            <p:ph type="body" sz="half" idx="2"/>
          </p:nvPr>
        </p:nvSpPr>
        <p:spPr bwMode="auto">
          <a:xfrm>
            <a:off x="204259" y="1932557"/>
            <a:ext cx="5960261"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sng" strike="noStrike" cap="none" normalizeH="0" baseline="0" dirty="0" smtClean="0">
                <a:ln>
                  <a:noFill/>
                </a:ln>
                <a:solidFill>
                  <a:schemeClr val="tx1"/>
                </a:solidFill>
                <a:effectLst/>
                <a:latin typeface="Arial" panose="020B0604020202020204" pitchFamily="34" charset="0"/>
              </a:rPr>
              <a:t>City Development Index</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The distribution is right-skewed, with most values concentrated between </a:t>
            </a:r>
            <a:r>
              <a:rPr kumimoji="0" lang="en-US" altLang="en-US" b="1" i="0" u="none" strike="noStrike" cap="none" normalizeH="0" baseline="0" dirty="0" smtClean="0">
                <a:ln>
                  <a:noFill/>
                </a:ln>
                <a:solidFill>
                  <a:schemeClr val="tx1"/>
                </a:solidFill>
                <a:effectLst/>
                <a:latin typeface="Arial" panose="020B0604020202020204" pitchFamily="34" charset="0"/>
              </a:rPr>
              <a:t>0.6 and 0.9</a:t>
            </a:r>
            <a:r>
              <a:rPr kumimoji="0" lang="en-US" altLang="en-US" b="0" i="0" u="none" strike="noStrike" cap="none" normalizeH="0" baseline="0" dirty="0" smtClean="0">
                <a:ln>
                  <a:noFill/>
                </a:ln>
                <a:solidFill>
                  <a:schemeClr val="tx1"/>
                </a:solidFill>
                <a:effectLst/>
                <a:latin typeface="Arial" panose="020B0604020202020204" pitchFamily="34" charset="0"/>
              </a:rPr>
              <a:t>. The mean (black dashed line) suggests that employees are generally from cities with high development indices.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sng" strike="noStrike" cap="none" normalizeH="0" baseline="0" dirty="0" smtClean="0">
                <a:ln>
                  <a:noFill/>
                </a:ln>
                <a:solidFill>
                  <a:schemeClr val="tx1"/>
                </a:solidFill>
                <a:effectLst/>
                <a:latin typeface="Arial" panose="020B0604020202020204" pitchFamily="34" charset="0"/>
              </a:rPr>
              <a:t>Experience</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The majority of employees have </a:t>
            </a:r>
            <a:r>
              <a:rPr kumimoji="0" lang="en-US" altLang="en-US" b="1" i="0" u="none" strike="noStrike" cap="none" normalizeH="0" baseline="0" dirty="0" smtClean="0">
                <a:ln>
                  <a:noFill/>
                </a:ln>
                <a:solidFill>
                  <a:schemeClr val="tx1"/>
                </a:solidFill>
                <a:effectLst/>
                <a:latin typeface="Arial" panose="020B0604020202020204" pitchFamily="34" charset="0"/>
              </a:rPr>
              <a:t>less than 15 years of experience</a:t>
            </a:r>
            <a:r>
              <a:rPr kumimoji="0" lang="en-US" altLang="en-US" b="0" i="0" u="none" strike="noStrike" cap="none" normalizeH="0" baseline="0" dirty="0" smtClean="0">
                <a:ln>
                  <a:noFill/>
                </a:ln>
                <a:solidFill>
                  <a:schemeClr val="tx1"/>
                </a:solidFill>
                <a:effectLst/>
                <a:latin typeface="Arial" panose="020B0604020202020204" pitchFamily="34" charset="0"/>
              </a:rPr>
              <a:t>, with a peak around </a:t>
            </a:r>
            <a:r>
              <a:rPr kumimoji="0" lang="en-US" altLang="en-US" b="1" i="0" u="none" strike="noStrike" cap="none" normalizeH="0" baseline="0" dirty="0" smtClean="0">
                <a:ln>
                  <a:noFill/>
                </a:ln>
                <a:solidFill>
                  <a:schemeClr val="tx1"/>
                </a:solidFill>
                <a:effectLst/>
                <a:latin typeface="Arial" panose="020B0604020202020204" pitchFamily="34" charset="0"/>
              </a:rPr>
              <a:t>10 years</a:t>
            </a:r>
            <a:r>
              <a:rPr kumimoji="0" lang="en-US" altLang="en-US" b="0" i="0" u="none" strike="noStrike" cap="none" normalizeH="0" baseline="0" dirty="0" smtClean="0">
                <a:ln>
                  <a:noFill/>
                </a:ln>
                <a:solidFill>
                  <a:schemeClr val="tx1"/>
                </a:solidFill>
                <a:effectLst/>
                <a:latin typeface="Arial" panose="020B0604020202020204" pitchFamily="34" charset="0"/>
              </a:rPr>
              <a:t>. The distribution is slightly right-skewed, indicating that fewer employees have extensive experience beyond 20 years.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sng" strike="noStrike" cap="none" normalizeH="0" baseline="0" dirty="0" smtClean="0">
                <a:ln>
                  <a:noFill/>
                </a:ln>
                <a:solidFill>
                  <a:schemeClr val="tx1"/>
                </a:solidFill>
                <a:effectLst/>
                <a:latin typeface="Arial" panose="020B0604020202020204" pitchFamily="34" charset="0"/>
              </a:rPr>
              <a:t>Training Hours</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The distribution is highly right-skewed, with most employees completing </a:t>
            </a:r>
            <a:r>
              <a:rPr kumimoji="0" lang="en-US" altLang="en-US" b="1" i="0" u="none" strike="noStrike" cap="none" normalizeH="0" baseline="0" dirty="0" smtClean="0">
                <a:ln>
                  <a:noFill/>
                </a:ln>
                <a:solidFill>
                  <a:schemeClr val="tx1"/>
                </a:solidFill>
                <a:effectLst/>
                <a:latin typeface="Arial" panose="020B0604020202020204" pitchFamily="34" charset="0"/>
              </a:rPr>
              <a:t>less than 50 training hours</a:t>
            </a:r>
            <a:r>
              <a:rPr kumimoji="0" lang="en-US" altLang="en-US" b="0" i="0" u="none" strike="noStrike" cap="none" normalizeH="0" baseline="0" dirty="0" smtClean="0">
                <a:ln>
                  <a:noFill/>
                </a:ln>
                <a:solidFill>
                  <a:schemeClr val="tx1"/>
                </a:solidFill>
                <a:effectLst/>
                <a:latin typeface="Arial" panose="020B0604020202020204" pitchFamily="34" charset="0"/>
              </a:rPr>
              <a:t>. A small proportion of employees have significantly higher training hours, but they are outliers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23812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3" y="169333"/>
            <a:ext cx="11446934" cy="719667"/>
          </a:xfrm>
        </p:spPr>
        <p:txBody>
          <a:bodyPr>
            <a:noAutofit/>
          </a:bodyPr>
          <a:lstStyle/>
          <a:p>
            <a:r>
              <a:rPr lang="en-IN" sz="4800" dirty="0" smtClean="0">
                <a:latin typeface="Algerian" panose="04020705040A02060702" pitchFamily="82" charset="0"/>
              </a:rPr>
              <a:t>   </a:t>
            </a:r>
            <a:r>
              <a:rPr lang="en-IN" sz="4000" dirty="0" smtClean="0">
                <a:solidFill>
                  <a:schemeClr val="tx1"/>
                </a:solidFill>
                <a:latin typeface="Algerian" panose="04020705040A02060702" pitchFamily="82" charset="0"/>
              </a:rPr>
              <a:t>Categorical </a:t>
            </a:r>
            <a:r>
              <a:rPr lang="en-IN" sz="4000" dirty="0">
                <a:solidFill>
                  <a:schemeClr val="tx1"/>
                </a:solidFill>
                <a:latin typeface="Algerian" panose="04020705040A02060702" pitchFamily="82" charset="0"/>
              </a:rPr>
              <a:t>Feature Analysis</a:t>
            </a:r>
          </a:p>
        </p:txBody>
      </p:sp>
      <p:pic>
        <p:nvPicPr>
          <p:cNvPr id="15" name="Picture Placeholder 14"/>
          <p:cNvPicPr>
            <a:picLocks noGrp="1" noChangeAspect="1"/>
          </p:cNvPicPr>
          <p:nvPr>
            <p:ph type="pic" idx="1"/>
          </p:nvPr>
        </p:nvPicPr>
        <p:blipFill>
          <a:blip r:embed="rId2"/>
          <a:srcRect l="3010" r="3010"/>
          <a:stretch>
            <a:fillRect/>
          </a:stretch>
        </p:blipFill>
        <p:spPr>
          <a:xfrm>
            <a:off x="5952068" y="1253065"/>
            <a:ext cx="5918199" cy="5080001"/>
          </a:xfrm>
          <a:prstGeom prst="rect">
            <a:avLst/>
          </a:prstGeom>
        </p:spPr>
      </p:pic>
      <p:sp>
        <p:nvSpPr>
          <p:cNvPr id="16" name="Rectangle 1"/>
          <p:cNvSpPr>
            <a:spLocks noGrp="1" noChangeArrowheads="1"/>
          </p:cNvSpPr>
          <p:nvPr>
            <p:ph type="body" sz="half" idx="2"/>
          </p:nvPr>
        </p:nvSpPr>
        <p:spPr bwMode="auto">
          <a:xfrm>
            <a:off x="0" y="1253065"/>
            <a:ext cx="5757332"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Gender Distribution:</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The majority of employees are </a:t>
            </a:r>
            <a:r>
              <a:rPr kumimoji="0" lang="en-US" altLang="en-US" sz="1200" b="1" i="0" u="none" strike="noStrike" cap="none" normalizeH="0" baseline="0" dirty="0" smtClean="0">
                <a:ln>
                  <a:noFill/>
                </a:ln>
                <a:solidFill>
                  <a:schemeClr val="tx1"/>
                </a:solidFill>
                <a:effectLst/>
                <a:latin typeface="Arial" panose="020B0604020202020204" pitchFamily="34" charset="0"/>
              </a:rPr>
              <a:t>male</a:t>
            </a:r>
            <a:r>
              <a:rPr kumimoji="0" lang="en-US" altLang="en-US" sz="1200" b="0" i="0" u="none" strike="noStrike" cap="none" normalizeH="0" baseline="0" dirty="0" smtClean="0">
                <a:ln>
                  <a:noFill/>
                </a:ln>
                <a:solidFill>
                  <a:schemeClr val="tx1"/>
                </a:solidFill>
                <a:effectLst/>
                <a:latin typeface="Arial" panose="020B0604020202020204" pitchFamily="34" charset="0"/>
              </a:rPr>
              <a:t>, followed by </a:t>
            </a:r>
            <a:r>
              <a:rPr kumimoji="0" lang="en-US" altLang="en-US" sz="1200" b="1" i="0" u="none" strike="noStrike" cap="none" normalizeH="0" baseline="0" dirty="0" smtClean="0">
                <a:ln>
                  <a:noFill/>
                </a:ln>
                <a:solidFill>
                  <a:schemeClr val="tx1"/>
                </a:solidFill>
                <a:effectLst/>
                <a:latin typeface="Arial" panose="020B0604020202020204" pitchFamily="34" charset="0"/>
              </a:rPr>
              <a:t>female</a:t>
            </a:r>
            <a:r>
              <a:rPr kumimoji="0" lang="en-US" altLang="en-US" sz="1200" b="0" i="0" u="none" strike="noStrike" cap="none" normalizeH="0" baseline="0" dirty="0" smtClean="0">
                <a:ln>
                  <a:noFill/>
                </a:ln>
                <a:solidFill>
                  <a:schemeClr val="tx1"/>
                </a:solidFill>
                <a:effectLst/>
                <a:latin typeface="Arial" panose="020B0604020202020204" pitchFamily="34" charset="0"/>
              </a:rPr>
              <a:t>, with a small proportion categorized as </a:t>
            </a:r>
            <a:r>
              <a:rPr kumimoji="0" lang="en-US" altLang="en-US" sz="1200" b="1" i="0" u="none" strike="noStrike" cap="none" normalizeH="0" baseline="0" dirty="0" smtClean="0">
                <a:ln>
                  <a:noFill/>
                </a:ln>
                <a:solidFill>
                  <a:schemeClr val="tx1"/>
                </a:solidFill>
                <a:effectLst/>
                <a:latin typeface="Arial" panose="020B0604020202020204" pitchFamily="34" charset="0"/>
              </a:rPr>
              <a:t>other</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Relevant Experience: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A large number of employees have </a:t>
            </a:r>
            <a:r>
              <a:rPr kumimoji="0" lang="en-US" altLang="en-US" sz="1200" b="1" i="0" u="none" strike="noStrike" cap="none" normalizeH="0" baseline="0" dirty="0" smtClean="0">
                <a:ln>
                  <a:noFill/>
                </a:ln>
                <a:solidFill>
                  <a:schemeClr val="tx1"/>
                </a:solidFill>
                <a:effectLst/>
                <a:latin typeface="Arial" panose="020B0604020202020204" pitchFamily="34" charset="0"/>
              </a:rPr>
              <a:t>relevant experience</a:t>
            </a:r>
            <a:r>
              <a:rPr kumimoji="0" lang="en-US" altLang="en-US" sz="1200" b="0" i="0" u="none" strike="noStrike" cap="none" normalizeH="0" baseline="0" dirty="0" smtClean="0">
                <a:ln>
                  <a:noFill/>
                </a:ln>
                <a:solidFill>
                  <a:schemeClr val="tx1"/>
                </a:solidFill>
                <a:effectLst/>
                <a:latin typeface="Arial" panose="020B0604020202020204" pitchFamily="34" charset="0"/>
              </a:rPr>
              <a:t>, while a smaller segment has </a:t>
            </a:r>
            <a:r>
              <a:rPr kumimoji="0" lang="en-US" altLang="en-US" sz="1200" b="1" i="0" u="none" strike="noStrike" cap="none" normalizeH="0" baseline="0" dirty="0" smtClean="0">
                <a:ln>
                  <a:noFill/>
                </a:ln>
                <a:solidFill>
                  <a:schemeClr val="tx1"/>
                </a:solidFill>
                <a:effectLst/>
                <a:latin typeface="Arial" panose="020B0604020202020204" pitchFamily="34" charset="0"/>
              </a:rPr>
              <a:t>no relevant experience</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Enrolled University:</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Most employees are </a:t>
            </a:r>
            <a:r>
              <a:rPr kumimoji="0" lang="en-US" altLang="en-US" sz="1200" b="1" i="0" u="none" strike="noStrike" cap="none" normalizeH="0" baseline="0" dirty="0" smtClean="0">
                <a:ln>
                  <a:noFill/>
                </a:ln>
                <a:solidFill>
                  <a:schemeClr val="tx1"/>
                </a:solidFill>
                <a:effectLst/>
                <a:latin typeface="Arial" panose="020B0604020202020204" pitchFamily="34" charset="0"/>
              </a:rPr>
              <a:t>not enrolled</a:t>
            </a:r>
            <a:r>
              <a:rPr kumimoji="0" lang="en-US" altLang="en-US" sz="1200" b="0" i="0" u="none" strike="noStrike" cap="none" normalizeH="0" baseline="0" dirty="0" smtClean="0">
                <a:ln>
                  <a:noFill/>
                </a:ln>
                <a:solidFill>
                  <a:schemeClr val="tx1"/>
                </a:solidFill>
                <a:effectLst/>
                <a:latin typeface="Arial" panose="020B0604020202020204" pitchFamily="34" charset="0"/>
              </a:rPr>
              <a:t> in any university.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Among those enrolled, </a:t>
            </a:r>
            <a:r>
              <a:rPr kumimoji="0" lang="en-US" altLang="en-US" sz="1200" b="1" i="0" u="none" strike="noStrike" cap="none" normalizeH="0" baseline="0" dirty="0" smtClean="0">
                <a:ln>
                  <a:noFill/>
                </a:ln>
                <a:solidFill>
                  <a:schemeClr val="tx1"/>
                </a:solidFill>
                <a:effectLst/>
                <a:latin typeface="Arial" panose="020B0604020202020204" pitchFamily="34" charset="0"/>
              </a:rPr>
              <a:t>full-time courses</a:t>
            </a:r>
            <a:r>
              <a:rPr kumimoji="0" lang="en-US" altLang="en-US" sz="1200" b="0" i="0" u="none" strike="noStrike" cap="none" normalizeH="0" baseline="0" dirty="0" smtClean="0">
                <a:ln>
                  <a:noFill/>
                </a:ln>
                <a:solidFill>
                  <a:schemeClr val="tx1"/>
                </a:solidFill>
                <a:effectLst/>
                <a:latin typeface="Arial" panose="020B0604020202020204" pitchFamily="34" charset="0"/>
              </a:rPr>
              <a:t> are more common than </a:t>
            </a:r>
            <a:r>
              <a:rPr kumimoji="0" lang="en-US" altLang="en-US" sz="1200" b="1" i="0" u="none" strike="noStrike" cap="none" normalizeH="0" baseline="0" dirty="0" smtClean="0">
                <a:ln>
                  <a:noFill/>
                </a:ln>
                <a:solidFill>
                  <a:schemeClr val="tx1"/>
                </a:solidFill>
                <a:effectLst/>
                <a:latin typeface="Arial" panose="020B0604020202020204" pitchFamily="34" charset="0"/>
              </a:rPr>
              <a:t>part-time courses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Education Level:</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The majority of employees hold a </a:t>
            </a:r>
            <a:r>
              <a:rPr kumimoji="0" lang="en-US" altLang="en-US" sz="1200" b="1" i="0" u="none" strike="noStrike" cap="none" normalizeH="0" baseline="0" dirty="0" smtClean="0">
                <a:ln>
                  <a:noFill/>
                </a:ln>
                <a:solidFill>
                  <a:schemeClr val="tx1"/>
                </a:solidFill>
                <a:effectLst/>
                <a:latin typeface="Arial" panose="020B0604020202020204" pitchFamily="34" charset="0"/>
              </a:rPr>
              <a:t>graduate degree</a:t>
            </a:r>
            <a:r>
              <a:rPr kumimoji="0" lang="en-US" altLang="en-US" sz="1200" b="0" i="0" u="none" strike="noStrike" cap="none" normalizeH="0" baseline="0" dirty="0" smtClean="0">
                <a:ln>
                  <a:noFill/>
                </a:ln>
                <a:solidFill>
                  <a:schemeClr val="tx1"/>
                </a:solidFill>
                <a:effectLst/>
                <a:latin typeface="Arial" panose="020B0604020202020204" pitchFamily="34" charset="0"/>
              </a:rPr>
              <a:t>, followed by </a:t>
            </a:r>
            <a:r>
              <a:rPr kumimoji="0" lang="en-US" altLang="en-US" sz="1200" b="1" i="0" u="none" strike="noStrike" cap="none" normalizeH="0" baseline="0" dirty="0" smtClean="0">
                <a:ln>
                  <a:noFill/>
                </a:ln>
                <a:solidFill>
                  <a:schemeClr val="tx1"/>
                </a:solidFill>
                <a:effectLst/>
                <a:latin typeface="Arial" panose="020B0604020202020204" pitchFamily="34" charset="0"/>
              </a:rPr>
              <a:t>master's degrees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Very few employees have </a:t>
            </a:r>
            <a:r>
              <a:rPr kumimoji="0" lang="en-US" altLang="en-US" sz="1200" b="1" i="0" u="none" strike="noStrike" cap="none" normalizeH="0" baseline="0" dirty="0" smtClean="0">
                <a:ln>
                  <a:noFill/>
                </a:ln>
                <a:solidFill>
                  <a:schemeClr val="tx1"/>
                </a:solidFill>
                <a:effectLst/>
                <a:latin typeface="Arial" panose="020B0604020202020204" pitchFamily="34" charset="0"/>
              </a:rPr>
              <a:t>high school, PhD, or primary school education</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Company Size: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Most employees work in companies with </a:t>
            </a:r>
            <a:r>
              <a:rPr kumimoji="0" lang="en-US" altLang="en-US" sz="1200" b="1" i="0" u="none" strike="noStrike" cap="none" normalizeH="0" baseline="0" dirty="0" smtClean="0">
                <a:ln>
                  <a:noFill/>
                </a:ln>
                <a:solidFill>
                  <a:schemeClr val="tx1"/>
                </a:solidFill>
                <a:effectLst/>
                <a:latin typeface="Arial" panose="020B0604020202020204" pitchFamily="34" charset="0"/>
              </a:rPr>
              <a:t>50-99 employees</a:t>
            </a:r>
            <a:r>
              <a:rPr kumimoji="0" lang="en-US" altLang="en-US" sz="1200" b="0" i="0" u="none" strike="noStrike" cap="none" normalizeH="0" baseline="0" dirty="0" smtClean="0">
                <a:ln>
                  <a:noFill/>
                </a:ln>
                <a:solidFill>
                  <a:schemeClr val="tx1"/>
                </a:solidFill>
                <a:effectLst/>
                <a:latin typeface="Arial" panose="020B0604020202020204" pitchFamily="34" charset="0"/>
              </a:rPr>
              <a:t>, followed by </a:t>
            </a:r>
            <a:r>
              <a:rPr kumimoji="0" lang="en-US" altLang="en-US" sz="1200" b="1" i="0" u="none" strike="noStrike" cap="none" normalizeH="0" baseline="0" dirty="0" smtClean="0">
                <a:ln>
                  <a:noFill/>
                </a:ln>
                <a:solidFill>
                  <a:schemeClr val="tx1"/>
                </a:solidFill>
                <a:effectLst/>
                <a:latin typeface="Arial" panose="020B0604020202020204" pitchFamily="34" charset="0"/>
              </a:rPr>
              <a:t>100-500</a:t>
            </a:r>
            <a:r>
              <a:rPr kumimoji="0" lang="en-US" altLang="en-US" sz="1200" b="0" i="0" u="none" strike="noStrike" cap="none" normalizeH="0" baseline="0" dirty="0" smtClean="0">
                <a:ln>
                  <a:noFill/>
                </a:ln>
                <a:solidFill>
                  <a:schemeClr val="tx1"/>
                </a:solidFill>
                <a:effectLst/>
                <a:latin typeface="Arial" panose="020B0604020202020204" pitchFamily="34" charset="0"/>
              </a:rPr>
              <a:t> and </a:t>
            </a:r>
            <a:r>
              <a:rPr kumimoji="0" lang="en-US" altLang="en-US" sz="1200" b="1" i="0" u="none" strike="noStrike" cap="none" normalizeH="0" baseline="0" dirty="0" smtClean="0">
                <a:ln>
                  <a:noFill/>
                </a:ln>
                <a:solidFill>
                  <a:schemeClr val="tx1"/>
                </a:solidFill>
                <a:effectLst/>
                <a:latin typeface="Arial" panose="020B0604020202020204" pitchFamily="34" charset="0"/>
              </a:rPr>
              <a:t>10,000+ employees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Fewer employees work in companies with </a:t>
            </a:r>
            <a:r>
              <a:rPr kumimoji="0" lang="en-US" altLang="en-US" sz="1200" b="1" i="0" u="none" strike="noStrike" cap="none" normalizeH="0" baseline="0" dirty="0" smtClean="0">
                <a:ln>
                  <a:noFill/>
                </a:ln>
                <a:solidFill>
                  <a:schemeClr val="tx1"/>
                </a:solidFill>
                <a:effectLst/>
                <a:latin typeface="Arial" panose="020B0604020202020204" pitchFamily="34" charset="0"/>
              </a:rPr>
              <a:t>less than 10 employees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Company Type: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A significant number of employees work in </a:t>
            </a:r>
            <a:r>
              <a:rPr kumimoji="0" lang="en-US" altLang="en-US" sz="1200" b="1" i="0" u="none" strike="noStrike" cap="none" normalizeH="0" baseline="0" dirty="0" err="1" smtClean="0">
                <a:ln>
                  <a:noFill/>
                </a:ln>
                <a:solidFill>
                  <a:schemeClr val="tx1"/>
                </a:solidFill>
                <a:effectLst/>
                <a:latin typeface="Arial" panose="020B0604020202020204" pitchFamily="34" charset="0"/>
              </a:rPr>
              <a:t>Pvt</a:t>
            </a:r>
            <a:r>
              <a:rPr kumimoji="0" lang="en-US" altLang="en-US" sz="1200" b="1" i="0" u="none" strike="noStrike" cap="none" normalizeH="0" baseline="0" dirty="0" smtClean="0">
                <a:ln>
                  <a:noFill/>
                </a:ln>
                <a:solidFill>
                  <a:schemeClr val="tx1"/>
                </a:solidFill>
                <a:effectLst/>
                <a:latin typeface="Arial" panose="020B0604020202020204" pitchFamily="34" charset="0"/>
              </a:rPr>
              <a:t> Ltd companies</a:t>
            </a:r>
            <a:r>
              <a:rPr kumimoji="0" lang="en-US" altLang="en-US" sz="1200" b="0" i="0" u="none" strike="noStrike" cap="none" normalizeH="0" baseline="0" dirty="0" smtClean="0">
                <a:ln>
                  <a:noFill/>
                </a:ln>
                <a:solidFill>
                  <a:schemeClr val="tx1"/>
                </a:solidFill>
                <a:effectLst/>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Fewer employees are found in </a:t>
            </a:r>
            <a:r>
              <a:rPr kumimoji="0" lang="en-US" altLang="en-US" sz="1200" b="1" i="0" u="none" strike="noStrike" cap="none" normalizeH="0" baseline="0" dirty="0" smtClean="0">
                <a:ln>
                  <a:noFill/>
                </a:ln>
                <a:solidFill>
                  <a:schemeClr val="tx1"/>
                </a:solidFill>
                <a:effectLst/>
                <a:latin typeface="Arial" panose="020B0604020202020204" pitchFamily="34" charset="0"/>
              </a:rPr>
              <a:t>funded startups, public sector, NGOs, and early-stage startups</a:t>
            </a:r>
            <a:r>
              <a:rPr kumimoji="0" lang="en-US" altLang="en-US" sz="1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8910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95200" cy="1185333"/>
          </a:xfrm>
        </p:spPr>
        <p:txBody>
          <a:bodyPr>
            <a:noAutofit/>
          </a:bodyPr>
          <a:lstStyle/>
          <a:p>
            <a:r>
              <a:rPr lang="en-US" sz="3600" dirty="0" smtClean="0">
                <a:solidFill>
                  <a:schemeClr val="tx1"/>
                </a:solidFill>
                <a:latin typeface="Algerian" panose="04020705040A02060702" pitchFamily="82" charset="0"/>
              </a:rPr>
              <a:t>Impact of </a:t>
            </a:r>
            <a:r>
              <a:rPr lang="en-US" sz="3600" dirty="0">
                <a:solidFill>
                  <a:schemeClr val="tx1"/>
                </a:solidFill>
                <a:latin typeface="Algerian" panose="04020705040A02060702" pitchFamily="82" charset="0"/>
              </a:rPr>
              <a:t>Numerical Factors on Job Change Likelihood</a:t>
            </a:r>
            <a:endParaRPr lang="en-IN" sz="3600" dirty="0">
              <a:solidFill>
                <a:schemeClr val="tx1"/>
              </a:solidFill>
              <a:latin typeface="Algerian" panose="04020705040A02060702" pitchFamily="82" charset="0"/>
            </a:endParaRPr>
          </a:p>
        </p:txBody>
      </p:sp>
      <p:pic>
        <p:nvPicPr>
          <p:cNvPr id="5" name="Content Placeholder 4"/>
          <p:cNvPicPr>
            <a:picLocks noGrp="1" noChangeAspect="1"/>
          </p:cNvPicPr>
          <p:nvPr>
            <p:ph idx="1"/>
          </p:nvPr>
        </p:nvPicPr>
        <p:blipFill>
          <a:blip r:embed="rId2"/>
          <a:stretch>
            <a:fillRect/>
          </a:stretch>
        </p:blipFill>
        <p:spPr>
          <a:xfrm>
            <a:off x="6858000" y="1639125"/>
            <a:ext cx="5257800" cy="4058942"/>
          </a:xfrm>
          <a:prstGeom prst="rect">
            <a:avLst/>
          </a:prstGeom>
        </p:spPr>
      </p:pic>
      <p:sp>
        <p:nvSpPr>
          <p:cNvPr id="6" name="Rectangle 1"/>
          <p:cNvSpPr>
            <a:spLocks noGrp="1" noChangeArrowheads="1"/>
          </p:cNvSpPr>
          <p:nvPr>
            <p:ph type="body" sz="half" idx="2"/>
          </p:nvPr>
        </p:nvSpPr>
        <p:spPr bwMode="auto">
          <a:xfrm>
            <a:off x="126999" y="1544403"/>
            <a:ext cx="64685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smtClean="0">
                <a:ln>
                  <a:noFill/>
                </a:ln>
                <a:solidFill>
                  <a:schemeClr val="tx1"/>
                </a:solidFill>
                <a:effectLst/>
                <a:latin typeface="Arial" panose="020B0604020202020204" pitchFamily="34" charset="0"/>
              </a:rPr>
              <a:t>City Development Index vs Job Change Likelihood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Employees from cities with a higher development index tend to      stay in their current jobs (more blue bars for target = 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Those from lower development index cities show a higher tendency   to switch jobs.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smtClean="0">
                <a:ln>
                  <a:noFill/>
                </a:ln>
                <a:solidFill>
                  <a:schemeClr val="tx1"/>
                </a:solidFill>
                <a:effectLst/>
                <a:latin typeface="Arial" panose="020B0604020202020204" pitchFamily="34" charset="0"/>
              </a:rPr>
              <a:t>Experience vs Job Change Likelihood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Employees with </a:t>
            </a:r>
            <a:r>
              <a:rPr kumimoji="0" lang="en-US" altLang="en-US" b="1" i="0" u="none" strike="noStrike" cap="none" normalizeH="0" baseline="0" dirty="0" smtClean="0">
                <a:ln>
                  <a:noFill/>
                </a:ln>
                <a:solidFill>
                  <a:schemeClr val="tx1"/>
                </a:solidFill>
                <a:effectLst/>
                <a:latin typeface="Arial" panose="020B0604020202020204" pitchFamily="34" charset="0"/>
              </a:rPr>
              <a:t>1-5 years of experience</a:t>
            </a:r>
            <a:r>
              <a:rPr kumimoji="0" lang="en-US" altLang="en-US" b="0" i="0" u="none" strike="noStrike" cap="none" normalizeH="0" baseline="0" dirty="0" smtClean="0">
                <a:ln>
                  <a:noFill/>
                </a:ln>
                <a:solidFill>
                  <a:schemeClr val="tx1"/>
                </a:solidFill>
                <a:effectLst/>
                <a:latin typeface="Arial" panose="020B0604020202020204" pitchFamily="34" charset="0"/>
              </a:rPr>
              <a:t> have a higher probability of switching jobs (orange bars for target = 1 are noticeable in this range).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Those with </a:t>
            </a:r>
            <a:r>
              <a:rPr kumimoji="0" lang="en-US" altLang="en-US" b="1" i="0" u="none" strike="noStrike" cap="none" normalizeH="0" baseline="0" dirty="0" smtClean="0">
                <a:ln>
                  <a:noFill/>
                </a:ln>
                <a:solidFill>
                  <a:schemeClr val="tx1"/>
                </a:solidFill>
                <a:effectLst/>
                <a:latin typeface="Arial" panose="020B0604020202020204" pitchFamily="34" charset="0"/>
              </a:rPr>
              <a:t>10+ years of experience</a:t>
            </a:r>
            <a:r>
              <a:rPr kumimoji="0" lang="en-US" altLang="en-US" b="0" i="0" u="none" strike="noStrike" cap="none" normalizeH="0" baseline="0" dirty="0" smtClean="0">
                <a:ln>
                  <a:noFill/>
                </a:ln>
                <a:solidFill>
                  <a:schemeClr val="tx1"/>
                </a:solidFill>
                <a:effectLst/>
                <a:latin typeface="Arial" panose="020B0604020202020204" pitchFamily="34" charset="0"/>
              </a:rPr>
              <a:t> tend to stay in their jobs.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smtClean="0">
                <a:ln>
                  <a:noFill/>
                </a:ln>
                <a:solidFill>
                  <a:schemeClr val="tx1"/>
                </a:solidFill>
                <a:effectLst/>
                <a:latin typeface="Arial" panose="020B0604020202020204" pitchFamily="34" charset="0"/>
              </a:rPr>
              <a:t>Training Hours vs Job Change Likelihood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Employees with fewer training hours (&lt;50) are more likely to look for a new job.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As training hours increase, job retention improves, indicating that skill development may influence employees’ decisions to stay.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2446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Override1.xml><?xml version="1.0" encoding="utf-8"?>
<a:themeOverride xmlns:a="http://schemas.openxmlformats.org/drawingml/2006/main">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themeOverride>
</file>

<file path=docProps/app.xml><?xml version="1.0" encoding="utf-8"?>
<Properties xmlns="http://schemas.openxmlformats.org/officeDocument/2006/extended-properties" xmlns:vt="http://schemas.openxmlformats.org/officeDocument/2006/docPropsVTypes">
  <Template/>
  <TotalTime>7906</TotalTime>
  <Words>2590</Words>
  <Application>Microsoft Office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Corbel</vt:lpstr>
      <vt:lpstr>Tunga</vt:lpstr>
      <vt:lpstr>Wingdings</vt:lpstr>
      <vt:lpstr>Depth</vt:lpstr>
      <vt:lpstr>PowerPoint Presentation</vt:lpstr>
      <vt:lpstr>Employee Retention Prediction</vt:lpstr>
      <vt:lpstr>PowerPoint Presentation</vt:lpstr>
      <vt:lpstr>     INTRODUCTION</vt:lpstr>
      <vt:lpstr>PowerPoint Presentation</vt:lpstr>
      <vt:lpstr>            EXPLORATARY DATA ANALYSIS </vt:lpstr>
      <vt:lpstr>Exploring Key Numeric Trends</vt:lpstr>
      <vt:lpstr>   Categorical Feature Analysis</vt:lpstr>
      <vt:lpstr>Impact of Numerical Factors on Job Change Likelihood</vt:lpstr>
      <vt:lpstr>Impact of Categorical Factors on Job Change Likelihood</vt:lpstr>
      <vt:lpstr>Correlation Analysis of Numerical Features with Target</vt:lpstr>
      <vt:lpstr>      PREPROCESSING</vt:lpstr>
      <vt:lpstr>Training and Validation split:</vt:lpstr>
      <vt:lpstr>MODEL SELECTION :</vt:lpstr>
      <vt:lpstr>PowerPoint Presentation</vt:lpstr>
      <vt:lpstr>ROC-AUC CURVE for  LightGBM</vt:lpstr>
      <vt:lpstr>PowerPoint Presentation</vt:lpstr>
      <vt:lpstr>FEATURE IMPORTANCE</vt:lpstr>
      <vt:lpstr>        PREDICTION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128</cp:revision>
  <dcterms:created xsi:type="dcterms:W3CDTF">2025-03-10T06:30:31Z</dcterms:created>
  <dcterms:modified xsi:type="dcterms:W3CDTF">2025-04-03T15:06:29Z</dcterms:modified>
</cp:coreProperties>
</file>