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Roboto"/>
      <p:regular r:id="rId23"/>
      <p:bold r:id="rId24"/>
      <p:italic r:id="rId25"/>
      <p:boldItalic r:id="rId26"/>
    </p:embeddedFont>
    <p:embeddedFont>
      <p:font typeface="Playfair Displ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571299-164C-4FFC-B1BD-51810E079408}">
  <a:tblStyle styleId="{E9571299-164C-4FFC-B1BD-51810E0794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layfairDisplay-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regular.fntdata"/><Relationship Id="rId30" Type="http://schemas.openxmlformats.org/officeDocument/2006/relationships/font" Target="fonts/PlayfairDisplay-boldItalic.fntdata"/><Relationship Id="rId11" Type="http://schemas.openxmlformats.org/officeDocument/2006/relationships/slide" Target="slides/slide4.xml"/><Relationship Id="rId33" Type="http://schemas.openxmlformats.org/officeDocument/2006/relationships/font" Target="fonts/Lato-italic.fntdata"/><Relationship Id="rId10" Type="http://schemas.openxmlformats.org/officeDocument/2006/relationships/slide" Target="slides/slide3.xml"/><Relationship Id="rId32" Type="http://schemas.openxmlformats.org/officeDocument/2006/relationships/font" Target="fonts/Lato-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La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a819114f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a819114f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f0ebb7f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f0ebb7f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0ebb7f6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f0ebb7f6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f0ebb7f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f0ebb7f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https://a16z.com/2023/06/20/emerging-architectures-for-llm-applications/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f0ebb7f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f0ebb7f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f0ebb7f6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f0ebb7f6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f0ebb7f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f0ebb7f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7f3d298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7f3d298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7f3d298f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7f3d298f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7f3d298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7f3d298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7f3d298f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7f3d298f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7f3d298f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7f3d298f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7f3d298f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7f3d298f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7f3d298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7f3d298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7f3d298f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7f3d298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58" name="Google Shape;58;p14"/>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59" name="Google Shape;59;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62" name="Google Shape;62;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5" name="Google Shape;75;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82" name="Google Shape;82;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6" name="Google Shape;86;p21"/>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2" name="Google Shape;9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96" name="Google Shape;96;p23"/>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LLM 101</a:t>
            </a:r>
            <a:endParaRPr/>
          </a:p>
        </p:txBody>
      </p:sp>
      <p:sp>
        <p:nvSpPr>
          <p:cNvPr id="105" name="Google Shape;105;p25"/>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Large Language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 How to estimate inference cost</a:t>
            </a:r>
            <a:endParaRPr/>
          </a:p>
        </p:txBody>
      </p:sp>
      <p:graphicFrame>
        <p:nvGraphicFramePr>
          <p:cNvPr id="159" name="Google Shape;159;p34"/>
          <p:cNvGraphicFramePr/>
          <p:nvPr/>
        </p:nvGraphicFramePr>
        <p:xfrm>
          <a:off x="952500" y="1619250"/>
          <a:ext cx="3000000" cy="3000000"/>
        </p:xfrm>
        <a:graphic>
          <a:graphicData uri="http://schemas.openxmlformats.org/drawingml/2006/table">
            <a:tbl>
              <a:tblPr>
                <a:noFill/>
                <a:tableStyleId>{E9571299-164C-4FFC-B1BD-51810E079408}</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Input query</a:t>
                      </a:r>
                      <a:endParaRPr/>
                    </a:p>
                  </a:txBody>
                  <a:tcPr marT="91425" marB="91425" marR="91425" marL="91425"/>
                </a:tc>
                <a:tc>
                  <a:txBody>
                    <a:bodyPr/>
                    <a:lstStyle/>
                    <a:p>
                      <a:pPr indent="0" lvl="0" marL="0" rtl="0" algn="l">
                        <a:spcBef>
                          <a:spcPts val="0"/>
                        </a:spcBef>
                        <a:spcAft>
                          <a:spcPts val="0"/>
                        </a:spcAft>
                        <a:buNone/>
                      </a:pPr>
                      <a:r>
                        <a:rPr lang="en"/>
                        <a:t>25 words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Output response 1</a:t>
                      </a:r>
                      <a:endParaRPr/>
                    </a:p>
                  </a:txBody>
                  <a:tcPr marT="91425" marB="91425" marR="91425" marL="91425"/>
                </a:tc>
                <a:tc>
                  <a:txBody>
                    <a:bodyPr/>
                    <a:lstStyle/>
                    <a:p>
                      <a:pPr indent="0" lvl="0" marL="0" rtl="0" algn="l">
                        <a:spcBef>
                          <a:spcPts val="0"/>
                        </a:spcBef>
                        <a:spcAft>
                          <a:spcPts val="0"/>
                        </a:spcAft>
                        <a:buNone/>
                      </a:pPr>
                      <a:r>
                        <a:rPr lang="en"/>
                        <a:t>300 words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Output response 2.</a:t>
                      </a:r>
                      <a:endParaRPr/>
                    </a:p>
                  </a:txBody>
                  <a:tcPr marT="91425" marB="91425" marR="91425" marL="91425"/>
                </a:tc>
                <a:tc>
                  <a:txBody>
                    <a:bodyPr/>
                    <a:lstStyle/>
                    <a:p>
                      <a:pPr indent="0" lvl="0" marL="0" rtl="0" algn="l">
                        <a:spcBef>
                          <a:spcPts val="0"/>
                        </a:spcBef>
                        <a:spcAft>
                          <a:spcPts val="0"/>
                        </a:spcAft>
                        <a:buNone/>
                      </a:pPr>
                      <a:r>
                        <a:rPr lang="en"/>
                        <a:t># of times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Example - 625 word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Example - 750 tokens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Example price</a:t>
                      </a:r>
                      <a:endParaRPr/>
                    </a:p>
                  </a:txBody>
                  <a:tcPr marT="91425" marB="91425" marR="91425" marL="91425"/>
                </a:tc>
                <a:tc>
                  <a:txBody>
                    <a:bodyPr/>
                    <a:lstStyle/>
                    <a:p>
                      <a:pPr indent="0" lvl="0" marL="0" rtl="0" algn="l">
                        <a:spcBef>
                          <a:spcPts val="0"/>
                        </a:spcBef>
                        <a:spcAft>
                          <a:spcPts val="0"/>
                        </a:spcAft>
                        <a:buNone/>
                      </a:pPr>
                      <a:r>
                        <a:rPr lang="en"/>
                        <a:t>.02/1000 token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.02*750/1000 =.015 per query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Bot Process architecture</a:t>
            </a:r>
            <a:endParaRPr/>
          </a:p>
        </p:txBody>
      </p:sp>
      <p:sp>
        <p:nvSpPr>
          <p:cNvPr id="165" name="Google Shape;165;p35"/>
          <p:cNvSpPr/>
          <p:nvPr/>
        </p:nvSpPr>
        <p:spPr>
          <a:xfrm>
            <a:off x="508000" y="2148500"/>
            <a:ext cx="499200" cy="507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5"/>
          <p:cNvSpPr/>
          <p:nvPr/>
        </p:nvSpPr>
        <p:spPr>
          <a:xfrm>
            <a:off x="1637850" y="2073300"/>
            <a:ext cx="1314000" cy="6594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Process input</a:t>
            </a:r>
            <a:endParaRPr sz="1200"/>
          </a:p>
        </p:txBody>
      </p:sp>
      <p:sp>
        <p:nvSpPr>
          <p:cNvPr id="167" name="Google Shape;167;p35"/>
          <p:cNvSpPr/>
          <p:nvPr/>
        </p:nvSpPr>
        <p:spPr>
          <a:xfrm>
            <a:off x="3582500" y="1970700"/>
            <a:ext cx="2172000" cy="762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Is answer available?</a:t>
            </a:r>
            <a:endParaRPr sz="1200"/>
          </a:p>
        </p:txBody>
      </p:sp>
      <p:sp>
        <p:nvSpPr>
          <p:cNvPr id="168" name="Google Shape;168;p35"/>
          <p:cNvSpPr/>
          <p:nvPr/>
        </p:nvSpPr>
        <p:spPr>
          <a:xfrm>
            <a:off x="6286000" y="2073175"/>
            <a:ext cx="1314000" cy="7119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Process answer &amp; refine</a:t>
            </a:r>
            <a:endParaRPr sz="1200"/>
          </a:p>
        </p:txBody>
      </p:sp>
      <p:cxnSp>
        <p:nvCxnSpPr>
          <p:cNvPr id="169" name="Google Shape;169;p35"/>
          <p:cNvCxnSpPr>
            <a:stCxn id="165" idx="6"/>
            <a:endCxn id="166" idx="4"/>
          </p:cNvCxnSpPr>
          <p:nvPr/>
        </p:nvCxnSpPr>
        <p:spPr>
          <a:xfrm>
            <a:off x="1007200" y="2402450"/>
            <a:ext cx="630600" cy="6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35"/>
          <p:cNvCxnSpPr/>
          <p:nvPr/>
        </p:nvCxnSpPr>
        <p:spPr>
          <a:xfrm>
            <a:off x="2988400" y="2402450"/>
            <a:ext cx="630600" cy="6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35"/>
          <p:cNvCxnSpPr/>
          <p:nvPr/>
        </p:nvCxnSpPr>
        <p:spPr>
          <a:xfrm>
            <a:off x="5655400" y="2402450"/>
            <a:ext cx="630600" cy="6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35"/>
          <p:cNvCxnSpPr>
            <a:stCxn id="168" idx="6"/>
          </p:cNvCxnSpPr>
          <p:nvPr/>
        </p:nvCxnSpPr>
        <p:spPr>
          <a:xfrm flipH="1" rot="5400000">
            <a:off x="3407050" y="-1462775"/>
            <a:ext cx="777000" cy="6294900"/>
          </a:xfrm>
          <a:prstGeom prst="bentConnector2">
            <a:avLst/>
          </a:prstGeom>
          <a:noFill/>
          <a:ln cap="flat" cmpd="sng" w="9525">
            <a:solidFill>
              <a:schemeClr val="dk2"/>
            </a:solidFill>
            <a:prstDash val="solid"/>
            <a:round/>
            <a:headEnd len="med" w="med" type="none"/>
            <a:tailEnd len="med" w="med" type="none"/>
          </a:ln>
        </p:spPr>
      </p:cxnSp>
      <p:cxnSp>
        <p:nvCxnSpPr>
          <p:cNvPr id="173" name="Google Shape;173;p35"/>
          <p:cNvCxnSpPr/>
          <p:nvPr/>
        </p:nvCxnSpPr>
        <p:spPr>
          <a:xfrm>
            <a:off x="650775" y="1287525"/>
            <a:ext cx="8700" cy="5256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35"/>
          <p:cNvCxnSpPr>
            <a:stCxn id="167" idx="2"/>
          </p:cNvCxnSpPr>
          <p:nvPr/>
        </p:nvCxnSpPr>
        <p:spPr>
          <a:xfrm flipH="1">
            <a:off x="4662200" y="2732700"/>
            <a:ext cx="6300" cy="6831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35"/>
          <p:cNvSpPr/>
          <p:nvPr/>
        </p:nvSpPr>
        <p:spPr>
          <a:xfrm>
            <a:off x="3985175" y="3494700"/>
            <a:ext cx="1550400" cy="1068600"/>
          </a:xfrm>
          <a:prstGeom prst="cube">
            <a:avLst>
              <a:gd fmla="val 25000"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Chatgpt</a:t>
            </a:r>
            <a:endParaRPr sz="1200"/>
          </a:p>
        </p:txBody>
      </p:sp>
      <p:sp>
        <p:nvSpPr>
          <p:cNvPr id="176" name="Google Shape;176;p35"/>
          <p:cNvSpPr/>
          <p:nvPr/>
        </p:nvSpPr>
        <p:spPr>
          <a:xfrm>
            <a:off x="6174825" y="3532075"/>
            <a:ext cx="1425300" cy="7770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Preprocess</a:t>
            </a:r>
            <a:endParaRPr sz="1200"/>
          </a:p>
        </p:txBody>
      </p:sp>
      <p:sp>
        <p:nvSpPr>
          <p:cNvPr id="177" name="Google Shape;177;p35"/>
          <p:cNvSpPr/>
          <p:nvPr/>
        </p:nvSpPr>
        <p:spPr>
          <a:xfrm>
            <a:off x="8224325" y="3494700"/>
            <a:ext cx="762000" cy="825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embeddings</a:t>
            </a:r>
            <a:endParaRPr sz="800"/>
          </a:p>
        </p:txBody>
      </p:sp>
      <p:cxnSp>
        <p:nvCxnSpPr>
          <p:cNvPr id="178" name="Google Shape;178;p35"/>
          <p:cNvCxnSpPr>
            <a:stCxn id="175" idx="5"/>
            <a:endCxn id="176" idx="4"/>
          </p:cNvCxnSpPr>
          <p:nvPr/>
        </p:nvCxnSpPr>
        <p:spPr>
          <a:xfrm>
            <a:off x="5535575" y="3895425"/>
            <a:ext cx="639300" cy="252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35"/>
          <p:cNvCxnSpPr/>
          <p:nvPr/>
        </p:nvCxnSpPr>
        <p:spPr>
          <a:xfrm>
            <a:off x="7592975" y="3895425"/>
            <a:ext cx="639300" cy="252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35"/>
          <p:cNvSpPr/>
          <p:nvPr/>
        </p:nvSpPr>
        <p:spPr>
          <a:xfrm>
            <a:off x="1790250" y="3902100"/>
            <a:ext cx="1314000" cy="6594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Check for facts, hallunication</a:t>
            </a:r>
            <a:endParaRPr sz="800"/>
          </a:p>
        </p:txBody>
      </p:sp>
      <p:cxnSp>
        <p:nvCxnSpPr>
          <p:cNvPr id="181" name="Google Shape;181;p35"/>
          <p:cNvCxnSpPr>
            <a:stCxn id="175" idx="2"/>
          </p:cNvCxnSpPr>
          <p:nvPr/>
        </p:nvCxnSpPr>
        <p:spPr>
          <a:xfrm flipH="1">
            <a:off x="3109175" y="4162575"/>
            <a:ext cx="876000" cy="153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35"/>
          <p:cNvCxnSpPr>
            <a:stCxn id="180" idx="4"/>
          </p:cNvCxnSpPr>
          <p:nvPr/>
        </p:nvCxnSpPr>
        <p:spPr>
          <a:xfrm rot="10800000">
            <a:off x="665550" y="4221600"/>
            <a:ext cx="1124700" cy="102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35"/>
          <p:cNvCxnSpPr/>
          <p:nvPr/>
        </p:nvCxnSpPr>
        <p:spPr>
          <a:xfrm flipH="1" rot="10800000">
            <a:off x="648150" y="2864100"/>
            <a:ext cx="26400" cy="13488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35"/>
          <p:cNvCxnSpPr/>
          <p:nvPr/>
        </p:nvCxnSpPr>
        <p:spPr>
          <a:xfrm>
            <a:off x="5255175" y="2592550"/>
            <a:ext cx="2899200" cy="867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p:nvPr/>
        </p:nvSpPr>
        <p:spPr>
          <a:xfrm>
            <a:off x="3713268" y="1355900"/>
            <a:ext cx="4467000" cy="1503300"/>
          </a:xfrm>
          <a:prstGeom prst="rect">
            <a:avLst/>
          </a:prstGeom>
          <a:solidFill>
            <a:schemeClr val="lt2"/>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6"/>
          <p:cNvSpPr/>
          <p:nvPr/>
        </p:nvSpPr>
        <p:spPr>
          <a:xfrm>
            <a:off x="308150" y="1355900"/>
            <a:ext cx="3325200" cy="1503300"/>
          </a:xfrm>
          <a:prstGeom prst="rect">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6"/>
          <p:cNvSpPr/>
          <p:nvPr/>
        </p:nvSpPr>
        <p:spPr>
          <a:xfrm>
            <a:off x="357126" y="3427503"/>
            <a:ext cx="7823100" cy="6459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Bot component architecture</a:t>
            </a:r>
            <a:endParaRPr/>
          </a:p>
        </p:txBody>
      </p:sp>
      <p:sp>
        <p:nvSpPr>
          <p:cNvPr id="193" name="Google Shape;193;p36"/>
          <p:cNvSpPr/>
          <p:nvPr/>
        </p:nvSpPr>
        <p:spPr>
          <a:xfrm>
            <a:off x="568669" y="3577101"/>
            <a:ext cx="1645800" cy="3663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0000"/>
                </a:solidFill>
              </a:rPr>
              <a:t>Process Data</a:t>
            </a:r>
            <a:endParaRPr sz="600">
              <a:solidFill>
                <a:srgbClr val="FF0000"/>
              </a:solidFill>
            </a:endParaRPr>
          </a:p>
        </p:txBody>
      </p:sp>
      <p:sp>
        <p:nvSpPr>
          <p:cNvPr id="194" name="Google Shape;194;p36"/>
          <p:cNvSpPr/>
          <p:nvPr/>
        </p:nvSpPr>
        <p:spPr>
          <a:xfrm>
            <a:off x="3285850" y="3577101"/>
            <a:ext cx="1645800" cy="3663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0000"/>
                </a:solidFill>
              </a:rPr>
              <a:t>Create embeddings</a:t>
            </a:r>
            <a:endParaRPr sz="600">
              <a:solidFill>
                <a:srgbClr val="FF0000"/>
              </a:solidFill>
            </a:endParaRPr>
          </a:p>
        </p:txBody>
      </p:sp>
      <p:sp>
        <p:nvSpPr>
          <p:cNvPr id="195" name="Google Shape;195;p36"/>
          <p:cNvSpPr/>
          <p:nvPr/>
        </p:nvSpPr>
        <p:spPr>
          <a:xfrm>
            <a:off x="6292127" y="3584575"/>
            <a:ext cx="1269300" cy="366300"/>
          </a:xfrm>
          <a:prstGeom prst="can">
            <a:avLst>
              <a:gd fmla="val 25000" name="adj"/>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0000"/>
                </a:solidFill>
              </a:rPr>
              <a:t>Vector DB</a:t>
            </a:r>
            <a:endParaRPr sz="600">
              <a:solidFill>
                <a:srgbClr val="FF0000"/>
              </a:solidFill>
            </a:endParaRPr>
          </a:p>
        </p:txBody>
      </p:sp>
      <p:sp>
        <p:nvSpPr>
          <p:cNvPr id="196" name="Google Shape;196;p36"/>
          <p:cNvSpPr/>
          <p:nvPr/>
        </p:nvSpPr>
        <p:spPr>
          <a:xfrm>
            <a:off x="596602" y="1468056"/>
            <a:ext cx="688500" cy="472200"/>
          </a:xfrm>
          <a:prstGeom prst="smileyFace">
            <a:avLst>
              <a:gd fmla="val 4653" name="adj"/>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6"/>
          <p:cNvSpPr/>
          <p:nvPr/>
        </p:nvSpPr>
        <p:spPr>
          <a:xfrm>
            <a:off x="1952661" y="1520914"/>
            <a:ext cx="1402200" cy="366300"/>
          </a:xfrm>
          <a:prstGeom prst="rect">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1155CC"/>
                </a:solidFill>
              </a:rPr>
              <a:t>Process Query</a:t>
            </a:r>
            <a:endParaRPr sz="600">
              <a:solidFill>
                <a:srgbClr val="1155CC"/>
              </a:solidFill>
            </a:endParaRPr>
          </a:p>
        </p:txBody>
      </p:sp>
      <p:cxnSp>
        <p:nvCxnSpPr>
          <p:cNvPr id="198" name="Google Shape;198;p36"/>
          <p:cNvCxnSpPr>
            <a:stCxn id="193" idx="3"/>
            <a:endCxn id="194" idx="1"/>
          </p:cNvCxnSpPr>
          <p:nvPr/>
        </p:nvCxnSpPr>
        <p:spPr>
          <a:xfrm>
            <a:off x="2214469" y="3760251"/>
            <a:ext cx="1071300" cy="0"/>
          </a:xfrm>
          <a:prstGeom prst="straightConnector1">
            <a:avLst/>
          </a:prstGeom>
          <a:noFill/>
          <a:ln cap="flat" cmpd="sng" w="9525">
            <a:solidFill>
              <a:srgbClr val="FF0000"/>
            </a:solidFill>
            <a:prstDash val="solid"/>
            <a:round/>
            <a:headEnd len="med" w="med" type="none"/>
            <a:tailEnd len="med" w="med" type="triangle"/>
          </a:ln>
        </p:spPr>
      </p:cxnSp>
      <p:cxnSp>
        <p:nvCxnSpPr>
          <p:cNvPr id="199" name="Google Shape;199;p36"/>
          <p:cNvCxnSpPr>
            <a:stCxn id="194" idx="3"/>
            <a:endCxn id="195" idx="2"/>
          </p:cNvCxnSpPr>
          <p:nvPr/>
        </p:nvCxnSpPr>
        <p:spPr>
          <a:xfrm>
            <a:off x="4931650" y="3760251"/>
            <a:ext cx="1360500" cy="7500"/>
          </a:xfrm>
          <a:prstGeom prst="straightConnector1">
            <a:avLst/>
          </a:prstGeom>
          <a:noFill/>
          <a:ln cap="flat" cmpd="sng" w="9525">
            <a:solidFill>
              <a:srgbClr val="FF0000"/>
            </a:solidFill>
            <a:prstDash val="solid"/>
            <a:round/>
            <a:headEnd len="med" w="med" type="none"/>
            <a:tailEnd len="med" w="med" type="triangle"/>
          </a:ln>
        </p:spPr>
      </p:cxnSp>
      <p:cxnSp>
        <p:nvCxnSpPr>
          <p:cNvPr id="200" name="Google Shape;200;p36"/>
          <p:cNvCxnSpPr>
            <a:stCxn id="196" idx="6"/>
            <a:endCxn id="197" idx="1"/>
          </p:cNvCxnSpPr>
          <p:nvPr/>
        </p:nvCxnSpPr>
        <p:spPr>
          <a:xfrm>
            <a:off x="1285102" y="1704156"/>
            <a:ext cx="667500" cy="0"/>
          </a:xfrm>
          <a:prstGeom prst="straightConnector1">
            <a:avLst/>
          </a:prstGeom>
          <a:noFill/>
          <a:ln cap="flat" cmpd="sng" w="9525">
            <a:solidFill>
              <a:srgbClr val="1155CC"/>
            </a:solidFill>
            <a:prstDash val="solid"/>
            <a:round/>
            <a:headEnd len="med" w="med" type="none"/>
            <a:tailEnd len="med" w="med" type="triangle"/>
          </a:ln>
        </p:spPr>
      </p:cxnSp>
      <p:sp>
        <p:nvSpPr>
          <p:cNvPr id="201" name="Google Shape;201;p36"/>
          <p:cNvSpPr/>
          <p:nvPr/>
        </p:nvSpPr>
        <p:spPr>
          <a:xfrm>
            <a:off x="3995732" y="1520914"/>
            <a:ext cx="1402200" cy="366300"/>
          </a:xfrm>
          <a:prstGeom prst="rect">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8761D"/>
                </a:solidFill>
              </a:rPr>
              <a:t>Langchain</a:t>
            </a:r>
            <a:endParaRPr sz="600">
              <a:solidFill>
                <a:srgbClr val="38761D"/>
              </a:solidFill>
            </a:endParaRPr>
          </a:p>
        </p:txBody>
      </p:sp>
      <p:sp>
        <p:nvSpPr>
          <p:cNvPr id="202" name="Google Shape;202;p36"/>
          <p:cNvSpPr/>
          <p:nvPr/>
        </p:nvSpPr>
        <p:spPr>
          <a:xfrm>
            <a:off x="6191050" y="1520914"/>
            <a:ext cx="1402200" cy="366300"/>
          </a:xfrm>
          <a:prstGeom prst="rect">
            <a:avLst/>
          </a:prstGeom>
          <a:solidFill>
            <a:schemeClr val="lt2"/>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E69138"/>
                </a:solidFill>
              </a:rPr>
              <a:t>Chatgpt/OpenAI</a:t>
            </a:r>
            <a:endParaRPr sz="600">
              <a:solidFill>
                <a:srgbClr val="E69138"/>
              </a:solidFill>
            </a:endParaRPr>
          </a:p>
        </p:txBody>
      </p:sp>
      <p:cxnSp>
        <p:nvCxnSpPr>
          <p:cNvPr id="203" name="Google Shape;203;p36"/>
          <p:cNvCxnSpPr>
            <a:stCxn id="197" idx="3"/>
            <a:endCxn id="201" idx="1"/>
          </p:cNvCxnSpPr>
          <p:nvPr/>
        </p:nvCxnSpPr>
        <p:spPr>
          <a:xfrm>
            <a:off x="3354861" y="1704064"/>
            <a:ext cx="640800" cy="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36"/>
          <p:cNvCxnSpPr>
            <a:stCxn id="201" idx="3"/>
            <a:endCxn id="202" idx="1"/>
          </p:cNvCxnSpPr>
          <p:nvPr/>
        </p:nvCxnSpPr>
        <p:spPr>
          <a:xfrm>
            <a:off x="5397932" y="1704064"/>
            <a:ext cx="793200" cy="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36"/>
          <p:cNvSpPr/>
          <p:nvPr/>
        </p:nvSpPr>
        <p:spPr>
          <a:xfrm>
            <a:off x="5584698" y="3049823"/>
            <a:ext cx="1402200" cy="18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Logging</a:t>
            </a:r>
            <a:endParaRPr sz="600"/>
          </a:p>
        </p:txBody>
      </p:sp>
      <p:cxnSp>
        <p:nvCxnSpPr>
          <p:cNvPr id="206" name="Google Shape;206;p36"/>
          <p:cNvCxnSpPr>
            <a:stCxn id="202" idx="2"/>
            <a:endCxn id="205" idx="0"/>
          </p:cNvCxnSpPr>
          <p:nvPr/>
        </p:nvCxnSpPr>
        <p:spPr>
          <a:xfrm flipH="1">
            <a:off x="6285850" y="1887214"/>
            <a:ext cx="606300" cy="11625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36"/>
          <p:cNvSpPr/>
          <p:nvPr/>
        </p:nvSpPr>
        <p:spPr>
          <a:xfrm>
            <a:off x="6191050" y="2292226"/>
            <a:ext cx="1458000" cy="307200"/>
          </a:xfrm>
          <a:prstGeom prst="rect">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8761D"/>
                </a:solidFill>
              </a:rPr>
              <a:t>Guard rails</a:t>
            </a:r>
            <a:endParaRPr sz="600">
              <a:solidFill>
                <a:srgbClr val="38761D"/>
              </a:solidFill>
            </a:endParaRPr>
          </a:p>
        </p:txBody>
      </p:sp>
      <p:cxnSp>
        <p:nvCxnSpPr>
          <p:cNvPr id="208" name="Google Shape;208;p36"/>
          <p:cNvCxnSpPr>
            <a:stCxn id="202" idx="2"/>
            <a:endCxn id="207" idx="0"/>
          </p:cNvCxnSpPr>
          <p:nvPr/>
        </p:nvCxnSpPr>
        <p:spPr>
          <a:xfrm>
            <a:off x="6892150" y="1887214"/>
            <a:ext cx="27900" cy="4050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36"/>
          <p:cNvSpPr/>
          <p:nvPr/>
        </p:nvSpPr>
        <p:spPr>
          <a:xfrm>
            <a:off x="2020763" y="2232894"/>
            <a:ext cx="1334100" cy="404700"/>
          </a:xfrm>
          <a:prstGeom prst="rect">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1155CC"/>
                </a:solidFill>
              </a:rPr>
              <a:t>Respond</a:t>
            </a:r>
            <a:endParaRPr sz="600">
              <a:solidFill>
                <a:srgbClr val="1155CC"/>
              </a:solidFill>
            </a:endParaRPr>
          </a:p>
        </p:txBody>
      </p:sp>
      <p:cxnSp>
        <p:nvCxnSpPr>
          <p:cNvPr id="210" name="Google Shape;210;p36"/>
          <p:cNvCxnSpPr>
            <a:stCxn id="207" idx="1"/>
          </p:cNvCxnSpPr>
          <p:nvPr/>
        </p:nvCxnSpPr>
        <p:spPr>
          <a:xfrm rot="10800000">
            <a:off x="5445850" y="2440126"/>
            <a:ext cx="745200" cy="57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36"/>
          <p:cNvSpPr/>
          <p:nvPr/>
        </p:nvSpPr>
        <p:spPr>
          <a:xfrm>
            <a:off x="4076168" y="2232894"/>
            <a:ext cx="1458000" cy="40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8761D"/>
                </a:solidFill>
              </a:rPr>
              <a:t>Process response</a:t>
            </a:r>
            <a:endParaRPr sz="600">
              <a:solidFill>
                <a:srgbClr val="38761D"/>
              </a:solidFill>
            </a:endParaRPr>
          </a:p>
        </p:txBody>
      </p:sp>
      <p:cxnSp>
        <p:nvCxnSpPr>
          <p:cNvPr id="212" name="Google Shape;212;p36"/>
          <p:cNvCxnSpPr/>
          <p:nvPr/>
        </p:nvCxnSpPr>
        <p:spPr>
          <a:xfrm rot="10800000">
            <a:off x="3266574" y="2440094"/>
            <a:ext cx="745200" cy="57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36"/>
          <p:cNvCxnSpPr>
            <a:stCxn id="209" idx="1"/>
          </p:cNvCxnSpPr>
          <p:nvPr/>
        </p:nvCxnSpPr>
        <p:spPr>
          <a:xfrm flipH="1">
            <a:off x="998963" y="2435244"/>
            <a:ext cx="1021800" cy="5100"/>
          </a:xfrm>
          <a:prstGeom prst="straightConnector1">
            <a:avLst/>
          </a:prstGeom>
          <a:noFill/>
          <a:ln cap="flat" cmpd="sng" w="9525">
            <a:solidFill>
              <a:srgbClr val="1155CC"/>
            </a:solidFill>
            <a:prstDash val="solid"/>
            <a:round/>
            <a:headEnd len="med" w="med" type="none"/>
            <a:tailEnd len="med" w="med" type="triangle"/>
          </a:ln>
        </p:spPr>
      </p:cxnSp>
      <p:cxnSp>
        <p:nvCxnSpPr>
          <p:cNvPr id="214" name="Google Shape;214;p36"/>
          <p:cNvCxnSpPr/>
          <p:nvPr/>
        </p:nvCxnSpPr>
        <p:spPr>
          <a:xfrm rot="10800000">
            <a:off x="999228" y="2141264"/>
            <a:ext cx="0" cy="276600"/>
          </a:xfrm>
          <a:prstGeom prst="straightConnector1">
            <a:avLst/>
          </a:prstGeom>
          <a:noFill/>
          <a:ln cap="flat" cmpd="sng" w="9525">
            <a:solidFill>
              <a:srgbClr val="1155CC"/>
            </a:solidFill>
            <a:prstDash val="solid"/>
            <a:round/>
            <a:headEnd len="med" w="med" type="none"/>
            <a:tailEnd len="med" w="med" type="triangle"/>
          </a:ln>
        </p:spPr>
      </p:cxnSp>
      <p:cxnSp>
        <p:nvCxnSpPr>
          <p:cNvPr id="215" name="Google Shape;215;p36"/>
          <p:cNvCxnSpPr>
            <a:stCxn id="205" idx="2"/>
          </p:cNvCxnSpPr>
          <p:nvPr/>
        </p:nvCxnSpPr>
        <p:spPr>
          <a:xfrm>
            <a:off x="6285798" y="3236723"/>
            <a:ext cx="291900" cy="175800"/>
          </a:xfrm>
          <a:prstGeom prst="straightConnector1">
            <a:avLst/>
          </a:prstGeom>
          <a:noFill/>
          <a:ln cap="flat" cmpd="sng" w="9525">
            <a:solidFill>
              <a:schemeClr val="dk2"/>
            </a:solidFill>
            <a:prstDash val="solid"/>
            <a:round/>
            <a:headEnd len="med" w="med" type="none"/>
            <a:tailEnd len="med" w="med" type="triangle"/>
          </a:ln>
        </p:spPr>
      </p:cxnSp>
      <p:sp>
        <p:nvSpPr>
          <p:cNvPr id="216" name="Google Shape;216;p36"/>
          <p:cNvSpPr/>
          <p:nvPr/>
        </p:nvSpPr>
        <p:spPr>
          <a:xfrm>
            <a:off x="378263" y="4519400"/>
            <a:ext cx="1071300" cy="276600"/>
          </a:xfrm>
          <a:prstGeom prst="rect">
            <a:avLst/>
          </a:prstGeom>
          <a:solidFill>
            <a:schemeClr val="lt2"/>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1155CC"/>
                </a:solidFill>
              </a:rPr>
              <a:t>Front end</a:t>
            </a:r>
            <a:endParaRPr sz="600">
              <a:solidFill>
                <a:srgbClr val="1155CC"/>
              </a:solidFill>
            </a:endParaRPr>
          </a:p>
        </p:txBody>
      </p:sp>
      <p:sp>
        <p:nvSpPr>
          <p:cNvPr id="217" name="Google Shape;217;p36"/>
          <p:cNvSpPr/>
          <p:nvPr/>
        </p:nvSpPr>
        <p:spPr>
          <a:xfrm>
            <a:off x="1740310" y="4519400"/>
            <a:ext cx="1071300" cy="276600"/>
          </a:xfrm>
          <a:prstGeom prst="rect">
            <a:avLst/>
          </a:prstGeom>
          <a:solidFill>
            <a:schemeClr val="lt2"/>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8761D"/>
                </a:solidFill>
              </a:rPr>
              <a:t>Middle Tier</a:t>
            </a:r>
            <a:endParaRPr sz="600">
              <a:solidFill>
                <a:srgbClr val="38761D"/>
              </a:solidFill>
            </a:endParaRPr>
          </a:p>
        </p:txBody>
      </p:sp>
      <p:sp>
        <p:nvSpPr>
          <p:cNvPr id="218" name="Google Shape;218;p36"/>
          <p:cNvSpPr/>
          <p:nvPr/>
        </p:nvSpPr>
        <p:spPr>
          <a:xfrm>
            <a:off x="3102358" y="4519400"/>
            <a:ext cx="1071300" cy="276600"/>
          </a:xfrm>
          <a:prstGeom prst="rect">
            <a:avLst/>
          </a:prstGeom>
          <a:solidFill>
            <a:schemeClr val="lt2"/>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0000"/>
                </a:solidFill>
              </a:rPr>
              <a:t>Back end</a:t>
            </a:r>
            <a:endParaRPr sz="600">
              <a:solidFill>
                <a:srgbClr val="FF0000"/>
              </a:solidFill>
            </a:endParaRPr>
          </a:p>
        </p:txBody>
      </p:sp>
      <p:sp>
        <p:nvSpPr>
          <p:cNvPr id="219" name="Google Shape;219;p36"/>
          <p:cNvSpPr/>
          <p:nvPr/>
        </p:nvSpPr>
        <p:spPr>
          <a:xfrm>
            <a:off x="4464405" y="4519400"/>
            <a:ext cx="1071300" cy="276600"/>
          </a:xfrm>
          <a:prstGeom prst="rect">
            <a:avLst/>
          </a:prstGeom>
          <a:solidFill>
            <a:schemeClr val="lt2"/>
          </a:solidFill>
          <a:ln cap="flat" cmpd="sng" w="952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E69138"/>
                </a:solidFill>
              </a:rPr>
              <a:t>External API</a:t>
            </a:r>
            <a:endParaRPr sz="600">
              <a:solidFill>
                <a:srgbClr val="E69138"/>
              </a:solidFill>
            </a:endParaRPr>
          </a:p>
        </p:txBody>
      </p:sp>
      <p:sp>
        <p:nvSpPr>
          <p:cNvPr id="220" name="Google Shape;220;p36"/>
          <p:cNvSpPr txBox="1"/>
          <p:nvPr/>
        </p:nvSpPr>
        <p:spPr>
          <a:xfrm>
            <a:off x="695548" y="1912850"/>
            <a:ext cx="517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User</a:t>
            </a:r>
            <a:endParaRPr sz="600"/>
          </a:p>
        </p:txBody>
      </p:sp>
      <p:sp>
        <p:nvSpPr>
          <p:cNvPr id="221" name="Google Shape;221;p36"/>
          <p:cNvSpPr txBox="1"/>
          <p:nvPr/>
        </p:nvSpPr>
        <p:spPr>
          <a:xfrm>
            <a:off x="1414050" y="1461250"/>
            <a:ext cx="47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query</a:t>
            </a:r>
            <a:endParaRPr sz="600"/>
          </a:p>
        </p:txBody>
      </p:sp>
      <p:sp>
        <p:nvSpPr>
          <p:cNvPr id="222" name="Google Shape;222;p36"/>
          <p:cNvSpPr txBox="1"/>
          <p:nvPr/>
        </p:nvSpPr>
        <p:spPr>
          <a:xfrm>
            <a:off x="2461059" y="3513052"/>
            <a:ext cx="843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Built upfront</a:t>
            </a:r>
            <a:endParaRPr sz="600"/>
          </a:p>
        </p:txBody>
      </p:sp>
      <p:cxnSp>
        <p:nvCxnSpPr>
          <p:cNvPr id="223" name="Google Shape;223;p36"/>
          <p:cNvCxnSpPr/>
          <p:nvPr/>
        </p:nvCxnSpPr>
        <p:spPr>
          <a:xfrm>
            <a:off x="2906035" y="2857501"/>
            <a:ext cx="2695800" cy="577200"/>
          </a:xfrm>
          <a:prstGeom prst="straightConnector1">
            <a:avLst/>
          </a:prstGeom>
          <a:noFill/>
          <a:ln cap="flat" cmpd="sng" w="9525">
            <a:solidFill>
              <a:schemeClr val="dk2"/>
            </a:solidFill>
            <a:prstDash val="dot"/>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topic</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Vector DBs</a:t>
            </a:r>
            <a:endParaRPr/>
          </a:p>
          <a:p>
            <a:pPr indent="0" lvl="0" marL="0" rtl="0" algn="l">
              <a:spcBef>
                <a:spcPts val="1200"/>
              </a:spcBef>
              <a:spcAft>
                <a:spcPts val="0"/>
              </a:spcAft>
              <a:buNone/>
            </a:pPr>
            <a:r>
              <a:rPr lang="en"/>
              <a:t>T</a:t>
            </a:r>
            <a:r>
              <a:rPr lang="en"/>
              <a:t>echnologies are broadly used to orchestrate working with multiple LLM</a:t>
            </a:r>
            <a:endParaRPr/>
          </a:p>
          <a:p>
            <a:pPr indent="0" lvl="0" marL="0" rtl="0" algn="l">
              <a:spcBef>
                <a:spcPts val="1200"/>
              </a:spcBef>
              <a:spcAft>
                <a:spcPts val="1200"/>
              </a:spcAft>
              <a:buNone/>
            </a:pPr>
            <a:r>
              <a:rPr lang="en"/>
              <a:t>challenges in scaling orchestration layer when deploying to PROD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vs Buy Question</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50800" rtl="0" algn="l">
              <a:spcBef>
                <a:spcPts val="0"/>
              </a:spcBef>
              <a:spcAft>
                <a:spcPts val="0"/>
              </a:spcAft>
              <a:buNone/>
            </a:pPr>
            <a:r>
              <a:rPr lang="en" sz="1050">
                <a:solidFill>
                  <a:srgbClr val="000000"/>
                </a:solidFill>
                <a:highlight>
                  <a:schemeClr val="lt1"/>
                </a:highlight>
                <a:latin typeface="Arial"/>
                <a:ea typeface="Arial"/>
                <a:cs typeface="Arial"/>
                <a:sym typeface="Arial"/>
              </a:rPr>
              <a:t>Formulate the </a:t>
            </a:r>
            <a:r>
              <a:rPr lang="en" sz="1050">
                <a:solidFill>
                  <a:srgbClr val="000000"/>
                </a:solidFill>
                <a:highlight>
                  <a:schemeClr val="lt1"/>
                </a:highlight>
                <a:latin typeface="Arial"/>
                <a:ea typeface="Arial"/>
                <a:cs typeface="Arial"/>
                <a:sym typeface="Arial"/>
              </a:rPr>
              <a:t>evaluation process.</a:t>
            </a:r>
            <a:endParaRPr sz="1050">
              <a:solidFill>
                <a:srgbClr val="000000"/>
              </a:solidFill>
              <a:highlight>
                <a:schemeClr val="lt1"/>
              </a:highlight>
              <a:latin typeface="Arial"/>
              <a:ea typeface="Arial"/>
              <a:cs typeface="Arial"/>
              <a:sym typeface="Arial"/>
            </a:endParaRPr>
          </a:p>
          <a:p>
            <a:pPr indent="0" lvl="0" marL="0" marR="50800" rtl="0" algn="l">
              <a:spcBef>
                <a:spcPts val="0"/>
              </a:spcBef>
              <a:spcAft>
                <a:spcPts val="0"/>
              </a:spcAft>
              <a:buNone/>
            </a:pPr>
            <a:r>
              <a:rPr lang="en" sz="1050">
                <a:solidFill>
                  <a:srgbClr val="000000"/>
                </a:solidFill>
                <a:highlight>
                  <a:schemeClr val="lt1"/>
                </a:highlight>
                <a:latin typeface="Arial"/>
                <a:ea typeface="Arial"/>
                <a:cs typeface="Arial"/>
                <a:sym typeface="Arial"/>
              </a:rPr>
              <a:t>Agree key considerations in selecting a LLM provider.</a:t>
            </a:r>
            <a:endParaRPr sz="1050">
              <a:solidFill>
                <a:srgbClr val="000000"/>
              </a:solidFill>
              <a:highlight>
                <a:schemeClr val="lt1"/>
              </a:highlight>
              <a:latin typeface="Arial"/>
              <a:ea typeface="Arial"/>
              <a:cs typeface="Arial"/>
              <a:sym typeface="Arial"/>
            </a:endParaRPr>
          </a:p>
          <a:p>
            <a:pPr indent="0" lvl="0" marL="0" marR="50800" rtl="0" algn="l">
              <a:spcBef>
                <a:spcPts val="0"/>
              </a:spcBef>
              <a:spcAft>
                <a:spcPts val="0"/>
              </a:spcAft>
              <a:buNone/>
            </a:pPr>
            <a:r>
              <a:rPr lang="en" sz="1050">
                <a:solidFill>
                  <a:srgbClr val="000000"/>
                </a:solidFill>
                <a:highlight>
                  <a:schemeClr val="lt1"/>
                </a:highlight>
                <a:latin typeface="Arial"/>
                <a:ea typeface="Arial"/>
                <a:cs typeface="Arial"/>
                <a:sym typeface="Arial"/>
              </a:rPr>
              <a:t>Make a decision proprietary model vs an open source model</a:t>
            </a:r>
            <a:endParaRPr sz="1050">
              <a:solidFill>
                <a:srgbClr val="000000"/>
              </a:solidFill>
              <a:highlight>
                <a:schemeClr val="lt1"/>
              </a:highlight>
              <a:latin typeface="Arial"/>
              <a:ea typeface="Arial"/>
              <a:cs typeface="Arial"/>
              <a:sym typeface="Arial"/>
            </a:endParaRPr>
          </a:p>
          <a:p>
            <a:pPr indent="0" lvl="0" marL="0" marR="50800" rtl="0" algn="l">
              <a:spcBef>
                <a:spcPts val="0"/>
              </a:spcBef>
              <a:spcAft>
                <a:spcPts val="0"/>
              </a:spcAft>
              <a:buNone/>
            </a:pPr>
            <a:r>
              <a:t/>
            </a:r>
            <a:endParaRPr sz="1050">
              <a:solidFill>
                <a:srgbClr val="000000"/>
              </a:solidFill>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241" name="Google Shape;24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 Language Model</a:t>
            </a:r>
            <a:endParaRPr/>
          </a:p>
        </p:txBody>
      </p:sp>
      <p:sp>
        <p:nvSpPr>
          <p:cNvPr id="111" name="Google Shape;11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1F1F"/>
                </a:solidFill>
                <a:highlight>
                  <a:srgbClr val="FFFFFF"/>
                </a:highlight>
                <a:latin typeface="Arial"/>
                <a:ea typeface="Arial"/>
                <a:cs typeface="Arial"/>
                <a:sym typeface="Arial"/>
              </a:rPr>
              <a:t>A large language model (LLM) is a type of artificial intelligence (AI) that is trained on a massive dataset of text and code. This allows the model to learn the </a:t>
            </a:r>
            <a:r>
              <a:rPr lang="en" sz="1400" u="sng">
                <a:solidFill>
                  <a:srgbClr val="1F1F1F"/>
                </a:solidFill>
                <a:highlight>
                  <a:srgbClr val="FFFFFF"/>
                </a:highlight>
                <a:latin typeface="Arial"/>
                <a:ea typeface="Arial"/>
                <a:cs typeface="Arial"/>
                <a:sym typeface="Arial"/>
              </a:rPr>
              <a:t>statistical relationships</a:t>
            </a:r>
            <a:r>
              <a:rPr lang="en" sz="1400">
                <a:solidFill>
                  <a:srgbClr val="1F1F1F"/>
                </a:solidFill>
                <a:highlight>
                  <a:srgbClr val="FFFFFF"/>
                </a:highlight>
                <a:latin typeface="Arial"/>
                <a:ea typeface="Arial"/>
                <a:cs typeface="Arial"/>
                <a:sym typeface="Arial"/>
              </a:rPr>
              <a:t> between </a:t>
            </a:r>
            <a:r>
              <a:rPr lang="en" sz="1400" u="sng">
                <a:solidFill>
                  <a:srgbClr val="1F1F1F"/>
                </a:solidFill>
                <a:highlight>
                  <a:srgbClr val="FFFFFF"/>
                </a:highlight>
                <a:latin typeface="Arial"/>
                <a:ea typeface="Arial"/>
                <a:cs typeface="Arial"/>
                <a:sym typeface="Arial"/>
              </a:rPr>
              <a:t>words and phrases</a:t>
            </a:r>
            <a:r>
              <a:rPr lang="en" sz="1400">
                <a:solidFill>
                  <a:srgbClr val="1F1F1F"/>
                </a:solidFill>
                <a:highlight>
                  <a:srgbClr val="FFFFFF"/>
                </a:highlight>
                <a:latin typeface="Arial"/>
                <a:ea typeface="Arial"/>
                <a:cs typeface="Arial"/>
                <a:sym typeface="Arial"/>
              </a:rPr>
              <a:t>, which in turn allows it to generate text, translate languages, write different kinds of creative content, and answer your questions in an informative way.  </a:t>
            </a:r>
            <a:endParaRPr sz="1400">
              <a:solidFill>
                <a:srgbClr val="1F1F1F"/>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1F1F"/>
                </a:solidFill>
                <a:highlight>
                  <a:srgbClr val="FFFFFF"/>
                </a:highlight>
                <a:latin typeface="Arial"/>
                <a:ea typeface="Arial"/>
                <a:cs typeface="Arial"/>
                <a:sym typeface="Arial"/>
              </a:rPr>
              <a:t>Here are </a:t>
            </a:r>
            <a:r>
              <a:rPr lang="en" sz="1400">
                <a:solidFill>
                  <a:srgbClr val="1F1F1F"/>
                </a:solidFill>
                <a:highlight>
                  <a:srgbClr val="FFFFFF"/>
                </a:highlight>
                <a:latin typeface="Arial"/>
                <a:ea typeface="Arial"/>
                <a:cs typeface="Arial"/>
                <a:sym typeface="Arial"/>
              </a:rPr>
              <a:t>common</a:t>
            </a:r>
            <a:r>
              <a:rPr lang="en" sz="1400">
                <a:solidFill>
                  <a:srgbClr val="1F1F1F"/>
                </a:solidFill>
                <a:highlight>
                  <a:srgbClr val="FFFFFF"/>
                </a:highlight>
                <a:latin typeface="Arial"/>
                <a:ea typeface="Arial"/>
                <a:cs typeface="Arial"/>
                <a:sym typeface="Arial"/>
              </a:rPr>
              <a:t> LLMs</a:t>
            </a:r>
            <a:endParaRPr sz="1400">
              <a:solidFill>
                <a:srgbClr val="1F1F1F"/>
              </a:solidFill>
              <a:highlight>
                <a:srgbClr val="FFFFFF"/>
              </a:highlight>
              <a:latin typeface="Arial"/>
              <a:ea typeface="Arial"/>
              <a:cs typeface="Arial"/>
              <a:sym typeface="Arial"/>
            </a:endParaRPr>
          </a:p>
          <a:p>
            <a:pPr indent="-317500" lvl="0" marL="457200" rtl="0" algn="l">
              <a:lnSpc>
                <a:spcPct val="100000"/>
              </a:lnSpc>
              <a:spcBef>
                <a:spcPts val="1200"/>
              </a:spcBef>
              <a:spcAft>
                <a:spcPts val="0"/>
              </a:spcAft>
              <a:buClr>
                <a:srgbClr val="000000"/>
              </a:buClr>
              <a:buSzPts val="1400"/>
              <a:buFont typeface="Lato"/>
              <a:buChar char="●"/>
            </a:pPr>
            <a:r>
              <a:rPr lang="en" sz="1400">
                <a:solidFill>
                  <a:srgbClr val="000000"/>
                </a:solidFill>
              </a:rPr>
              <a:t>GPT3.5 and GPT4</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Bard</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LLama, Llama 2 - 65 B parameters</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Lato"/>
              <a:buChar char="●"/>
            </a:pPr>
            <a:r>
              <a:rPr lang="en" sz="1400">
                <a:solidFill>
                  <a:srgbClr val="000000"/>
                </a:solidFill>
              </a:rPr>
              <a:t>BERT Large by Hugging Face - 340M parameters</a:t>
            </a:r>
            <a:endParaRPr sz="1400">
              <a:solidFill>
                <a:srgbClr val="000000"/>
              </a:solidFill>
            </a:endParaRPr>
          </a:p>
          <a:p>
            <a:pPr indent="0" lvl="0" marL="0" rtl="0" algn="l">
              <a:spcBef>
                <a:spcPts val="0"/>
              </a:spcBef>
              <a:spcAft>
                <a:spcPts val="0"/>
              </a:spcAft>
              <a:buNone/>
            </a:pPr>
            <a:r>
              <a:t/>
            </a:r>
            <a:endParaRPr sz="1400">
              <a:solidFill>
                <a:srgbClr val="1F1F1F"/>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solidFill>
                <a:srgbClr val="1F1F1F"/>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a:t>
            </a:r>
            <a:r>
              <a:rPr lang="en"/>
              <a:t>LLM</a:t>
            </a:r>
            <a:endParaRPr/>
          </a:p>
        </p:txBody>
      </p:sp>
      <p:sp>
        <p:nvSpPr>
          <p:cNvPr id="117" name="Google Shape;117;p27"/>
          <p:cNvSpPr txBox="1"/>
          <p:nvPr/>
        </p:nvSpPr>
        <p:spPr>
          <a:xfrm>
            <a:off x="384800" y="1417575"/>
            <a:ext cx="81519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Chatbots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Translation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Text Summarization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Text Generation/Content Writing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NLP related tasks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Data Analysis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Code generation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Automation and workflow building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CSS generation</a:t>
            </a:r>
            <a:endParaRPr sz="16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LLMs - Open Source vs Closed Model</a:t>
            </a:r>
            <a:endParaRPr/>
          </a:p>
        </p:txBody>
      </p:sp>
      <p:sp>
        <p:nvSpPr>
          <p:cNvPr id="123" name="Google Shape;12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Open-source models are made available to the public for free. The underlying code and often the trained models can be accessed, used, and modified under the terms of their respective open-source licenses. Examples include earlier models like GPT-2 by OpenAI.</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1155CC"/>
              </a:buClr>
              <a:buSzPts val="1200"/>
              <a:buFont typeface="Roboto"/>
              <a:buAutoNum type="alphaLcPeriod"/>
            </a:pPr>
            <a:r>
              <a:rPr lang="en" sz="1200">
                <a:solidFill>
                  <a:srgbClr val="1155CC"/>
                </a:solidFill>
                <a:latin typeface="Roboto"/>
                <a:ea typeface="Roboto"/>
                <a:cs typeface="Roboto"/>
                <a:sym typeface="Roboto"/>
              </a:rPr>
              <a:t>LLama</a:t>
            </a:r>
            <a:endParaRPr sz="1200">
              <a:solidFill>
                <a:srgbClr val="1155CC"/>
              </a:solidFill>
              <a:latin typeface="Roboto"/>
              <a:ea typeface="Roboto"/>
              <a:cs typeface="Roboto"/>
              <a:sym typeface="Roboto"/>
            </a:endParaRPr>
          </a:p>
          <a:p>
            <a:pPr indent="-304800" lvl="1" marL="914400" rtl="0" algn="l">
              <a:spcBef>
                <a:spcPts val="0"/>
              </a:spcBef>
              <a:spcAft>
                <a:spcPts val="0"/>
              </a:spcAft>
              <a:buClr>
                <a:srgbClr val="1155CC"/>
              </a:buClr>
              <a:buSzPts val="1200"/>
              <a:buFont typeface="Roboto"/>
              <a:buAutoNum type="alphaLcPeriod"/>
            </a:pPr>
            <a:r>
              <a:rPr lang="en" sz="1200">
                <a:solidFill>
                  <a:srgbClr val="1155CC"/>
                </a:solidFill>
                <a:latin typeface="Roboto"/>
                <a:ea typeface="Roboto"/>
                <a:cs typeface="Roboto"/>
                <a:sym typeface="Roboto"/>
              </a:rPr>
              <a:t>Hugging Face</a:t>
            </a:r>
            <a:endParaRPr sz="1200">
              <a:solidFill>
                <a:srgbClr val="1155CC"/>
              </a:solidFill>
              <a:latin typeface="Roboto"/>
              <a:ea typeface="Roboto"/>
              <a:cs typeface="Roboto"/>
              <a:sym typeface="Roboto"/>
            </a:endParaRPr>
          </a:p>
          <a:p>
            <a:pPr indent="0" lvl="0" marL="914400" rtl="0" algn="l">
              <a:spcBef>
                <a:spcPts val="1500"/>
              </a:spcBef>
              <a:spcAft>
                <a:spcPts val="0"/>
              </a:spcAft>
              <a:buNone/>
            </a:pPr>
            <a:r>
              <a:t/>
            </a:r>
            <a:endParaRPr sz="1200">
              <a:solidFill>
                <a:srgbClr val="374151"/>
              </a:solidFill>
              <a:latin typeface="Roboto"/>
              <a:ea typeface="Roboto"/>
              <a:cs typeface="Roboto"/>
              <a:sym typeface="Roboto"/>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Closed models, on the other hand, are proprietary and usually not freely accessible to the public. Access to these models may be restricted, with use often tied to a paid service. An example of this is GPT-3, which, while not completely closed (the research paper and some model details are available), is only accessible through a paid API provided by OpenAI.</a:t>
            </a:r>
            <a:endParaRPr sz="1200">
              <a:solidFill>
                <a:srgbClr val="374151"/>
              </a:solidFill>
              <a:latin typeface="Roboto"/>
              <a:ea typeface="Roboto"/>
              <a:cs typeface="Roboto"/>
              <a:sym typeface="Roboto"/>
            </a:endParaRPr>
          </a:p>
          <a:p>
            <a:pPr indent="-304800" lvl="1" marL="914400" rtl="0" algn="l">
              <a:spcBef>
                <a:spcPts val="0"/>
              </a:spcBef>
              <a:spcAft>
                <a:spcPts val="0"/>
              </a:spcAft>
              <a:buClr>
                <a:srgbClr val="1155CC"/>
              </a:buClr>
              <a:buSzPts val="1200"/>
              <a:buFont typeface="Roboto"/>
              <a:buAutoNum type="alphaLcPeriod"/>
            </a:pPr>
            <a:r>
              <a:rPr lang="en" sz="1200">
                <a:solidFill>
                  <a:srgbClr val="1155CC"/>
                </a:solidFill>
                <a:latin typeface="Roboto"/>
                <a:ea typeface="Roboto"/>
                <a:cs typeface="Roboto"/>
                <a:sym typeface="Roboto"/>
              </a:rPr>
              <a:t>GPT3.5, GPT 4</a:t>
            </a:r>
            <a:endParaRPr sz="1200">
              <a:solidFill>
                <a:srgbClr val="1155CC"/>
              </a:solidFill>
              <a:latin typeface="Roboto"/>
              <a:ea typeface="Roboto"/>
              <a:cs typeface="Roboto"/>
              <a:sym typeface="Roboto"/>
            </a:endParaRPr>
          </a:p>
          <a:p>
            <a:pPr indent="-304800" lvl="1" marL="914400" rtl="0" algn="l">
              <a:spcBef>
                <a:spcPts val="0"/>
              </a:spcBef>
              <a:spcAft>
                <a:spcPts val="0"/>
              </a:spcAft>
              <a:buClr>
                <a:srgbClr val="1155CC"/>
              </a:buClr>
              <a:buSzPts val="1200"/>
              <a:buFont typeface="Roboto"/>
              <a:buAutoNum type="alphaLcPeriod"/>
            </a:pPr>
            <a:r>
              <a:rPr lang="en" sz="1200">
                <a:solidFill>
                  <a:srgbClr val="1155CC"/>
                </a:solidFill>
                <a:latin typeface="Roboto"/>
                <a:ea typeface="Roboto"/>
                <a:cs typeface="Roboto"/>
                <a:sym typeface="Roboto"/>
              </a:rPr>
              <a:t>Bard</a:t>
            </a:r>
            <a:endParaRPr sz="1200">
              <a:solidFill>
                <a:srgbClr val="1155CC"/>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Building Blocks</a:t>
            </a:r>
            <a:endParaRPr/>
          </a:p>
        </p:txBody>
      </p:sp>
      <p:sp>
        <p:nvSpPr>
          <p:cNvPr id="129" name="Google Shape;12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30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Data: </a:t>
            </a:r>
            <a:r>
              <a:rPr lang="en">
                <a:solidFill>
                  <a:srgbClr val="1F1F1F"/>
                </a:solidFill>
                <a:highlight>
                  <a:srgbClr val="FFFFFF"/>
                </a:highlight>
                <a:latin typeface="Arial"/>
                <a:ea typeface="Arial"/>
                <a:cs typeface="Arial"/>
                <a:sym typeface="Arial"/>
              </a:rPr>
              <a:t>LLMs are trained on massive datasets of text and code. The quality and size of the dataset can have a significant impact on the performance of an LLM.</a:t>
            </a:r>
            <a:endParaRPr>
              <a:solidFill>
                <a:srgbClr val="1F1F1F"/>
              </a:solidFill>
              <a:highlight>
                <a:srgbClr val="FFFFFF"/>
              </a:highlight>
              <a:latin typeface="Arial"/>
              <a:ea typeface="Arial"/>
              <a:cs typeface="Arial"/>
              <a:sym typeface="Arial"/>
            </a:endParaRPr>
          </a:p>
          <a:p>
            <a:pPr indent="-300037" lvl="0" marL="457200" rtl="0" algn="l">
              <a:spcBef>
                <a:spcPts val="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Architecture:</a:t>
            </a:r>
            <a:r>
              <a:rPr lang="en">
                <a:solidFill>
                  <a:srgbClr val="1F1F1F"/>
                </a:solidFill>
                <a:highlight>
                  <a:srgbClr val="FFFFFF"/>
                </a:highlight>
                <a:latin typeface="Arial"/>
                <a:ea typeface="Arial"/>
                <a:cs typeface="Arial"/>
                <a:sym typeface="Arial"/>
              </a:rPr>
              <a:t> The architecture of an LLM refers to the way that it is designed. Different architectures have different strengths and weaknesses.</a:t>
            </a:r>
            <a:endParaRPr>
              <a:solidFill>
                <a:srgbClr val="1F1F1F"/>
              </a:solidFill>
              <a:highlight>
                <a:srgbClr val="FFFFFF"/>
              </a:highlight>
              <a:latin typeface="Arial"/>
              <a:ea typeface="Arial"/>
              <a:cs typeface="Arial"/>
              <a:sym typeface="Arial"/>
            </a:endParaRPr>
          </a:p>
          <a:p>
            <a:pPr indent="-300037" lvl="0" marL="457200" rtl="0" algn="l">
              <a:spcBef>
                <a:spcPts val="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Training: </a:t>
            </a:r>
            <a:r>
              <a:rPr lang="en">
                <a:solidFill>
                  <a:srgbClr val="1F1F1F"/>
                </a:solidFill>
                <a:highlight>
                  <a:srgbClr val="FFFFFF"/>
                </a:highlight>
                <a:latin typeface="Arial"/>
                <a:ea typeface="Arial"/>
                <a:cs typeface="Arial"/>
                <a:sym typeface="Arial"/>
              </a:rPr>
              <a:t>LLMs are trained using a process called supervised learning. This involves feeding the LLM a large dataset of text and code, along with the correct output for each input.</a:t>
            </a:r>
            <a:endParaRPr>
              <a:solidFill>
                <a:srgbClr val="1F1F1F"/>
              </a:solidFill>
              <a:highlight>
                <a:srgbClr val="FFFFFF"/>
              </a:highlight>
              <a:latin typeface="Arial"/>
              <a:ea typeface="Arial"/>
              <a:cs typeface="Arial"/>
              <a:sym typeface="Arial"/>
            </a:endParaRPr>
          </a:p>
          <a:p>
            <a:pPr indent="-300037" lvl="0" marL="457200" rtl="0" algn="l">
              <a:spcBef>
                <a:spcPts val="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Inference:</a:t>
            </a:r>
            <a:r>
              <a:rPr lang="en">
                <a:solidFill>
                  <a:srgbClr val="1F1F1F"/>
                </a:solidFill>
                <a:highlight>
                  <a:srgbClr val="FFFFFF"/>
                </a:highlight>
                <a:latin typeface="Arial"/>
                <a:ea typeface="Arial"/>
                <a:cs typeface="Arial"/>
                <a:sym typeface="Arial"/>
              </a:rPr>
              <a:t> Inference is the process of using an LLM to generate output. This involves providing the LLM with a prompt and then using the LLM's knowledge of language to generate the desired output.</a:t>
            </a:r>
            <a:endParaRPr>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rPr lang="en">
                <a:solidFill>
                  <a:srgbClr val="1F1F1F"/>
                </a:solidFill>
                <a:highlight>
                  <a:srgbClr val="FFFFFF"/>
                </a:highlight>
                <a:latin typeface="Arial"/>
                <a:ea typeface="Arial"/>
                <a:cs typeface="Arial"/>
                <a:sym typeface="Arial"/>
              </a:rPr>
              <a:t>Above topics are of </a:t>
            </a:r>
            <a:r>
              <a:rPr lang="en">
                <a:solidFill>
                  <a:srgbClr val="1F1F1F"/>
                </a:solidFill>
                <a:highlight>
                  <a:srgbClr val="FFFFFF"/>
                </a:highlight>
                <a:latin typeface="Arial"/>
                <a:ea typeface="Arial"/>
                <a:cs typeface="Arial"/>
                <a:sym typeface="Arial"/>
              </a:rPr>
              <a:t>interest</a:t>
            </a:r>
            <a:r>
              <a:rPr lang="en">
                <a:solidFill>
                  <a:srgbClr val="1F1F1F"/>
                </a:solidFill>
                <a:highlight>
                  <a:srgbClr val="FFFFFF"/>
                </a:highlight>
                <a:latin typeface="Arial"/>
                <a:ea typeface="Arial"/>
                <a:cs typeface="Arial"/>
                <a:sym typeface="Arial"/>
              </a:rPr>
              <a:t> to model builder.  For Model consumer one of most important factor is </a:t>
            </a:r>
            <a:endParaRPr>
              <a:solidFill>
                <a:srgbClr val="1F1F1F"/>
              </a:solidFill>
              <a:highlight>
                <a:srgbClr val="FFFFFF"/>
              </a:highlight>
              <a:latin typeface="Arial"/>
              <a:ea typeface="Arial"/>
              <a:cs typeface="Arial"/>
              <a:sym typeface="Arial"/>
            </a:endParaRPr>
          </a:p>
          <a:p>
            <a:pPr indent="-300037" lvl="0" marL="457200" rtl="0" algn="l">
              <a:spcBef>
                <a:spcPts val="1100"/>
              </a:spcBef>
              <a:spcAft>
                <a:spcPts val="0"/>
              </a:spcAft>
              <a:buClr>
                <a:srgbClr val="1F1F1F"/>
              </a:buClr>
              <a:buSzPct val="100000"/>
              <a:buFont typeface="Arial"/>
              <a:buChar char="●"/>
            </a:pPr>
            <a:r>
              <a:rPr b="1" lang="en">
                <a:solidFill>
                  <a:srgbClr val="1F1F1F"/>
                </a:solidFill>
                <a:highlight>
                  <a:srgbClr val="FFFFFF"/>
                </a:highlight>
                <a:latin typeface="Arial"/>
                <a:ea typeface="Arial"/>
                <a:cs typeface="Arial"/>
                <a:sym typeface="Arial"/>
              </a:rPr>
              <a:t>Model parameter</a:t>
            </a:r>
            <a:r>
              <a:rPr b="1" lang="en">
                <a:solidFill>
                  <a:srgbClr val="1F1F1F"/>
                </a:solidFill>
                <a:highlight>
                  <a:srgbClr val="FFFFFF"/>
                </a:highlight>
                <a:latin typeface="Arial"/>
                <a:ea typeface="Arial"/>
                <a:cs typeface="Arial"/>
                <a:sym typeface="Arial"/>
              </a:rPr>
              <a:t>:I</a:t>
            </a:r>
            <a:r>
              <a:rPr lang="en">
                <a:solidFill>
                  <a:srgbClr val="1F1F1F"/>
                </a:solidFill>
                <a:highlight>
                  <a:srgbClr val="FFFFFF"/>
                </a:highlight>
                <a:latin typeface="Arial"/>
                <a:ea typeface="Arial"/>
                <a:cs typeface="Arial"/>
                <a:sym typeface="Arial"/>
              </a:rPr>
              <a:t>t is the total number of variables that the model needs to learn in order to generate text, translate languages, and answer questions.</a:t>
            </a:r>
            <a:endParaRPr>
              <a:solidFill>
                <a:srgbClr val="1F1F1F"/>
              </a:solidFill>
              <a:highlight>
                <a:srgbClr val="FFFFFF"/>
              </a:highlight>
              <a:latin typeface="Arial"/>
              <a:ea typeface="Arial"/>
              <a:cs typeface="Arial"/>
              <a:sym typeface="Arial"/>
            </a:endParaRPr>
          </a:p>
          <a:p>
            <a:pPr indent="-272256" lvl="1" marL="914400" rtl="0" algn="l">
              <a:spcBef>
                <a:spcPts val="0"/>
              </a:spcBef>
              <a:spcAft>
                <a:spcPts val="0"/>
              </a:spcAft>
              <a:buClr>
                <a:srgbClr val="1F1F1F"/>
              </a:buClr>
              <a:buSzPct val="78571"/>
              <a:buFont typeface="Arial"/>
              <a:buAutoNum type="alphaLcPeriod"/>
            </a:pPr>
            <a:r>
              <a:rPr lang="en">
                <a:solidFill>
                  <a:srgbClr val="1F1F1F"/>
                </a:solidFill>
                <a:highlight>
                  <a:srgbClr val="FFFFFF"/>
                </a:highlight>
                <a:latin typeface="Arial"/>
                <a:ea typeface="Arial"/>
                <a:cs typeface="Arial"/>
                <a:sym typeface="Arial"/>
              </a:rPr>
              <a:t>LLAMA - 65B parameters</a:t>
            </a:r>
            <a:endParaRPr>
              <a:solidFill>
                <a:srgbClr val="1F1F1F"/>
              </a:solidFill>
              <a:highlight>
                <a:srgbClr val="FFFFFF"/>
              </a:highlight>
              <a:latin typeface="Arial"/>
              <a:ea typeface="Arial"/>
              <a:cs typeface="Arial"/>
              <a:sym typeface="Arial"/>
            </a:endParaRPr>
          </a:p>
          <a:p>
            <a:pPr indent="-272256" lvl="1" marL="914400" rtl="0" algn="l">
              <a:spcBef>
                <a:spcPts val="0"/>
              </a:spcBef>
              <a:spcAft>
                <a:spcPts val="0"/>
              </a:spcAft>
              <a:buClr>
                <a:srgbClr val="1F1F1F"/>
              </a:buClr>
              <a:buSzPct val="78571"/>
              <a:buFont typeface="Arial"/>
              <a:buAutoNum type="alphaLcPeriod"/>
            </a:pPr>
            <a:r>
              <a:rPr lang="en">
                <a:solidFill>
                  <a:srgbClr val="1F1F1F"/>
                </a:solidFill>
                <a:highlight>
                  <a:srgbClr val="FFFFFF"/>
                </a:highlight>
                <a:latin typeface="Arial"/>
                <a:ea typeface="Arial"/>
                <a:cs typeface="Arial"/>
                <a:sym typeface="Arial"/>
              </a:rPr>
              <a:t>GPT 3  - 175B parameters</a:t>
            </a:r>
            <a:endParaRPr>
              <a:solidFill>
                <a:srgbClr val="1F1F1F"/>
              </a:solidFill>
              <a:highlight>
                <a:srgbClr val="FFFFFF"/>
              </a:highlight>
              <a:latin typeface="Arial"/>
              <a:ea typeface="Arial"/>
              <a:cs typeface="Arial"/>
              <a:sym typeface="Arial"/>
            </a:endParaRPr>
          </a:p>
          <a:p>
            <a:pPr indent="-272256" lvl="1" marL="914400" rtl="0" algn="l">
              <a:spcBef>
                <a:spcPts val="0"/>
              </a:spcBef>
              <a:spcAft>
                <a:spcPts val="0"/>
              </a:spcAft>
              <a:buClr>
                <a:srgbClr val="1F1F1F"/>
              </a:buClr>
              <a:buSzPct val="78571"/>
              <a:buFont typeface="Arial"/>
              <a:buAutoNum type="alphaLcPeriod"/>
            </a:pPr>
            <a:r>
              <a:rPr lang="en">
                <a:solidFill>
                  <a:srgbClr val="1F1F1F"/>
                </a:solidFill>
                <a:highlight>
                  <a:srgbClr val="FFFFFF"/>
                </a:highlight>
                <a:latin typeface="Arial"/>
                <a:ea typeface="Arial"/>
                <a:cs typeface="Arial"/>
                <a:sym typeface="Arial"/>
              </a:rPr>
              <a:t>GPT4 - 100 Trillion parameters</a:t>
            </a:r>
            <a:endParaRPr>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Steerability</a:t>
            </a:r>
            <a:endParaRPr/>
          </a:p>
        </p:txBody>
      </p:sp>
      <p:sp>
        <p:nvSpPr>
          <p:cNvPr id="135" name="Google Shape;13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Steerability - LLM steerability means controlling or changing LLM responses by giving it a persona or personality.  Example - assume you are expert in this field and talking to other expert.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Multimodel</a:t>
            </a:r>
            <a:endParaRPr/>
          </a:p>
        </p:txBody>
      </p:sp>
      <p:sp>
        <p:nvSpPr>
          <p:cNvPr id="141" name="Google Shape;14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Multimodal</a:t>
            </a:r>
            <a:r>
              <a:rPr lang="en"/>
              <a:t> means a model can process various forms of data e.g. text and images.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350">
                <a:solidFill>
                  <a:srgbClr val="080A12"/>
                </a:solidFill>
                <a:latin typeface="Arial"/>
                <a:ea typeface="Arial"/>
                <a:cs typeface="Arial"/>
                <a:sym typeface="Arial"/>
              </a:rPr>
              <a:t>GPT-4 is a multimodal model, which means it can process both text and image data. For instance, it can accept an image as part of a prompt and provide an appropriate textual response.</a:t>
            </a:r>
            <a:endParaRPr sz="1350">
              <a:solidFill>
                <a:srgbClr val="080A12"/>
              </a:solidFill>
              <a:latin typeface="Arial"/>
              <a:ea typeface="Arial"/>
              <a:cs typeface="Arial"/>
              <a:sym typeface="Arial"/>
            </a:endParaRPr>
          </a:p>
          <a:p>
            <a:pPr indent="0" lvl="0" marL="0" rtl="0" algn="l">
              <a:spcBef>
                <a:spcPts val="1200"/>
              </a:spcBef>
              <a:spcAft>
                <a:spcPts val="0"/>
              </a:spcAft>
              <a:buNone/>
            </a:pPr>
            <a:r>
              <a:t/>
            </a:r>
            <a:endParaRPr sz="1350">
              <a:solidFill>
                <a:srgbClr val="080A12"/>
              </a:solidFill>
              <a:latin typeface="Arial"/>
              <a:ea typeface="Arial"/>
              <a:cs typeface="Arial"/>
              <a:sym typeface="Arial"/>
            </a:endParaRPr>
          </a:p>
          <a:p>
            <a:pPr indent="0" lvl="0" marL="0" rtl="0" algn="l">
              <a:spcBef>
                <a:spcPts val="1200"/>
              </a:spcBef>
              <a:spcAft>
                <a:spcPts val="0"/>
              </a:spcAft>
              <a:buNone/>
            </a:pPr>
            <a:r>
              <a:rPr lang="en" sz="1350">
                <a:solidFill>
                  <a:srgbClr val="080A12"/>
                </a:solidFill>
                <a:latin typeface="Arial"/>
                <a:ea typeface="Arial"/>
                <a:cs typeface="Arial"/>
                <a:sym typeface="Arial"/>
              </a:rPr>
              <a:t>A Multimodel can accept images of vegetables as input and write </a:t>
            </a:r>
            <a:r>
              <a:rPr lang="en" sz="1350">
                <a:solidFill>
                  <a:srgbClr val="080A12"/>
                </a:solidFill>
                <a:latin typeface="Arial"/>
                <a:ea typeface="Arial"/>
                <a:cs typeface="Arial"/>
                <a:sym typeface="Arial"/>
              </a:rPr>
              <a:t>recipe</a:t>
            </a:r>
            <a:r>
              <a:rPr lang="en" sz="1350">
                <a:solidFill>
                  <a:srgbClr val="080A12"/>
                </a:solidFill>
                <a:latin typeface="Arial"/>
                <a:ea typeface="Arial"/>
                <a:cs typeface="Arial"/>
                <a:sym typeface="Arial"/>
              </a:rPr>
              <a:t> to cook these vagitables</a:t>
            </a:r>
            <a:endParaRPr sz="1350">
              <a:solidFill>
                <a:srgbClr val="080A12"/>
              </a:solidFill>
              <a:latin typeface="Arial"/>
              <a:ea typeface="Arial"/>
              <a:cs typeface="Arial"/>
              <a:sym typeface="Arial"/>
            </a:endParaRPr>
          </a:p>
          <a:p>
            <a:pPr indent="0" lvl="0" marL="0" rtl="0" algn="l">
              <a:spcBef>
                <a:spcPts val="1200"/>
              </a:spcBef>
              <a:spcAft>
                <a:spcPts val="0"/>
              </a:spcAft>
              <a:buNone/>
            </a:pPr>
            <a:r>
              <a:t/>
            </a:r>
            <a:endParaRPr sz="1350">
              <a:solidFill>
                <a:srgbClr val="080A12"/>
              </a:solidFill>
              <a:latin typeface="Arial"/>
              <a:ea typeface="Arial"/>
              <a:cs typeface="Arial"/>
              <a:sym typeface="Arial"/>
            </a:endParaRPr>
          </a:p>
          <a:p>
            <a:pPr indent="0" lvl="0" marL="0" rtl="0" algn="l">
              <a:spcBef>
                <a:spcPts val="1200"/>
              </a:spcBef>
              <a:spcAft>
                <a:spcPts val="0"/>
              </a:spcAft>
              <a:buNone/>
            </a:pPr>
            <a:r>
              <a:t/>
            </a:r>
            <a:endParaRPr sz="1350">
              <a:solidFill>
                <a:srgbClr val="080A12"/>
              </a:solidFill>
              <a:latin typeface="Arial"/>
              <a:ea typeface="Arial"/>
              <a:cs typeface="Arial"/>
              <a:sym typeface="Arial"/>
            </a:endParaRPr>
          </a:p>
          <a:p>
            <a:pPr indent="0" lvl="0" marL="0" rtl="0" algn="l">
              <a:spcBef>
                <a:spcPts val="1200"/>
              </a:spcBef>
              <a:spcAft>
                <a:spcPts val="1200"/>
              </a:spcAft>
              <a:buNone/>
            </a:pPr>
            <a:r>
              <a:rPr lang="en" sz="1350">
                <a:solidFill>
                  <a:srgbClr val="080A12"/>
                </a:solidFill>
                <a:latin typeface="Arial"/>
                <a:ea typeface="Arial"/>
                <a:cs typeface="Arial"/>
                <a:sym typeface="Arial"/>
              </a:rPr>
              <a:t>Note: ChatGPT is not a Multimodel</a:t>
            </a:r>
            <a:endParaRPr sz="1350">
              <a:solidFill>
                <a:srgbClr val="080A1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Modeling Architecture</a:t>
            </a:r>
            <a:endParaRPr/>
          </a:p>
        </p:txBody>
      </p:sp>
      <p:sp>
        <p:nvSpPr>
          <p:cNvPr id="147" name="Google Shape;14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RNN</a:t>
            </a:r>
            <a:endParaRPr/>
          </a:p>
          <a:p>
            <a:pPr indent="-342900" lvl="0" marL="457200" rtl="0" algn="l">
              <a:spcBef>
                <a:spcPts val="0"/>
              </a:spcBef>
              <a:spcAft>
                <a:spcPts val="0"/>
              </a:spcAft>
              <a:buSzPts val="1800"/>
              <a:buAutoNum type="arabicPeriod"/>
            </a:pPr>
            <a:r>
              <a:rPr lang="en"/>
              <a:t>LSTM</a:t>
            </a:r>
            <a:endParaRPr/>
          </a:p>
          <a:p>
            <a:pPr indent="-342900" lvl="0" marL="457200" rtl="0" algn="l">
              <a:spcBef>
                <a:spcPts val="0"/>
              </a:spcBef>
              <a:spcAft>
                <a:spcPts val="0"/>
              </a:spcAft>
              <a:buSzPts val="1800"/>
              <a:buAutoNum type="arabicPeriod"/>
            </a:pPr>
            <a:r>
              <a:rPr lang="en"/>
              <a:t>Transformers</a:t>
            </a:r>
            <a:endParaRPr/>
          </a:p>
          <a:p>
            <a:pPr indent="-342900" lvl="0" marL="457200" rtl="0" algn="l">
              <a:spcBef>
                <a:spcPts val="0"/>
              </a:spcBef>
              <a:spcAft>
                <a:spcPts val="0"/>
              </a:spcAft>
              <a:buSzPts val="1800"/>
              <a:buAutoNum type="arabicPeriod"/>
            </a:pPr>
            <a:r>
              <a:rPr lang="en"/>
              <a:t>GPT - Generative Pre trained Transformers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vs Token</a:t>
            </a:r>
            <a:endParaRPr/>
          </a:p>
        </p:txBody>
      </p:sp>
      <p:sp>
        <p:nvSpPr>
          <p:cNvPr id="153" name="Google Shape;15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Prompt: A prompt is a short piece of text that is used to guide an LLM to generate a specific output. For example, the prompt "Write a article about road trip to hana" would guide an LLM to generate a text about road trip.</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Prompt engineering: Prompt engineering is the process of designing and using prompts to improve the performance of an LLM. This can involve using different types of prompts, such as </a:t>
            </a:r>
            <a:endParaRPr sz="1200">
              <a:solidFill>
                <a:srgbClr val="1F1F1F"/>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sz="1200">
                <a:solidFill>
                  <a:srgbClr val="1F1F1F"/>
                </a:solidFill>
                <a:highlight>
                  <a:srgbClr val="FFFFFF"/>
                </a:highlight>
                <a:latin typeface="Arial"/>
                <a:ea typeface="Arial"/>
                <a:cs typeface="Arial"/>
                <a:sym typeface="Arial"/>
              </a:rPr>
              <a:t>open-ended prompts, </a:t>
            </a:r>
            <a:endParaRPr sz="1200">
              <a:solidFill>
                <a:srgbClr val="1F1F1F"/>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sz="1200">
                <a:solidFill>
                  <a:srgbClr val="1F1F1F"/>
                </a:solidFill>
                <a:highlight>
                  <a:srgbClr val="FFFFFF"/>
                </a:highlight>
                <a:latin typeface="Arial"/>
                <a:ea typeface="Arial"/>
                <a:cs typeface="Arial"/>
                <a:sym typeface="Arial"/>
              </a:rPr>
              <a:t>closed-ended prompts, </a:t>
            </a:r>
            <a:endParaRPr sz="1200">
              <a:solidFill>
                <a:srgbClr val="1F1F1F"/>
              </a:solidFill>
              <a:highlight>
                <a:srgbClr val="FFFFFF"/>
              </a:highlight>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sz="1200">
                <a:solidFill>
                  <a:srgbClr val="1F1F1F"/>
                </a:solidFill>
                <a:highlight>
                  <a:srgbClr val="FFFFFF"/>
                </a:highlight>
                <a:latin typeface="Arial"/>
                <a:ea typeface="Arial"/>
                <a:cs typeface="Arial"/>
                <a:sym typeface="Arial"/>
              </a:rPr>
              <a:t>and adversarial prompts.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Token: A token is a unit of text that is used to represent a word, phrase, or other piece of text. LLMs are trained on massive datasets of tokens, which allows them to learn the meaning of words and phrases.</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