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  <p:sldMasterId id="2147483677" r:id="rId6"/>
    <p:sldMasterId id="214748367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y="5143500" cx="91440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  <p:embeddedFont>
      <p:font typeface="Helvetica Neue Light"/>
      <p:regular r:id="rId27"/>
      <p:bold r:id="rId28"/>
      <p:italic r:id="rId29"/>
      <p:boldItalic r:id="rId30"/>
    </p:embeddedFon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FC71F2-CBDC-49F1-A138-A581402D67FB}">
  <a:tblStyle styleId="{71FC71F2-CBDC-49F1-A138-A581402D67F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8F2"/>
          </a:solidFill>
        </a:fill>
      </a:tcStyle>
    </a:wholeTbl>
    <a:band1H>
      <a:tcTxStyle/>
      <a:tcStyle>
        <a:fill>
          <a:solidFill>
            <a:srgbClr val="CECFE4"/>
          </a:solidFill>
        </a:fill>
      </a:tcStyle>
    </a:band1H>
    <a:band2H>
      <a:tcTxStyle/>
    </a:band2H>
    <a:band1V>
      <a:tcTxStyle/>
      <a:tcStyle>
        <a:fill>
          <a:solidFill>
            <a:srgbClr val="CECFE4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49BF2573-371D-4FB7-9FAE-82B3A9F549D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Light-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CenturyGothic-regular.fntdata"/><Relationship Id="rId30" Type="http://schemas.openxmlformats.org/officeDocument/2006/relationships/font" Target="fonts/HelveticaNeueLight-boldItalic.fntdata"/><Relationship Id="rId11" Type="http://schemas.openxmlformats.org/officeDocument/2006/relationships/slide" Target="slides/slide3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2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34" Type="http://schemas.openxmlformats.org/officeDocument/2006/relationships/font" Target="fonts/CenturyGothic-bold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4b9201bbe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4b9201bbe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54b9201bbe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254b9201bbe_0_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54b9201bbe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254b9201bbe_0_8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54b9201bbe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54b9201bbe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Author: Prashant K Dhingra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54b9201bbe_0_9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g254b9201bbe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54b9201bbe_0_9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1" name="Google Shape;651;g254b9201bbe_0_9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4b9201bbe_0_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54b9201bbe_0_3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54b9201bbe_0_3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4e5adb72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54e5adb72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50514aac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550514aac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550514aac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50514aac8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50514aac8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550514aac8_0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50514aac8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50514aac8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550514aac8_0_1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4e5adb72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54e5adb72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4e5adb72a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254e5adb72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54b9201bbe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254b9201bb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1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00"/>
            </a:lvl1pPr>
            <a:lvl2pPr indent="-2857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2pPr>
            <a:lvl3pPr indent="-2857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3pPr>
            <a:lvl4pPr indent="-2857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4pPr>
            <a:lvl5pPr indent="-2857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5pPr>
            <a:lvl6pPr indent="-2857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6pPr>
            <a:lvl7pPr indent="-2857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7pPr>
            <a:lvl8pPr indent="-2857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8pPr>
            <a:lvl9pPr indent="-2857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12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00"/>
            </a:lvl1pPr>
            <a:lvl2pPr indent="-2857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2pPr>
            <a:lvl3pPr indent="-2857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3pPr>
            <a:lvl4pPr indent="-2857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4pPr>
            <a:lvl5pPr indent="-2857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5pPr>
            <a:lvl6pPr indent="-2857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6pPr>
            <a:lvl7pPr indent="-2857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7pPr>
            <a:lvl8pPr indent="-2857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8pPr>
            <a:lvl9pPr indent="-2857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1200"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389601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200"/>
            </a:lvl1pPr>
            <a:lvl2pPr indent="-2857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2pPr>
            <a:lvl3pPr indent="-2857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3pPr>
            <a:lvl4pPr indent="-2857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4pPr>
            <a:lvl5pPr indent="-2857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5pPr>
            <a:lvl6pPr indent="-2857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6pPr>
            <a:lvl7pPr indent="-2857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7pPr>
            <a:lvl8pPr indent="-2857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8pPr>
            <a:lvl9pPr indent="-2857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490250" y="450151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0"/>
          <p:cNvSpPr txBox="1"/>
          <p:nvPr>
            <p:ph type="title"/>
          </p:nvPr>
        </p:nvSpPr>
        <p:spPr>
          <a:xfrm>
            <a:off x="265500" y="1233174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9pPr>
          </a:lstStyle>
          <a:p/>
        </p:txBody>
      </p:sp>
      <p:sp>
        <p:nvSpPr>
          <p:cNvPr id="77" name="Google Shape;77;p20"/>
          <p:cNvSpPr txBox="1"/>
          <p:nvPr>
            <p:ph idx="1" type="subTitle"/>
          </p:nvPr>
        </p:nvSpPr>
        <p:spPr>
          <a:xfrm>
            <a:off x="265500" y="2803076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78" name="Google Shape;78;p20"/>
          <p:cNvSpPr txBox="1"/>
          <p:nvPr>
            <p:ph idx="2" type="body"/>
          </p:nvPr>
        </p:nvSpPr>
        <p:spPr>
          <a:xfrm>
            <a:off x="4939500" y="724076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311700" y="4230576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hasCustomPrompt="1" type="title"/>
          </p:nvPr>
        </p:nvSpPr>
        <p:spPr>
          <a:xfrm>
            <a:off x="311700" y="1106126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845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6" name="Google Shape;96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TITLE_AND_BODY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youtube.com/watch?v=Wl6sEY8i8dI" TargetMode="External"/><Relationship Id="rId10" Type="http://schemas.openxmlformats.org/officeDocument/2006/relationships/hyperlink" Target="https://docs.google.com/presentation/d/1gfKWb66OGiwUCZD0XI7AB6sfoMoqeVkuuxAgIAkqFz0/edit#slide=id.g1f09645e1b6_0_5641" TargetMode="External"/><Relationship Id="rId13" Type="http://schemas.openxmlformats.org/officeDocument/2006/relationships/hyperlink" Target="https://docs.google.com/presentation/d/16d2cqLMZ5D6cqWC1ikKQnwuf7Jy1YhNv3C19MBhPszE/edit?usp=sharing" TargetMode="External"/><Relationship Id="rId12" Type="http://schemas.openxmlformats.org/officeDocument/2006/relationships/hyperlink" Target="https://www.slideshare.net/prashdhingra/ai-vision-industry-40" TargetMode="External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presentation/d/1ayrzwGbJj6rEXxSm0LMLdog4H4SjpsRthsT-3InaUiA/edit?usp=sharing" TargetMode="External"/><Relationship Id="rId4" Type="http://schemas.openxmlformats.org/officeDocument/2006/relationships/hyperlink" Target="http://onlinelibrary.wiley.com/doi/10.1111/1752-1688.12575/full" TargetMode="External"/><Relationship Id="rId9" Type="http://schemas.openxmlformats.org/officeDocument/2006/relationships/hyperlink" Target="https://www.youtube.com/watch?v=BHhs3PXhZj0" TargetMode="External"/><Relationship Id="rId14" Type="http://schemas.openxmlformats.org/officeDocument/2006/relationships/hyperlink" Target="https://prashant.k.dhingra.website/portfolio/data-quality" TargetMode="External"/><Relationship Id="rId5" Type="http://schemas.openxmlformats.org/officeDocument/2006/relationships/hyperlink" Target="http://rdcu.be/wexu" TargetMode="External"/><Relationship Id="rId6" Type="http://schemas.openxmlformats.org/officeDocument/2006/relationships/hyperlink" Target="https://cloud.google.com/blog/products/data-analytics/strategy-implementing-industrial-predictive-maintenance-part-i" TargetMode="External"/><Relationship Id="rId7" Type="http://schemas.openxmlformats.org/officeDocument/2006/relationships/hyperlink" Target="https://cloud.google.com/blog/products/data-analytics/a-process-for-implementing-industrial-predictive-maintenance-part-ii" TargetMode="External"/><Relationship Id="rId8" Type="http://schemas.openxmlformats.org/officeDocument/2006/relationships/hyperlink" Target="https://cloud.google.com/blog/products/ai-machine-learning/solution-implementing-industrial-predictive-maintenance-part-iii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Fractional CTO for Generative AI and AI</a:t>
            </a:r>
            <a:endParaRPr/>
          </a:p>
        </p:txBody>
      </p:sp>
      <p:sp>
        <p:nvSpPr>
          <p:cNvPr id="123" name="Google Shape;12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Fractional CTO provides both </a:t>
            </a:r>
            <a:r>
              <a:rPr lang="en"/>
              <a:t>strategic</a:t>
            </a:r>
            <a:r>
              <a:rPr lang="en"/>
              <a:t> vision and practical expertise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technological roadmap,make technology decision and guide team.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Bring relevant technical expertise without full time commitment or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expertise in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Generative AI, Large Language Model,  Fine tuning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Modeling architecture, Training pipeline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Inference architecture set 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Vector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Lake, Data Warehouse and Data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Governance, Compliance, Data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1"/>
          <p:cNvSpPr/>
          <p:nvPr/>
        </p:nvSpPr>
        <p:spPr>
          <a:xfrm>
            <a:off x="603718" y="3495601"/>
            <a:ext cx="7951800" cy="1108800"/>
          </a:xfrm>
          <a:prstGeom prst="roundRect">
            <a:avLst>
              <a:gd fmla="val 8405" name="adj"/>
            </a:avLst>
          </a:prstGeom>
          <a:solidFill>
            <a:schemeClr val="lt1"/>
          </a:solidFill>
          <a:ln>
            <a:noFill/>
          </a:ln>
          <a:effectLst>
            <a:outerShdw blurRad="292100" rotWithShape="0" algn="ctr">
              <a:srgbClr val="000000">
                <a:alpha val="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8" name="Google Shape;468;p41"/>
          <p:cNvSpPr txBox="1"/>
          <p:nvPr/>
        </p:nvSpPr>
        <p:spPr>
          <a:xfrm>
            <a:off x="2922983" y="266731"/>
            <a:ext cx="3298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 Journey Map</a:t>
            </a:r>
            <a:endParaRPr sz="1100"/>
          </a:p>
        </p:txBody>
      </p:sp>
      <p:sp>
        <p:nvSpPr>
          <p:cNvPr id="469" name="Google Shape;469;p41"/>
          <p:cNvSpPr/>
          <p:nvPr/>
        </p:nvSpPr>
        <p:spPr>
          <a:xfrm>
            <a:off x="603718" y="1039993"/>
            <a:ext cx="7951800" cy="499800"/>
          </a:xfrm>
          <a:prstGeom prst="roundRect">
            <a:avLst>
              <a:gd fmla="val 13307" name="adj"/>
            </a:avLst>
          </a:prstGeom>
          <a:solidFill>
            <a:schemeClr val="lt1"/>
          </a:solidFill>
          <a:ln>
            <a:noFill/>
          </a:ln>
          <a:effectLst>
            <a:outerShdw blurRad="292100" rotWithShape="0" algn="ctr">
              <a:srgbClr val="000000">
                <a:alpha val="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0" name="Google Shape;470;p41"/>
          <p:cNvSpPr/>
          <p:nvPr/>
        </p:nvSpPr>
        <p:spPr>
          <a:xfrm>
            <a:off x="603718" y="1614976"/>
            <a:ext cx="7951800" cy="812100"/>
          </a:xfrm>
          <a:prstGeom prst="roundRect">
            <a:avLst>
              <a:gd fmla="val 11627" name="adj"/>
            </a:avLst>
          </a:prstGeom>
          <a:solidFill>
            <a:schemeClr val="lt1"/>
          </a:solidFill>
          <a:ln>
            <a:noFill/>
          </a:ln>
          <a:effectLst>
            <a:outerShdw blurRad="292100" rotWithShape="0" algn="ctr">
              <a:srgbClr val="000000">
                <a:alpha val="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1" name="Google Shape;471;p41"/>
          <p:cNvSpPr/>
          <p:nvPr/>
        </p:nvSpPr>
        <p:spPr>
          <a:xfrm>
            <a:off x="603718" y="2506092"/>
            <a:ext cx="7951800" cy="914400"/>
          </a:xfrm>
          <a:prstGeom prst="roundRect">
            <a:avLst>
              <a:gd fmla="val 8458" name="adj"/>
            </a:avLst>
          </a:prstGeom>
          <a:solidFill>
            <a:schemeClr val="lt1"/>
          </a:solidFill>
          <a:ln>
            <a:noFill/>
          </a:ln>
          <a:effectLst>
            <a:outerShdw blurRad="292100" rotWithShape="0" algn="ctr">
              <a:srgbClr val="000000">
                <a:alpha val="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2" name="Google Shape;472;p41"/>
          <p:cNvSpPr txBox="1"/>
          <p:nvPr/>
        </p:nvSpPr>
        <p:spPr>
          <a:xfrm>
            <a:off x="771095" y="1232189"/>
            <a:ext cx="311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Stages</a:t>
            </a:r>
            <a:endParaRPr sz="1100"/>
          </a:p>
        </p:txBody>
      </p:sp>
      <p:sp>
        <p:nvSpPr>
          <p:cNvPr id="473" name="Google Shape;473;p41"/>
          <p:cNvSpPr txBox="1"/>
          <p:nvPr/>
        </p:nvSpPr>
        <p:spPr>
          <a:xfrm>
            <a:off x="774976" y="1963325"/>
            <a:ext cx="246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Steps</a:t>
            </a:r>
            <a:endParaRPr sz="1100"/>
          </a:p>
        </p:txBody>
      </p:sp>
      <p:sp>
        <p:nvSpPr>
          <p:cNvPr id="474" name="Google Shape;474;p41"/>
          <p:cNvSpPr txBox="1"/>
          <p:nvPr/>
        </p:nvSpPr>
        <p:spPr>
          <a:xfrm>
            <a:off x="769517" y="2905551"/>
            <a:ext cx="5601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Touchpoints</a:t>
            </a:r>
            <a:endParaRPr sz="1100"/>
          </a:p>
        </p:txBody>
      </p:sp>
      <p:sp>
        <p:nvSpPr>
          <p:cNvPr id="475" name="Google Shape;475;p41"/>
          <p:cNvSpPr txBox="1"/>
          <p:nvPr/>
        </p:nvSpPr>
        <p:spPr>
          <a:xfrm>
            <a:off x="774976" y="3992261"/>
            <a:ext cx="7068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CSAT Measures</a:t>
            </a:r>
            <a:endParaRPr sz="1100"/>
          </a:p>
        </p:txBody>
      </p:sp>
      <p:grpSp>
        <p:nvGrpSpPr>
          <p:cNvPr id="476" name="Google Shape;476;p41"/>
          <p:cNvGrpSpPr/>
          <p:nvPr/>
        </p:nvGrpSpPr>
        <p:grpSpPr>
          <a:xfrm>
            <a:off x="1628444" y="782638"/>
            <a:ext cx="6725711" cy="4088025"/>
            <a:chOff x="2366010" y="1043518"/>
            <a:chExt cx="8967614" cy="5450700"/>
          </a:xfrm>
        </p:grpSpPr>
        <p:cxnSp>
          <p:nvCxnSpPr>
            <p:cNvPr id="477" name="Google Shape;477;p41"/>
            <p:cNvCxnSpPr/>
            <p:nvPr/>
          </p:nvCxnSpPr>
          <p:spPr>
            <a:xfrm>
              <a:off x="2366010" y="1043518"/>
              <a:ext cx="0" cy="5450700"/>
            </a:xfrm>
            <a:prstGeom prst="straightConnector1">
              <a:avLst/>
            </a:prstGeom>
            <a:noFill/>
            <a:ln cap="flat" cmpd="sng" w="19050">
              <a:solidFill>
                <a:srgbClr val="D8D8D8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78" name="Google Shape;478;p41"/>
            <p:cNvCxnSpPr/>
            <p:nvPr/>
          </p:nvCxnSpPr>
          <p:spPr>
            <a:xfrm>
              <a:off x="4152900" y="1043518"/>
              <a:ext cx="0" cy="5450700"/>
            </a:xfrm>
            <a:prstGeom prst="straightConnector1">
              <a:avLst/>
            </a:prstGeom>
            <a:noFill/>
            <a:ln cap="flat" cmpd="sng" w="19050">
              <a:solidFill>
                <a:srgbClr val="D8D8D8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79" name="Google Shape;479;p41"/>
            <p:cNvCxnSpPr/>
            <p:nvPr/>
          </p:nvCxnSpPr>
          <p:spPr>
            <a:xfrm>
              <a:off x="5951220" y="1043518"/>
              <a:ext cx="0" cy="5450700"/>
            </a:xfrm>
            <a:prstGeom prst="straightConnector1">
              <a:avLst/>
            </a:prstGeom>
            <a:noFill/>
            <a:ln cap="flat" cmpd="sng" w="19050">
              <a:solidFill>
                <a:srgbClr val="D8D8D8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80" name="Google Shape;480;p41"/>
            <p:cNvCxnSpPr/>
            <p:nvPr/>
          </p:nvCxnSpPr>
          <p:spPr>
            <a:xfrm>
              <a:off x="7770508" y="1043518"/>
              <a:ext cx="0" cy="5450700"/>
            </a:xfrm>
            <a:prstGeom prst="straightConnector1">
              <a:avLst/>
            </a:prstGeom>
            <a:noFill/>
            <a:ln cap="flat" cmpd="sng" w="19050">
              <a:solidFill>
                <a:srgbClr val="D8D8D8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81" name="Google Shape;481;p41"/>
            <p:cNvCxnSpPr/>
            <p:nvPr/>
          </p:nvCxnSpPr>
          <p:spPr>
            <a:xfrm>
              <a:off x="9590090" y="1043518"/>
              <a:ext cx="0" cy="5450700"/>
            </a:xfrm>
            <a:prstGeom prst="straightConnector1">
              <a:avLst/>
            </a:prstGeom>
            <a:noFill/>
            <a:ln cap="flat" cmpd="sng" w="19050">
              <a:solidFill>
                <a:srgbClr val="D8D8D8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482" name="Google Shape;482;p41"/>
            <p:cNvSpPr/>
            <p:nvPr/>
          </p:nvSpPr>
          <p:spPr>
            <a:xfrm>
              <a:off x="2432276" y="1043518"/>
              <a:ext cx="1653600" cy="5450700"/>
            </a:xfrm>
            <a:prstGeom prst="rect">
              <a:avLst/>
            </a:prstGeom>
            <a:solidFill>
              <a:srgbClr val="7F7F7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4219165" y="1043518"/>
              <a:ext cx="1653600" cy="5450700"/>
            </a:xfrm>
            <a:prstGeom prst="rect">
              <a:avLst/>
            </a:prstGeom>
            <a:solidFill>
              <a:schemeClr val="accent1">
                <a:alpha val="98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6038959" y="1043518"/>
              <a:ext cx="1653600" cy="5450700"/>
            </a:xfrm>
            <a:prstGeom prst="rect">
              <a:avLst/>
            </a:prstGeom>
            <a:solidFill>
              <a:schemeClr val="accent2">
                <a:alpha val="98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7848516" y="1043518"/>
              <a:ext cx="1653600" cy="5450700"/>
            </a:xfrm>
            <a:prstGeom prst="rect">
              <a:avLst/>
            </a:prstGeom>
            <a:solidFill>
              <a:schemeClr val="accent3">
                <a:alpha val="98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9680024" y="1043518"/>
              <a:ext cx="1653600" cy="5450700"/>
            </a:xfrm>
            <a:prstGeom prst="rect">
              <a:avLst/>
            </a:prstGeom>
            <a:solidFill>
              <a:schemeClr val="accent4">
                <a:alpha val="98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87" name="Google Shape;487;p41"/>
          <p:cNvSpPr/>
          <p:nvPr/>
        </p:nvSpPr>
        <p:spPr>
          <a:xfrm>
            <a:off x="1734298" y="1672073"/>
            <a:ext cx="794700" cy="324900"/>
          </a:xfrm>
          <a:prstGeom prst="rightArrow">
            <a:avLst>
              <a:gd fmla="val 61860" name="adj1"/>
              <a:gd fmla="val 6637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Sales Call</a:t>
            </a:r>
            <a:endParaRPr sz="1100"/>
          </a:p>
        </p:txBody>
      </p:sp>
      <p:sp>
        <p:nvSpPr>
          <p:cNvPr id="488" name="Google Shape;488;p41"/>
          <p:cNvSpPr/>
          <p:nvPr/>
        </p:nvSpPr>
        <p:spPr>
          <a:xfrm>
            <a:off x="1929889" y="2018867"/>
            <a:ext cx="871200" cy="324900"/>
          </a:xfrm>
          <a:prstGeom prst="rightArrow">
            <a:avLst>
              <a:gd fmla="val 61860" name="adj1"/>
              <a:gd fmla="val 6637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Trials</a:t>
            </a:r>
            <a:endParaRPr sz="1100"/>
          </a:p>
        </p:txBody>
      </p:sp>
      <p:sp>
        <p:nvSpPr>
          <p:cNvPr id="489" name="Google Shape;489;p41"/>
          <p:cNvSpPr/>
          <p:nvPr/>
        </p:nvSpPr>
        <p:spPr>
          <a:xfrm>
            <a:off x="2595011" y="1680123"/>
            <a:ext cx="1422300" cy="324900"/>
          </a:xfrm>
          <a:prstGeom prst="rightArrow">
            <a:avLst>
              <a:gd fmla="val 61860" name="adj1"/>
              <a:gd fmla="val 66370" name="adj2"/>
            </a:avLst>
          </a:prstGeom>
          <a:solidFill>
            <a:srgbClr val="00D9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and Scope</a:t>
            </a:r>
            <a:endParaRPr sz="1100"/>
          </a:p>
        </p:txBody>
      </p:sp>
      <p:sp>
        <p:nvSpPr>
          <p:cNvPr id="490" name="Google Shape;490;p41"/>
          <p:cNvSpPr txBox="1"/>
          <p:nvPr/>
        </p:nvSpPr>
        <p:spPr>
          <a:xfrm>
            <a:off x="7274818" y="1191794"/>
            <a:ext cx="887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Support &amp; Upsell</a:t>
            </a:r>
            <a:endParaRPr sz="1100"/>
          </a:p>
        </p:txBody>
      </p:sp>
      <p:sp>
        <p:nvSpPr>
          <p:cNvPr id="491" name="Google Shape;491;p41"/>
          <p:cNvSpPr txBox="1"/>
          <p:nvPr/>
        </p:nvSpPr>
        <p:spPr>
          <a:xfrm>
            <a:off x="2019217" y="1191794"/>
            <a:ext cx="558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Pre-sales</a:t>
            </a:r>
            <a:endParaRPr sz="1100"/>
          </a:p>
        </p:txBody>
      </p:sp>
      <p:sp>
        <p:nvSpPr>
          <p:cNvPr id="492" name="Google Shape;492;p41"/>
          <p:cNvSpPr txBox="1"/>
          <p:nvPr/>
        </p:nvSpPr>
        <p:spPr>
          <a:xfrm>
            <a:off x="3288043" y="1191794"/>
            <a:ext cx="704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Onboarding</a:t>
            </a:r>
            <a:endParaRPr sz="1100"/>
          </a:p>
        </p:txBody>
      </p:sp>
      <p:sp>
        <p:nvSpPr>
          <p:cNvPr id="493" name="Google Shape;493;p41"/>
          <p:cNvSpPr txBox="1"/>
          <p:nvPr/>
        </p:nvSpPr>
        <p:spPr>
          <a:xfrm>
            <a:off x="4671489" y="1191794"/>
            <a:ext cx="680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Early Usage</a:t>
            </a:r>
            <a:endParaRPr sz="1100"/>
          </a:p>
        </p:txBody>
      </p:sp>
      <p:sp>
        <p:nvSpPr>
          <p:cNvPr id="494" name="Google Shape;494;p41"/>
          <p:cNvSpPr txBox="1"/>
          <p:nvPr/>
        </p:nvSpPr>
        <p:spPr>
          <a:xfrm>
            <a:off x="5981187" y="1191794"/>
            <a:ext cx="786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Mature Usage</a:t>
            </a:r>
            <a:endParaRPr sz="1100"/>
          </a:p>
        </p:txBody>
      </p:sp>
      <p:sp>
        <p:nvSpPr>
          <p:cNvPr id="495" name="Google Shape;495;p41"/>
          <p:cNvSpPr/>
          <p:nvPr/>
        </p:nvSpPr>
        <p:spPr>
          <a:xfrm>
            <a:off x="3052608" y="2018867"/>
            <a:ext cx="982800" cy="324900"/>
          </a:xfrm>
          <a:prstGeom prst="rightArrow">
            <a:avLst>
              <a:gd fmla="val 61860" name="adj1"/>
              <a:gd fmla="val 66370" name="adj2"/>
            </a:avLst>
          </a:prstGeom>
          <a:solidFill>
            <a:srgbClr val="00D9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Setting</a:t>
            </a:r>
            <a:endParaRPr sz="1100"/>
          </a:p>
        </p:txBody>
      </p:sp>
      <p:sp>
        <p:nvSpPr>
          <p:cNvPr id="496" name="Google Shape;496;p41"/>
          <p:cNvSpPr/>
          <p:nvPr/>
        </p:nvSpPr>
        <p:spPr>
          <a:xfrm>
            <a:off x="4288922" y="1680123"/>
            <a:ext cx="982800" cy="324900"/>
          </a:xfrm>
          <a:prstGeom prst="rightArrow">
            <a:avLst>
              <a:gd fmla="val 61860" name="adj1"/>
              <a:gd fmla="val 66370" name="adj2"/>
            </a:avLst>
          </a:prstGeom>
          <a:solidFill>
            <a:srgbClr val="27C0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Initial User</a:t>
            </a:r>
            <a:endParaRPr sz="1100"/>
          </a:p>
        </p:txBody>
      </p:sp>
      <p:sp>
        <p:nvSpPr>
          <p:cNvPr id="497" name="Google Shape;497;p41"/>
          <p:cNvSpPr/>
          <p:nvPr/>
        </p:nvSpPr>
        <p:spPr>
          <a:xfrm>
            <a:off x="4148979" y="2018867"/>
            <a:ext cx="1536000" cy="324900"/>
          </a:xfrm>
          <a:prstGeom prst="rightArrow">
            <a:avLst>
              <a:gd fmla="val 61860" name="adj1"/>
              <a:gd fmla="val 66370" name="adj2"/>
            </a:avLst>
          </a:prstGeom>
          <a:solidFill>
            <a:srgbClr val="27C0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 Super User</a:t>
            </a:r>
            <a:endParaRPr sz="1100"/>
          </a:p>
        </p:txBody>
      </p:sp>
      <p:sp>
        <p:nvSpPr>
          <p:cNvPr id="498" name="Google Shape;498;p41"/>
          <p:cNvSpPr/>
          <p:nvPr/>
        </p:nvSpPr>
        <p:spPr>
          <a:xfrm>
            <a:off x="5443476" y="1680123"/>
            <a:ext cx="1578300" cy="324900"/>
          </a:xfrm>
          <a:prstGeom prst="rightArrow">
            <a:avLst>
              <a:gd fmla="val 61860" name="adj1"/>
              <a:gd fmla="val 663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Major Rollout</a:t>
            </a:r>
            <a:endParaRPr sz="1100"/>
          </a:p>
        </p:txBody>
      </p:sp>
      <p:sp>
        <p:nvSpPr>
          <p:cNvPr id="499" name="Google Shape;499;p41"/>
          <p:cNvSpPr/>
          <p:nvPr/>
        </p:nvSpPr>
        <p:spPr>
          <a:xfrm>
            <a:off x="5782822" y="2028205"/>
            <a:ext cx="985200" cy="324900"/>
          </a:xfrm>
          <a:prstGeom prst="rightArrow">
            <a:avLst>
              <a:gd fmla="val 61860" name="adj1"/>
              <a:gd fmla="val 663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Forum</a:t>
            </a:r>
            <a:endParaRPr sz="1100"/>
          </a:p>
        </p:txBody>
      </p:sp>
      <p:sp>
        <p:nvSpPr>
          <p:cNvPr id="500" name="Google Shape;500;p41"/>
          <p:cNvSpPr/>
          <p:nvPr/>
        </p:nvSpPr>
        <p:spPr>
          <a:xfrm>
            <a:off x="7154411" y="1680123"/>
            <a:ext cx="985200" cy="324900"/>
          </a:xfrm>
          <a:prstGeom prst="rightArrow">
            <a:avLst>
              <a:gd fmla="val 61860" name="adj1"/>
              <a:gd fmla="val 66370" name="adj2"/>
            </a:avLst>
          </a:prstGeom>
          <a:solidFill>
            <a:srgbClr val="9276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Support</a:t>
            </a:r>
            <a:endParaRPr sz="1100"/>
          </a:p>
        </p:txBody>
      </p:sp>
      <p:sp>
        <p:nvSpPr>
          <p:cNvPr id="501" name="Google Shape;501;p41"/>
          <p:cNvSpPr/>
          <p:nvPr/>
        </p:nvSpPr>
        <p:spPr>
          <a:xfrm>
            <a:off x="6823642" y="2025170"/>
            <a:ext cx="718800" cy="324900"/>
          </a:xfrm>
          <a:prstGeom prst="rightArrow">
            <a:avLst>
              <a:gd fmla="val 61860" name="adj1"/>
              <a:gd fmla="val 66370" name="adj2"/>
            </a:avLst>
          </a:prstGeom>
          <a:solidFill>
            <a:srgbClr val="9276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Feedback</a:t>
            </a:r>
            <a:endParaRPr sz="1100"/>
          </a:p>
        </p:txBody>
      </p:sp>
      <p:sp>
        <p:nvSpPr>
          <p:cNvPr id="502" name="Google Shape;502;p41"/>
          <p:cNvSpPr/>
          <p:nvPr/>
        </p:nvSpPr>
        <p:spPr>
          <a:xfrm>
            <a:off x="7579971" y="2018867"/>
            <a:ext cx="718800" cy="324900"/>
          </a:xfrm>
          <a:prstGeom prst="rightArrow">
            <a:avLst>
              <a:gd fmla="val 61860" name="adj1"/>
              <a:gd fmla="val 66370" name="adj2"/>
            </a:avLst>
          </a:prstGeom>
          <a:solidFill>
            <a:srgbClr val="9276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Upsell</a:t>
            </a:r>
            <a:endParaRPr sz="1100"/>
          </a:p>
        </p:txBody>
      </p:sp>
      <p:grpSp>
        <p:nvGrpSpPr>
          <p:cNvPr id="503" name="Google Shape;503;p41"/>
          <p:cNvGrpSpPr/>
          <p:nvPr/>
        </p:nvGrpSpPr>
        <p:grpSpPr>
          <a:xfrm>
            <a:off x="1788524" y="2598279"/>
            <a:ext cx="6437585" cy="722661"/>
            <a:chOff x="2579450" y="3464372"/>
            <a:chExt cx="8583446" cy="963548"/>
          </a:xfrm>
        </p:grpSpPr>
        <p:sp>
          <p:nvSpPr>
            <p:cNvPr id="504" name="Google Shape;504;p41"/>
            <p:cNvSpPr/>
            <p:nvPr/>
          </p:nvSpPr>
          <p:spPr>
            <a:xfrm>
              <a:off x="2579450" y="3731442"/>
              <a:ext cx="630300" cy="4392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Phone</a:t>
              </a:r>
              <a:endParaRPr sz="1100"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3287938" y="3731442"/>
              <a:ext cx="630300" cy="4392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Website</a:t>
              </a:r>
              <a:endParaRPr sz="1100"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4375930" y="3464372"/>
              <a:ext cx="630300" cy="4392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Wizard</a:t>
              </a:r>
              <a:endParaRPr sz="1100"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5084418" y="3464372"/>
              <a:ext cx="630300" cy="4392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Exam</a:t>
              </a:r>
              <a:endParaRPr sz="1100"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4375930" y="3988720"/>
              <a:ext cx="630300" cy="4392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Scope</a:t>
              </a:r>
              <a:endParaRPr sz="1100"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5084418" y="3988720"/>
              <a:ext cx="630300" cy="4392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Training</a:t>
              </a:r>
              <a:endParaRPr sz="1100"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6200031" y="3464372"/>
              <a:ext cx="630300" cy="4392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Onboard</a:t>
              </a:r>
              <a:endParaRPr sz="1100"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6908519" y="3464372"/>
              <a:ext cx="630300" cy="4392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Intro</a:t>
              </a:r>
              <a:endParaRPr sz="1100"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6200031" y="3988720"/>
              <a:ext cx="630300" cy="4392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Admin</a:t>
              </a:r>
              <a:endParaRPr sz="1100"/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6908519" y="3988720"/>
              <a:ext cx="630300" cy="4392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Support</a:t>
              </a:r>
              <a:endParaRPr sz="1100"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8005079" y="3464372"/>
              <a:ext cx="630300" cy="4392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AM</a:t>
              </a:r>
              <a:endParaRPr sz="1100"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8713567" y="3464372"/>
              <a:ext cx="630300" cy="4392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AD</a:t>
              </a:r>
              <a:endParaRPr sz="1100"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8005079" y="3988720"/>
              <a:ext cx="630300" cy="4392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Training</a:t>
              </a:r>
              <a:endParaRPr sz="1100"/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8713567" y="3988720"/>
              <a:ext cx="630300" cy="4392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Scope</a:t>
              </a:r>
              <a:endParaRPr sz="1100"/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9824108" y="3464372"/>
              <a:ext cx="630300" cy="4392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Proposal</a:t>
              </a:r>
              <a:endParaRPr sz="1100"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10532596" y="3464372"/>
              <a:ext cx="630300" cy="4392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CSAT Call</a:t>
              </a:r>
              <a:endParaRPr sz="1100"/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9824108" y="3988720"/>
              <a:ext cx="630300" cy="4392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Forum</a:t>
              </a:r>
              <a:endParaRPr sz="1100"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10532596" y="3988720"/>
              <a:ext cx="630300" cy="4392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Support</a:t>
              </a:r>
              <a:endParaRPr sz="1100"/>
            </a:p>
          </p:txBody>
        </p:sp>
      </p:grpSp>
      <p:sp>
        <p:nvSpPr>
          <p:cNvPr id="522" name="Google Shape;522;p41"/>
          <p:cNvSpPr txBox="1"/>
          <p:nvPr/>
        </p:nvSpPr>
        <p:spPr>
          <a:xfrm>
            <a:off x="1766084" y="3781257"/>
            <a:ext cx="1080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20650" lvl="0" marL="1270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Char char="•"/>
            </a:pPr>
            <a:r>
              <a:rPr b="0" i="0" lang="en" sz="5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Did we answer your questions ?</a:t>
            </a:r>
            <a:endParaRPr sz="1100"/>
          </a:p>
          <a:p>
            <a:pPr indent="-88900" lvl="0" marL="1270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0650" lvl="0" marL="1270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Char char="•"/>
            </a:pPr>
            <a:r>
              <a:rPr b="0" i="0" lang="en" sz="5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there anything else </a:t>
            </a:r>
            <a:br>
              <a:rPr b="0" i="0" lang="en" sz="5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" sz="5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need ?</a:t>
            </a:r>
            <a:endParaRPr sz="1100"/>
          </a:p>
        </p:txBody>
      </p:sp>
      <p:sp>
        <p:nvSpPr>
          <p:cNvPr id="523" name="Google Shape;523;p41"/>
          <p:cNvSpPr txBox="1"/>
          <p:nvPr/>
        </p:nvSpPr>
        <p:spPr>
          <a:xfrm>
            <a:off x="3105618" y="3781257"/>
            <a:ext cx="1080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20650" lvl="0" marL="1270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Char char="•"/>
            </a:pPr>
            <a:r>
              <a:rPr b="0" i="0" lang="en" sz="5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are we doing ?</a:t>
            </a:r>
            <a:endParaRPr sz="1100"/>
          </a:p>
          <a:p>
            <a:pPr indent="-88900" lvl="0" marL="1270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0650" lvl="0" marL="1270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Char char="•"/>
            </a:pPr>
            <a:r>
              <a:rPr b="0" i="0" lang="en" sz="5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did we serve your </a:t>
            </a:r>
            <a:br>
              <a:rPr b="0" i="0" lang="en" sz="5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" sz="5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today ?</a:t>
            </a:r>
            <a:endParaRPr sz="1100"/>
          </a:p>
        </p:txBody>
      </p:sp>
      <p:sp>
        <p:nvSpPr>
          <p:cNvPr id="524" name="Google Shape;524;p41"/>
          <p:cNvSpPr txBox="1"/>
          <p:nvPr/>
        </p:nvSpPr>
        <p:spPr>
          <a:xfrm>
            <a:off x="4470463" y="3781257"/>
            <a:ext cx="1080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20650" lvl="0" marL="1270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Char char="•"/>
            </a:pPr>
            <a:r>
              <a:rPr b="0" i="0" lang="en" sz="5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are we performing ?</a:t>
            </a:r>
            <a:endParaRPr sz="1100"/>
          </a:p>
          <a:p>
            <a:pPr indent="-88900" lvl="0" marL="1270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0650" lvl="0" marL="1270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Char char="•"/>
            </a:pPr>
            <a:r>
              <a:rPr b="0" i="0" lang="en" sz="5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there anything else you need ?</a:t>
            </a:r>
            <a:endParaRPr sz="1100"/>
          </a:p>
        </p:txBody>
      </p:sp>
      <p:sp>
        <p:nvSpPr>
          <p:cNvPr id="525" name="Google Shape;525;p41"/>
          <p:cNvSpPr txBox="1"/>
          <p:nvPr/>
        </p:nvSpPr>
        <p:spPr>
          <a:xfrm>
            <a:off x="5818589" y="3781257"/>
            <a:ext cx="1080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20650" lvl="0" marL="1270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Char char="•"/>
            </a:pPr>
            <a:r>
              <a:rPr b="0" i="0" lang="en" sz="5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there more feature required to add on ?</a:t>
            </a:r>
            <a:endParaRPr sz="1100"/>
          </a:p>
          <a:p>
            <a:pPr indent="-88900" lvl="0" marL="1270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0650" lvl="0" marL="1270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Char char="•"/>
            </a:pPr>
            <a:r>
              <a:rPr b="0" i="0" lang="en" sz="5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you have any other question ?</a:t>
            </a:r>
            <a:endParaRPr sz="1100"/>
          </a:p>
        </p:txBody>
      </p:sp>
      <p:sp>
        <p:nvSpPr>
          <p:cNvPr id="526" name="Google Shape;526;p41"/>
          <p:cNvSpPr txBox="1"/>
          <p:nvPr/>
        </p:nvSpPr>
        <p:spPr>
          <a:xfrm>
            <a:off x="7178387" y="3783870"/>
            <a:ext cx="1080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20650" lvl="0" marL="1270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Char char="•"/>
            </a:pPr>
            <a:r>
              <a:rPr b="0" i="0" lang="en" sz="5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Would you recommend us based on your experience ?</a:t>
            </a:r>
            <a:endParaRPr sz="1100"/>
          </a:p>
          <a:p>
            <a:pPr indent="-88900" lvl="0" marL="1270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0650" lvl="0" marL="1270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Char char="•"/>
            </a:pPr>
            <a:r>
              <a:rPr b="0" i="0" lang="en" sz="5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you have any other question ?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2"/>
          <p:cNvSpPr txBox="1"/>
          <p:nvPr/>
        </p:nvSpPr>
        <p:spPr>
          <a:xfrm>
            <a:off x="1071653" y="301950"/>
            <a:ext cx="6592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30-60-90 DAY PLAN</a:t>
            </a:r>
            <a:endParaRPr sz="1100"/>
          </a:p>
        </p:txBody>
      </p:sp>
      <p:sp>
        <p:nvSpPr>
          <p:cNvPr id="532" name="Google Shape;532;p42"/>
          <p:cNvSpPr txBox="1"/>
          <p:nvPr/>
        </p:nvSpPr>
        <p:spPr>
          <a:xfrm>
            <a:off x="1578826" y="4559825"/>
            <a:ext cx="13380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EAAB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 DAY PLAN</a:t>
            </a:r>
            <a:endParaRPr b="1" sz="800">
              <a:solidFill>
                <a:srgbClr val="9EAAB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33" name="Google Shape;533;p42"/>
          <p:cNvGrpSpPr/>
          <p:nvPr/>
        </p:nvGrpSpPr>
        <p:grpSpPr>
          <a:xfrm>
            <a:off x="944975" y="4630368"/>
            <a:ext cx="702729" cy="51300"/>
            <a:chOff x="1254319" y="5672230"/>
            <a:chExt cx="936972" cy="68400"/>
          </a:xfrm>
        </p:grpSpPr>
        <p:sp>
          <p:nvSpPr>
            <p:cNvPr id="534" name="Google Shape;534;p42"/>
            <p:cNvSpPr/>
            <p:nvPr/>
          </p:nvSpPr>
          <p:spPr>
            <a:xfrm>
              <a:off x="1254319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1362890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1471462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1580034" y="5672230"/>
              <a:ext cx="68400" cy="68400"/>
            </a:xfrm>
            <a:prstGeom prst="ellipse">
              <a:avLst/>
            </a:prstGeom>
            <a:solidFill>
              <a:srgbClr val="9EAABE">
                <a:alpha val="4980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1688605" y="5672230"/>
              <a:ext cx="68400" cy="68400"/>
            </a:xfrm>
            <a:prstGeom prst="ellipse">
              <a:avLst/>
            </a:prstGeom>
            <a:solidFill>
              <a:srgbClr val="9EAABE">
                <a:alpha val="4980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42"/>
            <p:cNvSpPr/>
            <p:nvPr/>
          </p:nvSpPr>
          <p:spPr>
            <a:xfrm>
              <a:off x="1797177" y="5672230"/>
              <a:ext cx="68400" cy="68400"/>
            </a:xfrm>
            <a:prstGeom prst="ellipse">
              <a:avLst/>
            </a:prstGeom>
            <a:solidFill>
              <a:srgbClr val="9EAABE">
                <a:alpha val="4980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42"/>
            <p:cNvSpPr/>
            <p:nvPr/>
          </p:nvSpPr>
          <p:spPr>
            <a:xfrm>
              <a:off x="1905749" y="5672230"/>
              <a:ext cx="68400" cy="68400"/>
            </a:xfrm>
            <a:prstGeom prst="ellipse">
              <a:avLst/>
            </a:prstGeom>
            <a:solidFill>
              <a:srgbClr val="9EAABE">
                <a:alpha val="4980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42"/>
            <p:cNvSpPr/>
            <p:nvPr/>
          </p:nvSpPr>
          <p:spPr>
            <a:xfrm>
              <a:off x="2014320" y="5672230"/>
              <a:ext cx="68400" cy="68400"/>
            </a:xfrm>
            <a:prstGeom prst="ellipse">
              <a:avLst/>
            </a:prstGeom>
            <a:solidFill>
              <a:srgbClr val="9EAABE">
                <a:alpha val="4980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42"/>
            <p:cNvSpPr/>
            <p:nvPr/>
          </p:nvSpPr>
          <p:spPr>
            <a:xfrm>
              <a:off x="2122891" y="5672230"/>
              <a:ext cx="68400" cy="68400"/>
            </a:xfrm>
            <a:prstGeom prst="ellipse">
              <a:avLst/>
            </a:prstGeom>
            <a:solidFill>
              <a:srgbClr val="9EAABE">
                <a:alpha val="4980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3" name="Google Shape;543;p42"/>
          <p:cNvSpPr txBox="1"/>
          <p:nvPr/>
        </p:nvSpPr>
        <p:spPr>
          <a:xfrm>
            <a:off x="4314589" y="4559825"/>
            <a:ext cx="13380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EAAB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 DAY PLAN</a:t>
            </a:r>
            <a:endParaRPr sz="1100"/>
          </a:p>
        </p:txBody>
      </p:sp>
      <p:grpSp>
        <p:nvGrpSpPr>
          <p:cNvPr id="544" name="Google Shape;544;p42"/>
          <p:cNvGrpSpPr/>
          <p:nvPr/>
        </p:nvGrpSpPr>
        <p:grpSpPr>
          <a:xfrm>
            <a:off x="3680738" y="4630368"/>
            <a:ext cx="702729" cy="51300"/>
            <a:chOff x="1254319" y="5672230"/>
            <a:chExt cx="936972" cy="68400"/>
          </a:xfrm>
        </p:grpSpPr>
        <p:sp>
          <p:nvSpPr>
            <p:cNvPr id="545" name="Google Shape;545;p42"/>
            <p:cNvSpPr/>
            <p:nvPr/>
          </p:nvSpPr>
          <p:spPr>
            <a:xfrm>
              <a:off x="1254319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2"/>
            <p:cNvSpPr/>
            <p:nvPr/>
          </p:nvSpPr>
          <p:spPr>
            <a:xfrm>
              <a:off x="1362890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1471462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1580034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1688605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1797177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1905749" y="5672230"/>
              <a:ext cx="68400" cy="68400"/>
            </a:xfrm>
            <a:prstGeom prst="ellipse">
              <a:avLst/>
            </a:prstGeom>
            <a:solidFill>
              <a:srgbClr val="9EAABE">
                <a:alpha val="4980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2014320" y="5672230"/>
              <a:ext cx="68400" cy="68400"/>
            </a:xfrm>
            <a:prstGeom prst="ellipse">
              <a:avLst/>
            </a:prstGeom>
            <a:solidFill>
              <a:srgbClr val="9EAABE">
                <a:alpha val="4980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2122891" y="5672230"/>
              <a:ext cx="68400" cy="68400"/>
            </a:xfrm>
            <a:prstGeom prst="ellipse">
              <a:avLst/>
            </a:prstGeom>
            <a:solidFill>
              <a:srgbClr val="9EAABE">
                <a:alpha val="4980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4" name="Google Shape;554;p42"/>
          <p:cNvSpPr txBox="1"/>
          <p:nvPr/>
        </p:nvSpPr>
        <p:spPr>
          <a:xfrm>
            <a:off x="7050352" y="4559825"/>
            <a:ext cx="13380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EAAB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90 DAY PLAN</a:t>
            </a:r>
            <a:endParaRPr sz="1100"/>
          </a:p>
        </p:txBody>
      </p:sp>
      <p:grpSp>
        <p:nvGrpSpPr>
          <p:cNvPr id="555" name="Google Shape;555;p42"/>
          <p:cNvGrpSpPr/>
          <p:nvPr/>
        </p:nvGrpSpPr>
        <p:grpSpPr>
          <a:xfrm>
            <a:off x="6416501" y="4630368"/>
            <a:ext cx="702729" cy="51300"/>
            <a:chOff x="1254319" y="5672230"/>
            <a:chExt cx="936972" cy="68400"/>
          </a:xfrm>
        </p:grpSpPr>
        <p:sp>
          <p:nvSpPr>
            <p:cNvPr id="556" name="Google Shape;556;p42"/>
            <p:cNvSpPr/>
            <p:nvPr/>
          </p:nvSpPr>
          <p:spPr>
            <a:xfrm>
              <a:off x="1254319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1362890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1471462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1580034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1688605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1797177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1905749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2014320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2122891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5" name="Google Shape;565;p42"/>
          <p:cNvSpPr/>
          <p:nvPr/>
        </p:nvSpPr>
        <p:spPr>
          <a:xfrm>
            <a:off x="880764" y="1689905"/>
            <a:ext cx="2100300" cy="2781900"/>
          </a:xfrm>
          <a:prstGeom prst="roundRect">
            <a:avLst>
              <a:gd fmla="val 8881" name="adj"/>
            </a:avLst>
          </a:prstGeom>
          <a:solidFill>
            <a:srgbClr val="FFFFFF"/>
          </a:solidFill>
          <a:ln>
            <a:noFill/>
          </a:ln>
          <a:effectLst>
            <a:outerShdw blurRad="292100" rotWithShape="0" dir="5400000" dist="110334">
              <a:srgbClr val="475D84">
                <a:alpha val="2157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2"/>
          <p:cNvSpPr/>
          <p:nvPr/>
        </p:nvSpPr>
        <p:spPr>
          <a:xfrm>
            <a:off x="691257" y="1900823"/>
            <a:ext cx="380400" cy="380400"/>
          </a:xfrm>
          <a:prstGeom prst="ellipse">
            <a:avLst/>
          </a:prstGeom>
          <a:gradFill>
            <a:gsLst>
              <a:gs pos="0">
                <a:srgbClr val="54B2DB"/>
              </a:gs>
              <a:gs pos="100000">
                <a:srgbClr val="4983D0"/>
              </a:gs>
            </a:gsLst>
            <a:lin ang="2277851" scaled="0"/>
          </a:gradFill>
          <a:ln>
            <a:noFill/>
          </a:ln>
        </p:spPr>
        <p:txBody>
          <a:bodyPr anchorCtr="0" anchor="ctr" bIns="6850" lIns="38100" spcFirstLastPara="1" rIns="381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</a:t>
            </a:r>
            <a:endParaRPr b="1" sz="11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7" name="Google Shape;567;p42"/>
          <p:cNvSpPr txBox="1"/>
          <p:nvPr/>
        </p:nvSpPr>
        <p:spPr>
          <a:xfrm>
            <a:off x="1181700" y="1975550"/>
            <a:ext cx="1578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54B2D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 and contribute</a:t>
            </a:r>
            <a:endParaRPr b="1" sz="800">
              <a:solidFill>
                <a:srgbClr val="54B2D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8" name="Google Shape;568;p42"/>
          <p:cNvSpPr txBox="1"/>
          <p:nvPr/>
        </p:nvSpPr>
        <p:spPr>
          <a:xfrm>
            <a:off x="1052050" y="2331975"/>
            <a:ext cx="18006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First month focus on understanding and contribution</a:t>
            </a:r>
            <a:endParaRPr sz="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9" name="Google Shape;569;p42"/>
          <p:cNvSpPr txBox="1"/>
          <p:nvPr/>
        </p:nvSpPr>
        <p:spPr>
          <a:xfrm>
            <a:off x="1052041" y="2747068"/>
            <a:ext cx="18006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THEME:</a:t>
            </a:r>
            <a:endParaRPr sz="1100"/>
          </a:p>
        </p:txBody>
      </p:sp>
      <p:sp>
        <p:nvSpPr>
          <p:cNvPr id="570" name="Google Shape;570;p42"/>
          <p:cNvSpPr txBox="1"/>
          <p:nvPr/>
        </p:nvSpPr>
        <p:spPr>
          <a:xfrm>
            <a:off x="1052041" y="2990826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 </a:t>
            </a: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vision, customers &amp; product</a:t>
            </a:r>
            <a:endParaRPr sz="1100"/>
          </a:p>
        </p:txBody>
      </p:sp>
      <p:sp>
        <p:nvSpPr>
          <p:cNvPr id="571" name="Google Shape;571;p42"/>
          <p:cNvSpPr txBox="1"/>
          <p:nvPr/>
        </p:nvSpPr>
        <p:spPr>
          <a:xfrm>
            <a:off x="1052041" y="3490201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Understand architecture, technology</a:t>
            </a:r>
            <a:endParaRPr sz="1100"/>
          </a:p>
        </p:txBody>
      </p:sp>
      <p:sp>
        <p:nvSpPr>
          <p:cNvPr id="572" name="Google Shape;572;p42"/>
          <p:cNvSpPr txBox="1"/>
          <p:nvPr/>
        </p:nvSpPr>
        <p:spPr>
          <a:xfrm>
            <a:off x="1052041" y="3303777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Understand  </a:t>
            </a:r>
            <a:r>
              <a:rPr b="1" lang="en" sz="600">
                <a:latin typeface="Century Gothic"/>
                <a:ea typeface="Century Gothic"/>
                <a:cs typeface="Century Gothic"/>
                <a:sym typeface="Century Gothic"/>
              </a:rPr>
              <a:t>stakeholders, investor</a:t>
            </a: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 need</a:t>
            </a:r>
            <a:endParaRPr sz="1100"/>
          </a:p>
        </p:txBody>
      </p:sp>
      <p:sp>
        <p:nvSpPr>
          <p:cNvPr id="573" name="Google Shape;573;p42"/>
          <p:cNvSpPr txBox="1"/>
          <p:nvPr/>
        </p:nvSpPr>
        <p:spPr>
          <a:xfrm>
            <a:off x="1052041" y="3803153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Collect feedback and contribute to handle issues.  Understand priority, </a:t>
            </a:r>
            <a:endParaRPr sz="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work with enterprises</a:t>
            </a:r>
            <a:endParaRPr sz="1100"/>
          </a:p>
        </p:txBody>
      </p:sp>
      <p:cxnSp>
        <p:nvCxnSpPr>
          <p:cNvPr id="574" name="Google Shape;574;p42"/>
          <p:cNvCxnSpPr/>
          <p:nvPr/>
        </p:nvCxnSpPr>
        <p:spPr>
          <a:xfrm>
            <a:off x="1017902" y="3692675"/>
            <a:ext cx="1826100" cy="0"/>
          </a:xfrm>
          <a:prstGeom prst="straightConnector1">
            <a:avLst/>
          </a:prstGeom>
          <a:noFill/>
          <a:ln cap="rnd" cmpd="sng" w="9525">
            <a:solidFill>
              <a:srgbClr val="C4CCD7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75" name="Google Shape;575;p42"/>
          <p:cNvCxnSpPr/>
          <p:nvPr/>
        </p:nvCxnSpPr>
        <p:spPr>
          <a:xfrm>
            <a:off x="1017902" y="3498099"/>
            <a:ext cx="1826100" cy="0"/>
          </a:xfrm>
          <a:prstGeom prst="straightConnector1">
            <a:avLst/>
          </a:prstGeom>
          <a:noFill/>
          <a:ln cap="rnd" cmpd="sng" w="9525">
            <a:solidFill>
              <a:srgbClr val="C4CCD7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76" name="Google Shape;576;p42"/>
          <p:cNvCxnSpPr/>
          <p:nvPr/>
        </p:nvCxnSpPr>
        <p:spPr>
          <a:xfrm>
            <a:off x="1017902" y="3227324"/>
            <a:ext cx="1826100" cy="0"/>
          </a:xfrm>
          <a:prstGeom prst="straightConnector1">
            <a:avLst/>
          </a:prstGeom>
          <a:noFill/>
          <a:ln cap="rnd" cmpd="sng" w="9525">
            <a:solidFill>
              <a:srgbClr val="C4CCD7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77" name="Google Shape;577;p42"/>
          <p:cNvSpPr/>
          <p:nvPr/>
        </p:nvSpPr>
        <p:spPr>
          <a:xfrm>
            <a:off x="3616527" y="1689905"/>
            <a:ext cx="2100300" cy="2781900"/>
          </a:xfrm>
          <a:prstGeom prst="roundRect">
            <a:avLst>
              <a:gd fmla="val 8881" name="adj"/>
            </a:avLst>
          </a:prstGeom>
          <a:solidFill>
            <a:srgbClr val="FFFFFF"/>
          </a:solidFill>
          <a:ln>
            <a:noFill/>
          </a:ln>
          <a:effectLst>
            <a:outerShdw blurRad="292100" rotWithShape="0" dir="5400000" dist="110334">
              <a:srgbClr val="475D84">
                <a:alpha val="2157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42"/>
          <p:cNvSpPr/>
          <p:nvPr/>
        </p:nvSpPr>
        <p:spPr>
          <a:xfrm>
            <a:off x="3427020" y="1900823"/>
            <a:ext cx="380400" cy="380400"/>
          </a:xfrm>
          <a:prstGeom prst="ellipse">
            <a:avLst/>
          </a:prstGeom>
          <a:gradFill>
            <a:gsLst>
              <a:gs pos="0">
                <a:srgbClr val="54B2DB"/>
              </a:gs>
              <a:gs pos="100000">
                <a:srgbClr val="4983D0"/>
              </a:gs>
            </a:gsLst>
            <a:lin ang="2277851" scaled="0"/>
          </a:gradFill>
          <a:ln>
            <a:noFill/>
          </a:ln>
        </p:spPr>
        <p:txBody>
          <a:bodyPr anchorCtr="0" anchor="ctr" bIns="6850" lIns="38100" spcFirstLastPara="1" rIns="381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b="1" sz="11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9" name="Google Shape;579;p42"/>
          <p:cNvSpPr txBox="1"/>
          <p:nvPr/>
        </p:nvSpPr>
        <p:spPr>
          <a:xfrm>
            <a:off x="3917487" y="1975550"/>
            <a:ext cx="1593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54B2D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Agree approach for execution </a:t>
            </a:r>
            <a:endParaRPr b="1" sz="800">
              <a:solidFill>
                <a:srgbClr val="54B2D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0" name="Google Shape;580;p42"/>
          <p:cNvSpPr txBox="1"/>
          <p:nvPr/>
        </p:nvSpPr>
        <p:spPr>
          <a:xfrm>
            <a:off x="3787800" y="2331975"/>
            <a:ext cx="18006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Agree challenges, changes need and roadmap.  Ensure team alignment.</a:t>
            </a:r>
            <a:endParaRPr sz="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1" name="Google Shape;581;p42"/>
          <p:cNvSpPr txBox="1"/>
          <p:nvPr/>
        </p:nvSpPr>
        <p:spPr>
          <a:xfrm>
            <a:off x="3787804" y="2747068"/>
            <a:ext cx="18006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THEME:</a:t>
            </a:r>
            <a:endParaRPr sz="1100"/>
          </a:p>
        </p:txBody>
      </p:sp>
      <p:sp>
        <p:nvSpPr>
          <p:cNvPr id="582" name="Google Shape;582;p42"/>
          <p:cNvSpPr txBox="1"/>
          <p:nvPr/>
        </p:nvSpPr>
        <p:spPr>
          <a:xfrm>
            <a:off x="3787804" y="2990826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Prioritized list and execution</a:t>
            </a:r>
            <a:endParaRPr sz="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3" name="Google Shape;583;p42"/>
          <p:cNvSpPr txBox="1"/>
          <p:nvPr/>
        </p:nvSpPr>
        <p:spPr>
          <a:xfrm>
            <a:off x="3787804" y="3261601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Have common data model, build</a:t>
            </a:r>
            <a:endParaRPr sz="1100"/>
          </a:p>
        </p:txBody>
      </p:sp>
      <p:sp>
        <p:nvSpPr>
          <p:cNvPr id="584" name="Google Shape;584;p42"/>
          <p:cNvSpPr txBox="1"/>
          <p:nvPr/>
        </p:nvSpPr>
        <p:spPr>
          <a:xfrm>
            <a:off x="3787804" y="3760977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85" name="Google Shape;585;p42"/>
          <p:cNvSpPr txBox="1"/>
          <p:nvPr/>
        </p:nvSpPr>
        <p:spPr>
          <a:xfrm>
            <a:off x="3787804" y="3803153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entury Gothic"/>
                <a:ea typeface="Century Gothic"/>
                <a:cs typeface="Century Gothic"/>
                <a:sym typeface="Century Gothic"/>
              </a:rPr>
              <a:t>Enterprise</a:t>
            </a:r>
            <a:r>
              <a:rPr b="1" lang="en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Work with </a:t>
            </a: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enterprises and onboard </a:t>
            </a:r>
            <a:endParaRPr sz="1100"/>
          </a:p>
        </p:txBody>
      </p:sp>
      <p:cxnSp>
        <p:nvCxnSpPr>
          <p:cNvPr id="586" name="Google Shape;586;p42"/>
          <p:cNvCxnSpPr/>
          <p:nvPr/>
        </p:nvCxnSpPr>
        <p:spPr>
          <a:xfrm>
            <a:off x="3753665" y="3768875"/>
            <a:ext cx="1826100" cy="0"/>
          </a:xfrm>
          <a:prstGeom prst="straightConnector1">
            <a:avLst/>
          </a:prstGeom>
          <a:noFill/>
          <a:ln cap="rnd" cmpd="sng" w="9525">
            <a:solidFill>
              <a:srgbClr val="C4CCD7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87" name="Google Shape;587;p42"/>
          <p:cNvCxnSpPr/>
          <p:nvPr/>
        </p:nvCxnSpPr>
        <p:spPr>
          <a:xfrm>
            <a:off x="3753665" y="3498099"/>
            <a:ext cx="1826100" cy="0"/>
          </a:xfrm>
          <a:prstGeom prst="straightConnector1">
            <a:avLst/>
          </a:prstGeom>
          <a:noFill/>
          <a:ln cap="rnd" cmpd="sng" w="9525">
            <a:solidFill>
              <a:srgbClr val="C4CCD7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88" name="Google Shape;588;p42"/>
          <p:cNvCxnSpPr/>
          <p:nvPr/>
        </p:nvCxnSpPr>
        <p:spPr>
          <a:xfrm>
            <a:off x="3753665" y="3227324"/>
            <a:ext cx="1826100" cy="0"/>
          </a:xfrm>
          <a:prstGeom prst="straightConnector1">
            <a:avLst/>
          </a:prstGeom>
          <a:noFill/>
          <a:ln cap="rnd" cmpd="sng" w="9525">
            <a:solidFill>
              <a:srgbClr val="C4CCD7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89" name="Google Shape;589;p42"/>
          <p:cNvSpPr/>
          <p:nvPr/>
        </p:nvSpPr>
        <p:spPr>
          <a:xfrm>
            <a:off x="6352290" y="1689905"/>
            <a:ext cx="2100300" cy="2781900"/>
          </a:xfrm>
          <a:prstGeom prst="roundRect">
            <a:avLst>
              <a:gd fmla="val 8881" name="adj"/>
            </a:avLst>
          </a:prstGeom>
          <a:solidFill>
            <a:srgbClr val="FFFFFF"/>
          </a:solidFill>
          <a:ln>
            <a:noFill/>
          </a:ln>
          <a:effectLst>
            <a:outerShdw blurRad="292100" rotWithShape="0" dir="5400000" dist="110334">
              <a:srgbClr val="475D84">
                <a:alpha val="2157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2"/>
          <p:cNvSpPr/>
          <p:nvPr/>
        </p:nvSpPr>
        <p:spPr>
          <a:xfrm>
            <a:off x="6162783" y="1900823"/>
            <a:ext cx="380400" cy="380400"/>
          </a:xfrm>
          <a:prstGeom prst="ellipse">
            <a:avLst/>
          </a:prstGeom>
          <a:gradFill>
            <a:gsLst>
              <a:gs pos="0">
                <a:srgbClr val="54B2DB"/>
              </a:gs>
              <a:gs pos="100000">
                <a:srgbClr val="4983D0"/>
              </a:gs>
            </a:gsLst>
            <a:lin ang="2277851" scaled="0"/>
          </a:gradFill>
          <a:ln>
            <a:noFill/>
          </a:ln>
        </p:spPr>
        <p:txBody>
          <a:bodyPr anchorCtr="0" anchor="ctr" bIns="6850" lIns="38100" spcFirstLastPara="1" rIns="381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90</a:t>
            </a:r>
            <a:endParaRPr b="1" sz="11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1" name="Google Shape;591;p42"/>
          <p:cNvSpPr txBox="1"/>
          <p:nvPr/>
        </p:nvSpPr>
        <p:spPr>
          <a:xfrm>
            <a:off x="6653224" y="1975550"/>
            <a:ext cx="1662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54B2D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Rhythm for execution</a:t>
            </a:r>
            <a:endParaRPr b="1" sz="800">
              <a:solidFill>
                <a:srgbClr val="54B2D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2" name="Google Shape;592;p42"/>
          <p:cNvSpPr txBox="1"/>
          <p:nvPr/>
        </p:nvSpPr>
        <p:spPr>
          <a:xfrm>
            <a:off x="6523575" y="2331975"/>
            <a:ext cx="18006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Consistently delivering . Make standard for operations score</a:t>
            </a:r>
            <a:endParaRPr sz="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3" name="Google Shape;593;p42"/>
          <p:cNvSpPr txBox="1"/>
          <p:nvPr/>
        </p:nvSpPr>
        <p:spPr>
          <a:xfrm>
            <a:off x="6523567" y="2747068"/>
            <a:ext cx="18006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THEME:</a:t>
            </a:r>
            <a:endParaRPr sz="1100"/>
          </a:p>
        </p:txBody>
      </p:sp>
      <p:sp>
        <p:nvSpPr>
          <p:cNvPr id="594" name="Google Shape;594;p42"/>
          <p:cNvSpPr txBox="1"/>
          <p:nvPr/>
        </p:nvSpPr>
        <p:spPr>
          <a:xfrm>
            <a:off x="6523567" y="2990826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entury Gothic"/>
                <a:ea typeface="Century Gothic"/>
                <a:cs typeface="Century Gothic"/>
                <a:sym typeface="Century Gothic"/>
              </a:rPr>
              <a:t>Success in Capital raising </a:t>
            </a:r>
            <a:endParaRPr b="1" sz="1100"/>
          </a:p>
        </p:txBody>
      </p:sp>
      <p:sp>
        <p:nvSpPr>
          <p:cNvPr id="595" name="Google Shape;595;p42"/>
          <p:cNvSpPr txBox="1"/>
          <p:nvPr/>
        </p:nvSpPr>
        <p:spPr>
          <a:xfrm>
            <a:off x="6523567" y="3566401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Engineering  &amp; biz ops process set up. </a:t>
            </a:r>
            <a:endParaRPr sz="1100"/>
          </a:p>
        </p:txBody>
      </p:sp>
      <p:sp>
        <p:nvSpPr>
          <p:cNvPr id="596" name="Google Shape;596;p42"/>
          <p:cNvSpPr txBox="1"/>
          <p:nvPr/>
        </p:nvSpPr>
        <p:spPr>
          <a:xfrm>
            <a:off x="6523567" y="3227577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Customer success is bringing new customer</a:t>
            </a:r>
            <a:endParaRPr sz="1100"/>
          </a:p>
        </p:txBody>
      </p:sp>
      <p:sp>
        <p:nvSpPr>
          <p:cNvPr id="597" name="Google Shape;597;p42"/>
          <p:cNvSpPr txBox="1"/>
          <p:nvPr/>
        </p:nvSpPr>
        <p:spPr>
          <a:xfrm>
            <a:off x="6523575" y="3803148"/>
            <a:ext cx="18006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Existing customers are gaining value. Position SQOR score as standard score/credit</a:t>
            </a:r>
            <a:endParaRPr sz="1100"/>
          </a:p>
        </p:txBody>
      </p:sp>
      <p:cxnSp>
        <p:nvCxnSpPr>
          <p:cNvPr id="598" name="Google Shape;598;p42"/>
          <p:cNvCxnSpPr/>
          <p:nvPr/>
        </p:nvCxnSpPr>
        <p:spPr>
          <a:xfrm>
            <a:off x="6489428" y="3768875"/>
            <a:ext cx="1826100" cy="0"/>
          </a:xfrm>
          <a:prstGeom prst="straightConnector1">
            <a:avLst/>
          </a:prstGeom>
          <a:noFill/>
          <a:ln cap="rnd" cmpd="sng" w="9525">
            <a:solidFill>
              <a:srgbClr val="C4CCD7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99" name="Google Shape;599;p42"/>
          <p:cNvCxnSpPr/>
          <p:nvPr/>
        </p:nvCxnSpPr>
        <p:spPr>
          <a:xfrm>
            <a:off x="6489428" y="3498099"/>
            <a:ext cx="1826100" cy="0"/>
          </a:xfrm>
          <a:prstGeom prst="straightConnector1">
            <a:avLst/>
          </a:prstGeom>
          <a:noFill/>
          <a:ln cap="rnd" cmpd="sng" w="9525">
            <a:solidFill>
              <a:srgbClr val="C4CCD7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00" name="Google Shape;600;p42"/>
          <p:cNvCxnSpPr/>
          <p:nvPr/>
        </p:nvCxnSpPr>
        <p:spPr>
          <a:xfrm>
            <a:off x="6489428" y="3151124"/>
            <a:ext cx="1826100" cy="0"/>
          </a:xfrm>
          <a:prstGeom prst="straightConnector1">
            <a:avLst/>
          </a:prstGeom>
          <a:noFill/>
          <a:ln cap="rnd" cmpd="sng" w="9525">
            <a:solidFill>
              <a:srgbClr val="C4CCD7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601" name="Google Shape;601;p42"/>
          <p:cNvGrpSpPr/>
          <p:nvPr/>
        </p:nvGrpSpPr>
        <p:grpSpPr>
          <a:xfrm>
            <a:off x="2401784" y="722380"/>
            <a:ext cx="4340475" cy="327375"/>
            <a:chOff x="3202379" y="1488382"/>
            <a:chExt cx="5787300" cy="436500"/>
          </a:xfrm>
        </p:grpSpPr>
        <p:sp>
          <p:nvSpPr>
            <p:cNvPr id="602" name="Google Shape;602;p42"/>
            <p:cNvSpPr/>
            <p:nvPr/>
          </p:nvSpPr>
          <p:spPr>
            <a:xfrm>
              <a:off x="3202379" y="1488382"/>
              <a:ext cx="5787300" cy="436500"/>
            </a:xfrm>
            <a:prstGeom prst="roundRect">
              <a:avLst>
                <a:gd fmla="val 50000" name="adj"/>
              </a:avLst>
            </a:prstGeom>
            <a:solidFill>
              <a:srgbClr val="C4CCD7">
                <a:alpha val="2471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3" name="Google Shape;603;p42"/>
            <p:cNvGrpSpPr/>
            <p:nvPr/>
          </p:nvGrpSpPr>
          <p:grpSpPr>
            <a:xfrm>
              <a:off x="3705348" y="1578476"/>
              <a:ext cx="4947300" cy="272408"/>
              <a:chOff x="3485425" y="1578476"/>
              <a:chExt cx="4947300" cy="272408"/>
            </a:xfrm>
          </p:grpSpPr>
          <p:sp>
            <p:nvSpPr>
              <p:cNvPr id="604" name="Google Shape;604;p42"/>
              <p:cNvSpPr txBox="1"/>
              <p:nvPr/>
            </p:nvSpPr>
            <p:spPr>
              <a:xfrm>
                <a:off x="3485425" y="1578476"/>
                <a:ext cx="4947300" cy="2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lnSpc>
                    <a:spcPct val="16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rgbClr val="8796A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Build right things, Build in right manner and Deliver at fast speed</a:t>
                </a:r>
                <a:r>
                  <a:rPr lang="en" sz="700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. </a:t>
                </a:r>
                <a:endParaRPr sz="1100"/>
              </a:p>
            </p:txBody>
          </p:sp>
          <p:sp>
            <p:nvSpPr>
              <p:cNvPr id="605" name="Google Shape;605;p42"/>
              <p:cNvSpPr txBox="1"/>
              <p:nvPr/>
            </p:nvSpPr>
            <p:spPr>
              <a:xfrm>
                <a:off x="6001076" y="1578484"/>
                <a:ext cx="2227800" cy="2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lnSpc>
                    <a:spcPct val="16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</p:grpSp>
      </p:grpSp>
      <p:sp>
        <p:nvSpPr>
          <p:cNvPr id="606" name="Google Shape;606;p42"/>
          <p:cNvSpPr txBox="1"/>
          <p:nvPr/>
        </p:nvSpPr>
        <p:spPr>
          <a:xfrm>
            <a:off x="3787804" y="3566401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entury Gothic"/>
                <a:ea typeface="Century Gothic"/>
                <a:cs typeface="Century Gothic"/>
                <a:sym typeface="Century Gothic"/>
              </a:rPr>
              <a:t>Investor </a:t>
            </a: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: Focus on capital raising</a:t>
            </a:r>
            <a:endParaRPr sz="1100"/>
          </a:p>
        </p:txBody>
      </p:sp>
      <p:cxnSp>
        <p:nvCxnSpPr>
          <p:cNvPr id="607" name="Google Shape;607;p42"/>
          <p:cNvCxnSpPr/>
          <p:nvPr/>
        </p:nvCxnSpPr>
        <p:spPr>
          <a:xfrm>
            <a:off x="3753665" y="4031499"/>
            <a:ext cx="1826100" cy="0"/>
          </a:xfrm>
          <a:prstGeom prst="straightConnector1">
            <a:avLst/>
          </a:prstGeom>
          <a:noFill/>
          <a:ln cap="rnd" cmpd="sng" w="9525">
            <a:solidFill>
              <a:srgbClr val="C4CCD7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08" name="Google Shape;608;p42"/>
          <p:cNvSpPr txBox="1"/>
          <p:nvPr/>
        </p:nvSpPr>
        <p:spPr>
          <a:xfrm>
            <a:off x="895150" y="4808200"/>
            <a:ext cx="319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Author: Prashant K Dhingra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42"/>
          <p:cNvSpPr txBox="1"/>
          <p:nvPr/>
        </p:nvSpPr>
        <p:spPr>
          <a:xfrm>
            <a:off x="3787804" y="4107953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Establish myself and company as </a:t>
            </a:r>
            <a:r>
              <a:rPr b="1" lang="en" sz="600">
                <a:latin typeface="Century Gothic"/>
                <a:ea typeface="Century Gothic"/>
                <a:cs typeface="Century Gothic"/>
                <a:sym typeface="Century Gothic"/>
              </a:rPr>
              <a:t>thought leader </a:t>
            </a:r>
            <a:endParaRPr b="1"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3"/>
          <p:cNvSpPr txBox="1"/>
          <p:nvPr/>
        </p:nvSpPr>
        <p:spPr>
          <a:xfrm>
            <a:off x="2887675" y="609675"/>
            <a:ext cx="3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43"/>
          <p:cNvSpPr txBox="1"/>
          <p:nvPr/>
        </p:nvSpPr>
        <p:spPr>
          <a:xfrm>
            <a:off x="848000" y="1280325"/>
            <a:ext cx="6357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Next few slides have questions I will ask and use these for alignment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Value prop for customers/investors, market fit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product built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customer use it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customer gain value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it provide competitive advantage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org structure is aligned for success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4"/>
          <p:cNvSpPr/>
          <p:nvPr/>
        </p:nvSpPr>
        <p:spPr>
          <a:xfrm>
            <a:off x="981846" y="2238585"/>
            <a:ext cx="3558300" cy="127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44"/>
          <p:cNvSpPr/>
          <p:nvPr/>
        </p:nvSpPr>
        <p:spPr>
          <a:xfrm rot="10800000">
            <a:off x="1756646" y="2286749"/>
            <a:ext cx="198600" cy="106800"/>
          </a:xfrm>
          <a:prstGeom prst="triangle">
            <a:avLst>
              <a:gd fmla="val 50000" name="adj"/>
            </a:avLst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44"/>
          <p:cNvSpPr/>
          <p:nvPr/>
        </p:nvSpPr>
        <p:spPr>
          <a:xfrm rot="10800000">
            <a:off x="3567573" y="2286749"/>
            <a:ext cx="198600" cy="106800"/>
          </a:xfrm>
          <a:prstGeom prst="triangle">
            <a:avLst>
              <a:gd fmla="val 50000" name="adj"/>
            </a:avLst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44"/>
          <p:cNvSpPr/>
          <p:nvPr/>
        </p:nvSpPr>
        <p:spPr>
          <a:xfrm>
            <a:off x="4603700" y="2238585"/>
            <a:ext cx="1747500" cy="127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44"/>
          <p:cNvSpPr/>
          <p:nvPr/>
        </p:nvSpPr>
        <p:spPr>
          <a:xfrm rot="10800000">
            <a:off x="5378500" y="2286749"/>
            <a:ext cx="198600" cy="106800"/>
          </a:xfrm>
          <a:prstGeom prst="triangle">
            <a:avLst>
              <a:gd fmla="val 50000" name="adj"/>
            </a:avLst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44"/>
          <p:cNvSpPr/>
          <p:nvPr/>
        </p:nvSpPr>
        <p:spPr>
          <a:xfrm>
            <a:off x="6414626" y="2238585"/>
            <a:ext cx="1747500" cy="127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44"/>
          <p:cNvSpPr/>
          <p:nvPr/>
        </p:nvSpPr>
        <p:spPr>
          <a:xfrm rot="10800000">
            <a:off x="7189427" y="2286749"/>
            <a:ext cx="198600" cy="106800"/>
          </a:xfrm>
          <a:prstGeom prst="triangle">
            <a:avLst>
              <a:gd fmla="val 50000" name="adj"/>
            </a:avLst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44"/>
          <p:cNvSpPr/>
          <p:nvPr/>
        </p:nvSpPr>
        <p:spPr>
          <a:xfrm>
            <a:off x="981845" y="3616674"/>
            <a:ext cx="3558300" cy="463800"/>
          </a:xfrm>
          <a:prstGeom prst="roundRect">
            <a:avLst>
              <a:gd fmla="val 19359" name="adj"/>
            </a:avLst>
          </a:prstGeom>
          <a:solidFill>
            <a:srgbClr val="A5A5A5"/>
          </a:solidFill>
          <a:ln cap="flat" cmpd="sng" w="254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entury Gothic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Temporary Competitive Advantage</a:t>
            </a:r>
            <a:endParaRPr b="1" i="0" sz="9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8" name="Google Shape;628;p44"/>
          <p:cNvSpPr/>
          <p:nvPr/>
        </p:nvSpPr>
        <p:spPr>
          <a:xfrm>
            <a:off x="4603701" y="3614693"/>
            <a:ext cx="1747500" cy="463800"/>
          </a:xfrm>
          <a:prstGeom prst="roundRect">
            <a:avLst>
              <a:gd fmla="val 14645" name="adj"/>
            </a:avLst>
          </a:prstGeom>
          <a:solidFill>
            <a:srgbClr val="A5A5A5"/>
          </a:solidFill>
          <a:ln cap="flat" cmpd="sng" w="254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entury Gothic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Sustainable Advantage</a:t>
            </a:r>
            <a:endParaRPr b="1" i="0" sz="9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9" name="Google Shape;629;p44"/>
          <p:cNvSpPr/>
          <p:nvPr/>
        </p:nvSpPr>
        <p:spPr>
          <a:xfrm>
            <a:off x="6411385" y="3614692"/>
            <a:ext cx="1747500" cy="463800"/>
          </a:xfrm>
          <a:prstGeom prst="roundRect">
            <a:avLst>
              <a:gd fmla="val 17002" name="adj"/>
            </a:avLst>
          </a:prstGeom>
          <a:solidFill>
            <a:srgbClr val="A5A5A5"/>
          </a:solidFill>
          <a:ln cap="flat" cmpd="sng" w="254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entury Gothic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 Competence</a:t>
            </a:r>
            <a:endParaRPr b="1" i="0" sz="9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0" name="Google Shape;630;p44"/>
          <p:cNvSpPr txBox="1"/>
          <p:nvPr/>
        </p:nvSpPr>
        <p:spPr>
          <a:xfrm>
            <a:off x="1741475" y="2833611"/>
            <a:ext cx="2039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entury Gothic"/>
              <a:buNone/>
            </a:pPr>
            <a:r>
              <a:rPr lang="en" sz="800">
                <a:latin typeface="Century Gothic"/>
                <a:ea typeface="Century Gothic"/>
                <a:cs typeface="Century Gothic"/>
                <a:sym typeface="Century Gothic"/>
              </a:rPr>
              <a:t>How much </a:t>
            </a:r>
            <a:r>
              <a:rPr b="0" i="0" lang="en" sz="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Valuable + Rare</a:t>
            </a:r>
            <a:endParaRPr b="0" i="0" sz="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1" name="Google Shape;631;p44"/>
          <p:cNvSpPr/>
          <p:nvPr/>
        </p:nvSpPr>
        <p:spPr>
          <a:xfrm>
            <a:off x="2621914" y="3399951"/>
            <a:ext cx="278400" cy="278400"/>
          </a:xfrm>
          <a:prstGeom prst="ellipse">
            <a:avLst/>
          </a:prstGeom>
          <a:solidFill>
            <a:schemeClr val="accent5"/>
          </a:solidFill>
          <a:ln cap="flat" cmpd="sng" w="254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  <a:endParaRPr b="1" i="0" sz="14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2" name="Google Shape;632;p44"/>
          <p:cNvSpPr/>
          <p:nvPr/>
        </p:nvSpPr>
        <p:spPr>
          <a:xfrm>
            <a:off x="5338000" y="3399951"/>
            <a:ext cx="278400" cy="278400"/>
          </a:xfrm>
          <a:prstGeom prst="ellipse">
            <a:avLst/>
          </a:prstGeom>
          <a:solidFill>
            <a:schemeClr val="accent5"/>
          </a:solidFill>
          <a:ln cap="flat" cmpd="sng" w="254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  <a:endParaRPr b="1" i="0" sz="14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3" name="Google Shape;633;p44"/>
          <p:cNvSpPr/>
          <p:nvPr/>
        </p:nvSpPr>
        <p:spPr>
          <a:xfrm>
            <a:off x="7145990" y="3399951"/>
            <a:ext cx="278400" cy="278400"/>
          </a:xfrm>
          <a:prstGeom prst="ellipse">
            <a:avLst/>
          </a:prstGeom>
          <a:solidFill>
            <a:schemeClr val="accent5"/>
          </a:solidFill>
          <a:ln cap="flat" cmpd="sng" w="254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  <a:endParaRPr b="1" i="0" sz="14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4" name="Google Shape;634;p44"/>
          <p:cNvSpPr txBox="1"/>
          <p:nvPr/>
        </p:nvSpPr>
        <p:spPr>
          <a:xfrm>
            <a:off x="4855571" y="2737731"/>
            <a:ext cx="12432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entury Gothic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Valuable + Rare + Difficult to Imitate</a:t>
            </a:r>
            <a:endParaRPr b="0" i="0" sz="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5" name="Google Shape;635;p44"/>
          <p:cNvSpPr txBox="1"/>
          <p:nvPr/>
        </p:nvSpPr>
        <p:spPr>
          <a:xfrm>
            <a:off x="6493642" y="2666678"/>
            <a:ext cx="1583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entury Gothic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Valuable + Rare + Difficult</a:t>
            </a:r>
            <a:endParaRPr sz="1100"/>
          </a:p>
          <a:p>
            <a:pPr indent="0" lvl="0" marL="0" marR="0" rtl="0" algn="ctr">
              <a:lnSpc>
                <a:spcPct val="13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entury Gothic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Imitate + Organized</a:t>
            </a:r>
            <a:endParaRPr sz="1100"/>
          </a:p>
          <a:p>
            <a:pPr indent="0" lvl="0" marL="0" marR="0" rtl="0" algn="ctr">
              <a:lnSpc>
                <a:spcPct val="13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entury Gothic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Exploit</a:t>
            </a:r>
            <a:endParaRPr b="0" i="0" sz="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636" name="Google Shape;636;p44"/>
          <p:cNvGrpSpPr/>
          <p:nvPr/>
        </p:nvGrpSpPr>
        <p:grpSpPr>
          <a:xfrm>
            <a:off x="981845" y="1749439"/>
            <a:ext cx="1747530" cy="588017"/>
            <a:chOff x="1309127" y="2332585"/>
            <a:chExt cx="2330040" cy="784022"/>
          </a:xfrm>
        </p:grpSpPr>
        <p:sp>
          <p:nvSpPr>
            <p:cNvPr id="637" name="Google Shape;637;p44"/>
            <p:cNvSpPr/>
            <p:nvPr/>
          </p:nvSpPr>
          <p:spPr>
            <a:xfrm flipH="1">
              <a:off x="1309127" y="2332585"/>
              <a:ext cx="2330040" cy="784022"/>
            </a:xfrm>
            <a:custGeom>
              <a:rect b="b" l="l" r="r" t="t"/>
              <a:pathLst>
                <a:path extrusionOk="0" h="784022" w="2330040">
                  <a:moveTo>
                    <a:pt x="2099272" y="0"/>
                  </a:moveTo>
                  <a:lnTo>
                    <a:pt x="0" y="0"/>
                  </a:lnTo>
                  <a:lnTo>
                    <a:pt x="0" y="653067"/>
                  </a:lnTo>
                  <a:lnTo>
                    <a:pt x="1043669" y="653067"/>
                  </a:lnTo>
                  <a:lnTo>
                    <a:pt x="1165427" y="784022"/>
                  </a:lnTo>
                  <a:lnTo>
                    <a:pt x="1287184" y="653067"/>
                  </a:lnTo>
                  <a:lnTo>
                    <a:pt x="2330040" y="653067"/>
                  </a:lnTo>
                  <a:lnTo>
                    <a:pt x="2330040" y="230768"/>
                  </a:lnTo>
                  <a:cubicBezTo>
                    <a:pt x="2330040" y="103318"/>
                    <a:pt x="2226722" y="0"/>
                    <a:pt x="20992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44"/>
            <p:cNvSpPr txBox="1"/>
            <p:nvPr/>
          </p:nvSpPr>
          <p:spPr>
            <a:xfrm>
              <a:off x="1512576" y="2578978"/>
              <a:ext cx="1923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Century Gothic"/>
                <a:buNone/>
              </a:pPr>
              <a:r>
                <a:rPr b="1" i="0" lang="en" sz="9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VALUABLE</a:t>
              </a:r>
              <a:endParaRPr b="1" i="0" sz="9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639" name="Google Shape;639;p44"/>
          <p:cNvGrpSpPr/>
          <p:nvPr/>
        </p:nvGrpSpPr>
        <p:grpSpPr>
          <a:xfrm>
            <a:off x="2792772" y="1749440"/>
            <a:ext cx="1747530" cy="588017"/>
            <a:chOff x="3723696" y="2332586"/>
            <a:chExt cx="2330040" cy="784022"/>
          </a:xfrm>
        </p:grpSpPr>
        <p:sp>
          <p:nvSpPr>
            <p:cNvPr id="640" name="Google Shape;640;p44"/>
            <p:cNvSpPr/>
            <p:nvPr/>
          </p:nvSpPr>
          <p:spPr>
            <a:xfrm rot="10800000">
              <a:off x="3723696" y="2332586"/>
              <a:ext cx="2330040" cy="784022"/>
            </a:xfrm>
            <a:custGeom>
              <a:rect b="b" l="l" r="r" t="t"/>
              <a:pathLst>
                <a:path extrusionOk="0" h="784022" w="2330040">
                  <a:moveTo>
                    <a:pt x="2330040" y="784022"/>
                  </a:moveTo>
                  <a:lnTo>
                    <a:pt x="0" y="784022"/>
                  </a:lnTo>
                  <a:lnTo>
                    <a:pt x="0" y="130955"/>
                  </a:lnTo>
                  <a:lnTo>
                    <a:pt x="1043669" y="130955"/>
                  </a:lnTo>
                  <a:lnTo>
                    <a:pt x="1165427" y="0"/>
                  </a:lnTo>
                  <a:lnTo>
                    <a:pt x="1287184" y="130955"/>
                  </a:lnTo>
                  <a:lnTo>
                    <a:pt x="2330040" y="1309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44"/>
            <p:cNvSpPr txBox="1"/>
            <p:nvPr/>
          </p:nvSpPr>
          <p:spPr>
            <a:xfrm>
              <a:off x="3927145" y="2578978"/>
              <a:ext cx="1923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Century Gothic"/>
                <a:buNone/>
              </a:pPr>
              <a:r>
                <a:rPr b="1" i="0" lang="en" sz="9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RARE</a:t>
              </a:r>
              <a:endParaRPr b="1" i="0" sz="9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642" name="Google Shape;642;p44"/>
          <p:cNvGrpSpPr/>
          <p:nvPr/>
        </p:nvGrpSpPr>
        <p:grpSpPr>
          <a:xfrm>
            <a:off x="4603699" y="1749439"/>
            <a:ext cx="1747530" cy="588017"/>
            <a:chOff x="6138265" y="2332585"/>
            <a:chExt cx="2330040" cy="784022"/>
          </a:xfrm>
        </p:grpSpPr>
        <p:sp>
          <p:nvSpPr>
            <p:cNvPr id="643" name="Google Shape;643;p44"/>
            <p:cNvSpPr/>
            <p:nvPr/>
          </p:nvSpPr>
          <p:spPr>
            <a:xfrm flipH="1">
              <a:off x="6138265" y="2332585"/>
              <a:ext cx="2330040" cy="784022"/>
            </a:xfrm>
            <a:custGeom>
              <a:rect b="b" l="l" r="r" t="t"/>
              <a:pathLst>
                <a:path extrusionOk="0" h="784022" w="2330040">
                  <a:moveTo>
                    <a:pt x="2330040" y="0"/>
                  </a:moveTo>
                  <a:lnTo>
                    <a:pt x="0" y="0"/>
                  </a:lnTo>
                  <a:lnTo>
                    <a:pt x="0" y="653067"/>
                  </a:lnTo>
                  <a:lnTo>
                    <a:pt x="1043669" y="653067"/>
                  </a:lnTo>
                  <a:lnTo>
                    <a:pt x="1165427" y="784022"/>
                  </a:lnTo>
                  <a:lnTo>
                    <a:pt x="1287184" y="653067"/>
                  </a:lnTo>
                  <a:lnTo>
                    <a:pt x="2330040" y="6530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44"/>
            <p:cNvSpPr txBox="1"/>
            <p:nvPr/>
          </p:nvSpPr>
          <p:spPr>
            <a:xfrm>
              <a:off x="6341714" y="2578978"/>
              <a:ext cx="1923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Century Gothic"/>
                <a:buNone/>
              </a:pPr>
              <a:r>
                <a:rPr b="1" i="0" lang="en" sz="9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HARD TO IMITATE</a:t>
              </a:r>
              <a:endParaRPr b="1" i="0" sz="9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645" name="Google Shape;645;p44"/>
          <p:cNvGrpSpPr/>
          <p:nvPr/>
        </p:nvGrpSpPr>
        <p:grpSpPr>
          <a:xfrm>
            <a:off x="6414626" y="1749439"/>
            <a:ext cx="1747530" cy="588017"/>
            <a:chOff x="8552834" y="2332585"/>
            <a:chExt cx="2330040" cy="784022"/>
          </a:xfrm>
        </p:grpSpPr>
        <p:sp>
          <p:nvSpPr>
            <p:cNvPr id="646" name="Google Shape;646;p44"/>
            <p:cNvSpPr/>
            <p:nvPr/>
          </p:nvSpPr>
          <p:spPr>
            <a:xfrm>
              <a:off x="8552834" y="2332585"/>
              <a:ext cx="2330040" cy="784022"/>
            </a:xfrm>
            <a:custGeom>
              <a:rect b="b" l="l" r="r" t="t"/>
              <a:pathLst>
                <a:path extrusionOk="0" h="784022" w="2330040">
                  <a:moveTo>
                    <a:pt x="0" y="0"/>
                  </a:moveTo>
                  <a:lnTo>
                    <a:pt x="2147162" y="0"/>
                  </a:lnTo>
                  <a:cubicBezTo>
                    <a:pt x="2248163" y="0"/>
                    <a:pt x="2330040" y="81877"/>
                    <a:pt x="2330040" y="182878"/>
                  </a:cubicBezTo>
                  <a:lnTo>
                    <a:pt x="2330040" y="653067"/>
                  </a:lnTo>
                  <a:lnTo>
                    <a:pt x="1286371" y="653067"/>
                  </a:lnTo>
                  <a:lnTo>
                    <a:pt x="1164613" y="784022"/>
                  </a:lnTo>
                  <a:lnTo>
                    <a:pt x="1042856" y="653067"/>
                  </a:lnTo>
                  <a:lnTo>
                    <a:pt x="0" y="6530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44"/>
            <p:cNvSpPr txBox="1"/>
            <p:nvPr/>
          </p:nvSpPr>
          <p:spPr>
            <a:xfrm>
              <a:off x="8756283" y="2578978"/>
              <a:ext cx="1923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Century Gothic"/>
                <a:buNone/>
              </a:pPr>
              <a:r>
                <a:rPr b="1" i="0" lang="en" sz="9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ORGANIZED TO EXPLOIT</a:t>
              </a:r>
              <a:endParaRPr b="1" i="0" sz="9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648" name="Google Shape;648;p44"/>
          <p:cNvSpPr txBox="1"/>
          <p:nvPr/>
        </p:nvSpPr>
        <p:spPr>
          <a:xfrm>
            <a:off x="1789225" y="760225"/>
            <a:ext cx="591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b="1" lang="en" sz="1800">
                <a:latin typeface="Century Gothic"/>
                <a:ea typeface="Century Gothic"/>
                <a:cs typeface="Century Gothic"/>
                <a:sym typeface="Century Gothic"/>
              </a:rPr>
              <a:t>Measure product &amp; company competitive capability 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E3E6EC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5"/>
          <p:cNvSpPr/>
          <p:nvPr/>
        </p:nvSpPr>
        <p:spPr>
          <a:xfrm>
            <a:off x="642351" y="1138594"/>
            <a:ext cx="7830600" cy="762000"/>
          </a:xfrm>
          <a:prstGeom prst="roundRect">
            <a:avLst>
              <a:gd fmla="val 50000" name="adj"/>
            </a:avLst>
          </a:prstGeom>
          <a:solidFill>
            <a:srgbClr val="E3E6EC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654" name="Google Shape;654;p45"/>
          <p:cNvGrpSpPr/>
          <p:nvPr/>
        </p:nvGrpSpPr>
        <p:grpSpPr>
          <a:xfrm>
            <a:off x="843155" y="1322625"/>
            <a:ext cx="1868738" cy="393750"/>
            <a:chOff x="2248414" y="3526999"/>
            <a:chExt cx="4983300" cy="1050000"/>
          </a:xfrm>
        </p:grpSpPr>
        <p:sp>
          <p:nvSpPr>
            <p:cNvPr id="655" name="Google Shape;655;p45"/>
            <p:cNvSpPr/>
            <p:nvPr/>
          </p:nvSpPr>
          <p:spPr>
            <a:xfrm>
              <a:off x="2248414" y="3526999"/>
              <a:ext cx="4983300" cy="1050000"/>
            </a:xfrm>
            <a:prstGeom prst="roundRect">
              <a:avLst>
                <a:gd fmla="val 50000" name="adj"/>
              </a:avLst>
            </a:prstGeom>
            <a:solidFill>
              <a:srgbClr val="80ABDC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56" name="Google Shape;656;p45"/>
            <p:cNvSpPr txBox="1"/>
            <p:nvPr/>
          </p:nvSpPr>
          <p:spPr>
            <a:xfrm>
              <a:off x="2945876" y="3844000"/>
              <a:ext cx="36486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E"/>
                </a:buClr>
                <a:buSzPts val="800"/>
                <a:buFont typeface="Century Gothic"/>
                <a:buNone/>
              </a:pPr>
              <a:r>
                <a:rPr b="1" i="0" lang="en" sz="800" u="none" cap="none" strike="noStrike">
                  <a:solidFill>
                    <a:srgbClr val="FEFFF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Financial Performance</a:t>
              </a:r>
              <a:endParaRPr sz="500"/>
            </a:p>
          </p:txBody>
        </p:sp>
      </p:grpSp>
      <p:sp>
        <p:nvSpPr>
          <p:cNvPr id="657" name="Google Shape;657;p45"/>
          <p:cNvSpPr/>
          <p:nvPr/>
        </p:nvSpPr>
        <p:spPr>
          <a:xfrm>
            <a:off x="642351" y="2011559"/>
            <a:ext cx="7830600" cy="762000"/>
          </a:xfrm>
          <a:prstGeom prst="roundRect">
            <a:avLst>
              <a:gd fmla="val 50000" name="adj"/>
            </a:avLst>
          </a:prstGeom>
          <a:solidFill>
            <a:srgbClr val="E3E6EC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658" name="Google Shape;658;p45"/>
          <p:cNvGrpSpPr/>
          <p:nvPr/>
        </p:nvGrpSpPr>
        <p:grpSpPr>
          <a:xfrm>
            <a:off x="843155" y="2195589"/>
            <a:ext cx="1868738" cy="393750"/>
            <a:chOff x="2248414" y="5854904"/>
            <a:chExt cx="4983300" cy="1050000"/>
          </a:xfrm>
        </p:grpSpPr>
        <p:sp>
          <p:nvSpPr>
            <p:cNvPr id="659" name="Google Shape;659;p45"/>
            <p:cNvSpPr/>
            <p:nvPr/>
          </p:nvSpPr>
          <p:spPr>
            <a:xfrm>
              <a:off x="2248414" y="5854904"/>
              <a:ext cx="4983300" cy="1050000"/>
            </a:xfrm>
            <a:prstGeom prst="roundRect">
              <a:avLst>
                <a:gd fmla="val 50000" name="adj"/>
              </a:avLst>
            </a:prstGeom>
            <a:solidFill>
              <a:srgbClr val="1363C8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60" name="Google Shape;660;p45"/>
            <p:cNvSpPr txBox="1"/>
            <p:nvPr/>
          </p:nvSpPr>
          <p:spPr>
            <a:xfrm>
              <a:off x="2867337" y="6171933"/>
              <a:ext cx="31563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E"/>
                </a:buClr>
                <a:buSzPts val="800"/>
                <a:buFont typeface="Century Gothic"/>
                <a:buNone/>
              </a:pPr>
              <a:r>
                <a:rPr b="1" i="0" lang="en" sz="800" u="none" cap="none" strike="noStrike">
                  <a:solidFill>
                    <a:srgbClr val="FEFFF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Customer</a:t>
              </a:r>
              <a:r>
                <a:rPr b="1" lang="en" sz="800">
                  <a:solidFill>
                    <a:srgbClr val="FEFFF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Success</a:t>
              </a:r>
              <a:endParaRPr sz="500"/>
            </a:p>
          </p:txBody>
        </p:sp>
      </p:grpSp>
      <p:sp>
        <p:nvSpPr>
          <p:cNvPr id="661" name="Google Shape;661;p45"/>
          <p:cNvSpPr/>
          <p:nvPr/>
        </p:nvSpPr>
        <p:spPr>
          <a:xfrm>
            <a:off x="642351" y="2884523"/>
            <a:ext cx="7830600" cy="762000"/>
          </a:xfrm>
          <a:prstGeom prst="roundRect">
            <a:avLst>
              <a:gd fmla="val 50000" name="adj"/>
            </a:avLst>
          </a:prstGeom>
          <a:solidFill>
            <a:srgbClr val="E3E6EC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662" name="Google Shape;662;p45"/>
          <p:cNvGrpSpPr/>
          <p:nvPr/>
        </p:nvGrpSpPr>
        <p:grpSpPr>
          <a:xfrm>
            <a:off x="843155" y="3068554"/>
            <a:ext cx="1868738" cy="393750"/>
            <a:chOff x="2248414" y="8182810"/>
            <a:chExt cx="4983300" cy="1050000"/>
          </a:xfrm>
        </p:grpSpPr>
        <p:sp>
          <p:nvSpPr>
            <p:cNvPr id="663" name="Google Shape;663;p45"/>
            <p:cNvSpPr/>
            <p:nvPr/>
          </p:nvSpPr>
          <p:spPr>
            <a:xfrm>
              <a:off x="2248414" y="8182810"/>
              <a:ext cx="4983300" cy="1050000"/>
            </a:xfrm>
            <a:prstGeom prst="roundRect">
              <a:avLst>
                <a:gd fmla="val 50000" name="adj"/>
              </a:avLst>
            </a:prstGeom>
            <a:solidFill>
              <a:srgbClr val="0B4B97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64" name="Google Shape;664;p45"/>
            <p:cNvSpPr txBox="1"/>
            <p:nvPr/>
          </p:nvSpPr>
          <p:spPr>
            <a:xfrm>
              <a:off x="2557000" y="8499800"/>
              <a:ext cx="45078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E"/>
                </a:buClr>
                <a:buSzPts val="800"/>
                <a:buFont typeface="Century Gothic"/>
                <a:buNone/>
              </a:pPr>
              <a:r>
                <a:rPr b="1" lang="en" sz="800">
                  <a:solidFill>
                    <a:srgbClr val="FEFFF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Technical &amp; Process excellence</a:t>
              </a:r>
              <a:r>
                <a:rPr b="1" i="0" lang="en" sz="800" u="none" cap="none" strike="noStrike">
                  <a:solidFill>
                    <a:srgbClr val="FEFFF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sz="500"/>
            </a:p>
          </p:txBody>
        </p:sp>
      </p:grpSp>
      <p:sp>
        <p:nvSpPr>
          <p:cNvPr id="665" name="Google Shape;665;p45"/>
          <p:cNvSpPr/>
          <p:nvPr/>
        </p:nvSpPr>
        <p:spPr>
          <a:xfrm>
            <a:off x="642351" y="3757488"/>
            <a:ext cx="7830600" cy="762000"/>
          </a:xfrm>
          <a:prstGeom prst="roundRect">
            <a:avLst>
              <a:gd fmla="val 50000" name="adj"/>
            </a:avLst>
          </a:prstGeom>
          <a:solidFill>
            <a:srgbClr val="E3E6EC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666" name="Google Shape;666;p45"/>
          <p:cNvGrpSpPr/>
          <p:nvPr/>
        </p:nvGrpSpPr>
        <p:grpSpPr>
          <a:xfrm>
            <a:off x="843155" y="3941518"/>
            <a:ext cx="1868738" cy="393750"/>
            <a:chOff x="2248414" y="10510716"/>
            <a:chExt cx="4983300" cy="1050000"/>
          </a:xfrm>
        </p:grpSpPr>
        <p:sp>
          <p:nvSpPr>
            <p:cNvPr id="667" name="Google Shape;667;p45"/>
            <p:cNvSpPr/>
            <p:nvPr/>
          </p:nvSpPr>
          <p:spPr>
            <a:xfrm>
              <a:off x="2248414" y="10510716"/>
              <a:ext cx="4983300" cy="1050000"/>
            </a:xfrm>
            <a:prstGeom prst="roundRect">
              <a:avLst>
                <a:gd fmla="val 50000" name="adj"/>
              </a:avLst>
            </a:prstGeom>
            <a:solidFill>
              <a:srgbClr val="09316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68" name="Google Shape;668;p45"/>
            <p:cNvSpPr txBox="1"/>
            <p:nvPr/>
          </p:nvSpPr>
          <p:spPr>
            <a:xfrm>
              <a:off x="3112866" y="10827733"/>
              <a:ext cx="34053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E"/>
                </a:buClr>
                <a:buSzPts val="800"/>
                <a:buFont typeface="Century Gothic"/>
                <a:buNone/>
              </a:pPr>
              <a:r>
                <a:rPr b="1" i="0" lang="en" sz="800" u="none" cap="none" strike="noStrike">
                  <a:solidFill>
                    <a:srgbClr val="FEFFF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Organizational s</a:t>
              </a:r>
              <a:r>
                <a:rPr b="1" lang="en" sz="800">
                  <a:solidFill>
                    <a:srgbClr val="FEFFF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tructure</a:t>
              </a:r>
              <a:endParaRPr sz="500"/>
            </a:p>
          </p:txBody>
        </p:sp>
      </p:grpSp>
      <p:sp>
        <p:nvSpPr>
          <p:cNvPr id="669" name="Google Shape;669;p45"/>
          <p:cNvSpPr/>
          <p:nvPr/>
        </p:nvSpPr>
        <p:spPr>
          <a:xfrm>
            <a:off x="3168071" y="1322625"/>
            <a:ext cx="1593000" cy="3936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575" lIns="19050" spcFirstLastPara="1" rIns="19050" wrap="square" tIns="0">
            <a:noAutofit/>
          </a:bodyPr>
          <a:lstStyle/>
          <a:p>
            <a:pPr indent="0" lvl="0" marL="0" marR="0" rtl="0" algn="ctr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entury Gothic"/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Productivity improvement</a:t>
            </a:r>
            <a:endParaRPr sz="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entury Gothic"/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(bottom line)</a:t>
            </a:r>
            <a:endParaRPr sz="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0" name="Google Shape;670;p45"/>
          <p:cNvSpPr/>
          <p:nvPr/>
        </p:nvSpPr>
        <p:spPr>
          <a:xfrm>
            <a:off x="3168071" y="2195589"/>
            <a:ext cx="1593000" cy="3936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0">
            <a:noAutofit/>
          </a:bodyPr>
          <a:lstStyle/>
          <a:p>
            <a:pPr indent="0" lvl="0" marL="0" marR="0" rtl="0" algn="ctr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entury Gothic"/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Retain customers thru quality features</a:t>
            </a:r>
            <a:endParaRPr b="0" i="0" sz="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1" name="Google Shape;671;p45"/>
          <p:cNvSpPr/>
          <p:nvPr/>
        </p:nvSpPr>
        <p:spPr>
          <a:xfrm>
            <a:off x="3168071" y="3068553"/>
            <a:ext cx="771600" cy="3936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0">
            <a:noAutofit/>
          </a:bodyPr>
          <a:lstStyle/>
          <a:p>
            <a:pPr indent="0" lvl="0" marL="0" marR="0" rtl="0" algn="ctr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entury Gothic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Operational</a:t>
            </a:r>
            <a:endParaRPr b="0" i="0" sz="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2" name="Google Shape;672;p45"/>
          <p:cNvSpPr/>
          <p:nvPr/>
        </p:nvSpPr>
        <p:spPr>
          <a:xfrm>
            <a:off x="3997740" y="3068553"/>
            <a:ext cx="771600" cy="3936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0">
            <a:noAutofit/>
          </a:bodyPr>
          <a:lstStyle/>
          <a:p>
            <a:pPr indent="0" lvl="0" marL="0" marR="0" rtl="0" algn="ctr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entury Gothic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Products</a:t>
            </a:r>
            <a:endParaRPr b="0" i="0" sz="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3" name="Google Shape;673;p45"/>
          <p:cNvSpPr/>
          <p:nvPr/>
        </p:nvSpPr>
        <p:spPr>
          <a:xfrm>
            <a:off x="3168071" y="3941518"/>
            <a:ext cx="1593000" cy="3936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0">
            <a:noAutofit/>
          </a:bodyPr>
          <a:lstStyle/>
          <a:p>
            <a:pPr indent="0" lvl="0" marL="0" marR="0" rtl="0" algn="ctr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entury Gothic"/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Do we have right team and skills?</a:t>
            </a:r>
            <a:endParaRPr sz="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entury Gothic"/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Determine changes needed</a:t>
            </a:r>
            <a:endParaRPr sz="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4" name="Google Shape;674;p45"/>
          <p:cNvSpPr/>
          <p:nvPr/>
        </p:nvSpPr>
        <p:spPr>
          <a:xfrm>
            <a:off x="3827534" y="1774278"/>
            <a:ext cx="274200" cy="344100"/>
          </a:xfrm>
          <a:prstGeom prst="upArrow">
            <a:avLst>
              <a:gd fmla="val 3495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FEFF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5" name="Google Shape;675;p45"/>
          <p:cNvSpPr/>
          <p:nvPr/>
        </p:nvSpPr>
        <p:spPr>
          <a:xfrm>
            <a:off x="3827534" y="2639524"/>
            <a:ext cx="274200" cy="344100"/>
          </a:xfrm>
          <a:prstGeom prst="upArrow">
            <a:avLst>
              <a:gd fmla="val 3495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FEFF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6" name="Google Shape;676;p45"/>
          <p:cNvSpPr/>
          <p:nvPr/>
        </p:nvSpPr>
        <p:spPr>
          <a:xfrm>
            <a:off x="3827534" y="3511386"/>
            <a:ext cx="274200" cy="344100"/>
          </a:xfrm>
          <a:prstGeom prst="upArrow">
            <a:avLst>
              <a:gd fmla="val 3495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FEFF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7" name="Google Shape;677;p45"/>
          <p:cNvSpPr/>
          <p:nvPr/>
        </p:nvSpPr>
        <p:spPr>
          <a:xfrm>
            <a:off x="5205026" y="1322625"/>
            <a:ext cx="1593000" cy="3936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575" lIns="19050" spcFirstLastPara="1" rIns="19050" wrap="square" tIns="0">
            <a:noAutofit/>
          </a:bodyPr>
          <a:lstStyle/>
          <a:p>
            <a:pPr indent="0" lvl="0" marL="0" marR="0" rtl="0" algn="ctr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entury Gothic"/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Revenue growth</a:t>
            </a:r>
            <a:endParaRPr sz="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entury Gothic"/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(top line)</a:t>
            </a:r>
            <a:endParaRPr sz="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8" name="Google Shape;678;p45"/>
          <p:cNvSpPr/>
          <p:nvPr/>
        </p:nvSpPr>
        <p:spPr>
          <a:xfrm>
            <a:off x="5205026" y="2195589"/>
            <a:ext cx="1593000" cy="3936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0">
            <a:noAutofit/>
          </a:bodyPr>
          <a:lstStyle/>
          <a:p>
            <a:pPr indent="0" lvl="0" marL="0" marR="0" rtl="0" algn="ctr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entury Gothic"/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Sell to groups, large customers</a:t>
            </a:r>
            <a:endParaRPr b="0" i="0" sz="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9" name="Google Shape;679;p45"/>
          <p:cNvSpPr/>
          <p:nvPr/>
        </p:nvSpPr>
        <p:spPr>
          <a:xfrm>
            <a:off x="5205026" y="3068553"/>
            <a:ext cx="771600" cy="3936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0">
            <a:noAutofit/>
          </a:bodyPr>
          <a:lstStyle/>
          <a:p>
            <a:pPr indent="0" lvl="0" marL="0" marR="0" rtl="0" algn="ctr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entury Gothic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Marketing</a:t>
            </a:r>
            <a:endParaRPr b="0" i="0" sz="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0" name="Google Shape;680;p45"/>
          <p:cNvSpPr/>
          <p:nvPr/>
        </p:nvSpPr>
        <p:spPr>
          <a:xfrm>
            <a:off x="6034695" y="3068553"/>
            <a:ext cx="763500" cy="3936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0">
            <a:noAutofit/>
          </a:bodyPr>
          <a:lstStyle/>
          <a:p>
            <a:pPr indent="0" lvl="0" marL="0" marR="0" rtl="0" algn="ctr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entury Gothic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Sales</a:t>
            </a:r>
            <a:endParaRPr b="0" i="0" sz="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1" name="Google Shape;681;p45"/>
          <p:cNvSpPr/>
          <p:nvPr/>
        </p:nvSpPr>
        <p:spPr>
          <a:xfrm>
            <a:off x="5205026" y="3941518"/>
            <a:ext cx="1593000" cy="3936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0">
            <a:noAutofit/>
          </a:bodyPr>
          <a:lstStyle/>
          <a:p>
            <a:pPr indent="0" lvl="0" marL="0" marR="0" rtl="0" algn="ctr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entury Gothic"/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Are </a:t>
            </a:r>
            <a:r>
              <a:rPr b="0" i="0" lang="en" sz="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</a:t>
            </a:r>
            <a:endParaRPr sz="500"/>
          </a:p>
          <a:p>
            <a:pPr indent="0" lvl="0" marL="0" marR="0" rtl="0" algn="ctr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entury Gothic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accountability defined</a:t>
            </a:r>
            <a:endParaRPr b="0" i="0" sz="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2" name="Google Shape;682;p45"/>
          <p:cNvSpPr/>
          <p:nvPr/>
        </p:nvSpPr>
        <p:spPr>
          <a:xfrm>
            <a:off x="5864488" y="1768262"/>
            <a:ext cx="274200" cy="344100"/>
          </a:xfrm>
          <a:prstGeom prst="upArrow">
            <a:avLst>
              <a:gd fmla="val 3495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FEFF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3" name="Google Shape;683;p45"/>
          <p:cNvSpPr/>
          <p:nvPr/>
        </p:nvSpPr>
        <p:spPr>
          <a:xfrm>
            <a:off x="5864488" y="2633508"/>
            <a:ext cx="274200" cy="344100"/>
          </a:xfrm>
          <a:prstGeom prst="upArrow">
            <a:avLst>
              <a:gd fmla="val 3495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FEFF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4" name="Google Shape;684;p45"/>
          <p:cNvSpPr/>
          <p:nvPr/>
        </p:nvSpPr>
        <p:spPr>
          <a:xfrm>
            <a:off x="5864488" y="3505370"/>
            <a:ext cx="274200" cy="344100"/>
          </a:xfrm>
          <a:prstGeom prst="upArrow">
            <a:avLst>
              <a:gd fmla="val 3495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FEFF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5" name="Google Shape;685;p45"/>
          <p:cNvSpPr txBox="1"/>
          <p:nvPr/>
        </p:nvSpPr>
        <p:spPr>
          <a:xfrm>
            <a:off x="7235225" y="1330477"/>
            <a:ext cx="10410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2222"/>
              </a:lnSpc>
              <a:spcBef>
                <a:spcPts val="0"/>
              </a:spcBef>
              <a:spcAft>
                <a:spcPts val="0"/>
              </a:spcAft>
              <a:buClr>
                <a:srgbClr val="424E52"/>
              </a:buClr>
              <a:buSzPts val="700"/>
              <a:buFont typeface="Century Gothic"/>
              <a:buNone/>
            </a:pPr>
            <a:r>
              <a:rPr b="1" i="0" lang="en" sz="700" u="none" cap="none" strike="noStrike">
                <a:solidFill>
                  <a:srgbClr val="424E5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Revenue growth </a:t>
            </a:r>
            <a:endParaRPr sz="500"/>
          </a:p>
          <a:p>
            <a:pPr indent="0" lvl="0" marL="0" marR="0" rtl="0" algn="l">
              <a:lnSpc>
                <a:spcPct val="152222"/>
              </a:lnSpc>
              <a:spcBef>
                <a:spcPts val="0"/>
              </a:spcBef>
              <a:spcAft>
                <a:spcPts val="0"/>
              </a:spcAft>
              <a:buClr>
                <a:srgbClr val="424E52"/>
              </a:buClr>
              <a:buSzPts val="700"/>
              <a:buFont typeface="Century Gothic"/>
              <a:buNone/>
            </a:pPr>
            <a:r>
              <a:rPr b="1" i="0" lang="en" sz="700" u="none" cap="none" strike="noStrike">
                <a:solidFill>
                  <a:srgbClr val="424E5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productivity improvement</a:t>
            </a:r>
            <a:endParaRPr sz="500"/>
          </a:p>
        </p:txBody>
      </p:sp>
      <p:sp>
        <p:nvSpPr>
          <p:cNvPr id="686" name="Google Shape;686;p45"/>
          <p:cNvSpPr txBox="1"/>
          <p:nvPr/>
        </p:nvSpPr>
        <p:spPr>
          <a:xfrm>
            <a:off x="7235224" y="2273119"/>
            <a:ext cx="799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2222"/>
              </a:lnSpc>
              <a:spcBef>
                <a:spcPts val="0"/>
              </a:spcBef>
              <a:spcAft>
                <a:spcPts val="0"/>
              </a:spcAft>
              <a:buClr>
                <a:srgbClr val="424E52"/>
              </a:buClr>
              <a:buSzPts val="700"/>
              <a:buFont typeface="Century Gothic"/>
              <a:buNone/>
            </a:pPr>
            <a:r>
              <a:rPr b="1" i="0" lang="en" sz="700" u="none" cap="none" strike="noStrike">
                <a:solidFill>
                  <a:srgbClr val="424E5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Better value props to our customers</a:t>
            </a:r>
            <a:endParaRPr sz="500"/>
          </a:p>
        </p:txBody>
      </p:sp>
      <p:sp>
        <p:nvSpPr>
          <p:cNvPr id="687" name="Google Shape;687;p45"/>
          <p:cNvSpPr txBox="1"/>
          <p:nvPr/>
        </p:nvSpPr>
        <p:spPr>
          <a:xfrm>
            <a:off x="7235224" y="3137331"/>
            <a:ext cx="1041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2222"/>
              </a:lnSpc>
              <a:spcBef>
                <a:spcPts val="0"/>
              </a:spcBef>
              <a:spcAft>
                <a:spcPts val="0"/>
              </a:spcAft>
              <a:buClr>
                <a:srgbClr val="424E52"/>
              </a:buClr>
              <a:buSzPts val="700"/>
              <a:buFont typeface="Century Gothic"/>
              <a:buNone/>
            </a:pPr>
            <a:r>
              <a:rPr b="1" i="0" lang="en" sz="700" u="none" cap="none" strike="noStrike">
                <a:solidFill>
                  <a:srgbClr val="424E5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" sz="700">
                <a:solidFill>
                  <a:srgbClr val="424E5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b="1" i="0" lang="en" sz="700" u="none" cap="none" strike="noStrike">
                <a:solidFill>
                  <a:srgbClr val="424E5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rocess</a:t>
            </a:r>
            <a:r>
              <a:rPr b="1" lang="en" sz="700">
                <a:solidFill>
                  <a:srgbClr val="424E5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es, Architecture improvement</a:t>
            </a:r>
            <a:endParaRPr b="1" i="0" sz="700" u="none" cap="none" strike="noStrike">
              <a:solidFill>
                <a:srgbClr val="424E5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8" name="Google Shape;688;p45"/>
          <p:cNvSpPr txBox="1"/>
          <p:nvPr/>
        </p:nvSpPr>
        <p:spPr>
          <a:xfrm>
            <a:off x="7235225" y="3943453"/>
            <a:ext cx="9111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2222"/>
              </a:lnSpc>
              <a:spcBef>
                <a:spcPts val="0"/>
              </a:spcBef>
              <a:spcAft>
                <a:spcPts val="0"/>
              </a:spcAft>
              <a:buClr>
                <a:srgbClr val="424E52"/>
              </a:buClr>
              <a:buSzPts val="700"/>
              <a:buFont typeface="Century Gothic"/>
              <a:buNone/>
            </a:pPr>
            <a:r>
              <a:rPr b="1" lang="en" sz="700">
                <a:solidFill>
                  <a:srgbClr val="424E5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alignment</a:t>
            </a:r>
            <a:endParaRPr sz="500"/>
          </a:p>
        </p:txBody>
      </p:sp>
      <p:grpSp>
        <p:nvGrpSpPr>
          <p:cNvPr id="689" name="Google Shape;689;p45"/>
          <p:cNvGrpSpPr/>
          <p:nvPr/>
        </p:nvGrpSpPr>
        <p:grpSpPr>
          <a:xfrm>
            <a:off x="2197515" y="4852984"/>
            <a:ext cx="6952250" cy="297513"/>
            <a:chOff x="5844666" y="12917665"/>
            <a:chExt cx="18539334" cy="793368"/>
          </a:xfrm>
        </p:grpSpPr>
        <p:sp>
          <p:nvSpPr>
            <p:cNvPr id="690" name="Google Shape;690;p45"/>
            <p:cNvSpPr/>
            <p:nvPr/>
          </p:nvSpPr>
          <p:spPr>
            <a:xfrm>
              <a:off x="5844666" y="12917665"/>
              <a:ext cx="18539334" cy="79336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lose/>
                  <a:moveTo>
                    <a:pt x="18194" y="5737"/>
                  </a:moveTo>
                  <a:lnTo>
                    <a:pt x="17969" y="10835"/>
                  </a:lnTo>
                  <a:cubicBezTo>
                    <a:pt x="17715" y="16563"/>
                    <a:pt x="17376" y="19765"/>
                    <a:pt x="17023" y="19765"/>
                  </a:cubicBezTo>
                  <a:lnTo>
                    <a:pt x="17023" y="1976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9765"/>
                  </a:lnTo>
                  <a:lnTo>
                    <a:pt x="20656" y="19765"/>
                  </a:lnTo>
                  <a:cubicBezTo>
                    <a:pt x="20355" y="19765"/>
                    <a:pt x="20061" y="17418"/>
                    <a:pt x="19823" y="13094"/>
                  </a:cubicBezTo>
                  <a:lnTo>
                    <a:pt x="19823" y="13094"/>
                  </a:lnTo>
                  <a:lnTo>
                    <a:pt x="19337" y="4285"/>
                  </a:lnTo>
                  <a:cubicBezTo>
                    <a:pt x="19184" y="1508"/>
                    <a:pt x="18995" y="0"/>
                    <a:pt x="18801" y="0"/>
                  </a:cubicBezTo>
                  <a:lnTo>
                    <a:pt x="18801" y="0"/>
                  </a:lnTo>
                  <a:cubicBezTo>
                    <a:pt x="18575" y="0"/>
                    <a:pt x="18357" y="2057"/>
                    <a:pt x="18194" y="5737"/>
                  </a:cubicBezTo>
                  <a:close/>
                </a:path>
              </a:pathLst>
            </a:custGeom>
            <a:solidFill>
              <a:srgbClr val="CED6D8"/>
            </a:solidFill>
            <a:ln>
              <a:noFill/>
            </a:ln>
            <a:effectLst>
              <a:outerShdw blurRad="342900" rotWithShape="0" dir="16200000" dist="38100">
                <a:srgbClr val="000000">
                  <a:alpha val="863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Helvetica Neue"/>
                <a:buNone/>
              </a:pPr>
              <a:r>
                <a:t/>
              </a:r>
              <a:endParaRPr b="1" i="0" sz="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1" name="Google Shape;691;p45"/>
            <p:cNvSpPr/>
            <p:nvPr/>
          </p:nvSpPr>
          <p:spPr>
            <a:xfrm>
              <a:off x="21698764" y="13132227"/>
              <a:ext cx="571500" cy="4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7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entury Gothic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b="0" i="0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692" name="Google Shape;692;p45"/>
          <p:cNvSpPr txBox="1"/>
          <p:nvPr/>
        </p:nvSpPr>
        <p:spPr>
          <a:xfrm>
            <a:off x="2926929" y="424000"/>
            <a:ext cx="4666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</a:pPr>
            <a:r>
              <a:rPr b="1" lang="en">
                <a:latin typeface="Century Gothic"/>
                <a:ea typeface="Century Gothic"/>
                <a:cs typeface="Century Gothic"/>
                <a:sym typeface="Century Gothic"/>
              </a:rPr>
              <a:t>Organizational responsibility for success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33"/>
          <p:cNvGrpSpPr/>
          <p:nvPr/>
        </p:nvGrpSpPr>
        <p:grpSpPr>
          <a:xfrm>
            <a:off x="33" y="628650"/>
            <a:ext cx="3721500" cy="1089675"/>
            <a:chOff x="44" y="838200"/>
            <a:chExt cx="4962000" cy="1452900"/>
          </a:xfrm>
        </p:grpSpPr>
        <p:sp>
          <p:nvSpPr>
            <p:cNvPr id="130" name="Google Shape;130;p33"/>
            <p:cNvSpPr/>
            <p:nvPr/>
          </p:nvSpPr>
          <p:spPr>
            <a:xfrm flipH="1">
              <a:off x="44" y="838200"/>
              <a:ext cx="4962000" cy="14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3"/>
            <p:cNvSpPr/>
            <p:nvPr/>
          </p:nvSpPr>
          <p:spPr>
            <a:xfrm flipH="1">
              <a:off x="1723510" y="1310095"/>
              <a:ext cx="2316300" cy="5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0">
              <a:noAutofit/>
            </a:bodyPr>
            <a:lstStyle/>
            <a:p>
              <a:pPr indent="0" lvl="0" marL="0" marR="0" rtl="0" algn="r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What should we do to solve the specific business problem?</a:t>
              </a:r>
              <a:endParaRPr sz="1100"/>
            </a:p>
          </p:txBody>
        </p:sp>
      </p:grpSp>
      <p:grpSp>
        <p:nvGrpSpPr>
          <p:cNvPr id="132" name="Google Shape;132;p33"/>
          <p:cNvGrpSpPr/>
          <p:nvPr/>
        </p:nvGrpSpPr>
        <p:grpSpPr>
          <a:xfrm>
            <a:off x="-64" y="2017490"/>
            <a:ext cx="2945925" cy="1089675"/>
            <a:chOff x="-85" y="2689987"/>
            <a:chExt cx="3927900" cy="1452900"/>
          </a:xfrm>
        </p:grpSpPr>
        <p:sp>
          <p:nvSpPr>
            <p:cNvPr id="133" name="Google Shape;133;p33"/>
            <p:cNvSpPr/>
            <p:nvPr/>
          </p:nvSpPr>
          <p:spPr>
            <a:xfrm flipH="1">
              <a:off x="-85" y="2689987"/>
              <a:ext cx="3927900" cy="14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3"/>
            <p:cNvSpPr/>
            <p:nvPr/>
          </p:nvSpPr>
          <p:spPr>
            <a:xfrm flipH="1">
              <a:off x="266433" y="2903167"/>
              <a:ext cx="2952300" cy="8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Define and Execute deployment</a:t>
              </a:r>
              <a:endParaRPr sz="8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Integrate model, workflow in production</a:t>
              </a:r>
              <a:endParaRPr sz="8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Set up MLOPS </a:t>
              </a:r>
              <a:endParaRPr sz="1100"/>
            </a:p>
          </p:txBody>
        </p:sp>
      </p:grpSp>
      <p:grpSp>
        <p:nvGrpSpPr>
          <p:cNvPr id="135" name="Google Shape;135;p33"/>
          <p:cNvGrpSpPr/>
          <p:nvPr/>
        </p:nvGrpSpPr>
        <p:grpSpPr>
          <a:xfrm>
            <a:off x="85" y="3425148"/>
            <a:ext cx="3802725" cy="1089675"/>
            <a:chOff x="113" y="4566864"/>
            <a:chExt cx="5070300" cy="1452900"/>
          </a:xfrm>
        </p:grpSpPr>
        <p:sp>
          <p:nvSpPr>
            <p:cNvPr id="136" name="Google Shape;136;p33"/>
            <p:cNvSpPr/>
            <p:nvPr/>
          </p:nvSpPr>
          <p:spPr>
            <a:xfrm flipH="1">
              <a:off x="113" y="4566864"/>
              <a:ext cx="5070300" cy="14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3"/>
            <p:cNvSpPr/>
            <p:nvPr/>
          </p:nvSpPr>
          <p:spPr>
            <a:xfrm flipH="1">
              <a:off x="948063" y="5038767"/>
              <a:ext cx="3197700" cy="5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0">
              <a:noAutofit/>
            </a:bodyPr>
            <a:lstStyle/>
            <a:p>
              <a:pPr indent="0" lvl="0" marL="0" marR="0" rtl="0" algn="r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Work with team to build data set for AI</a:t>
              </a:r>
              <a:endParaRPr sz="8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r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deliver code for training and inference,</a:t>
              </a:r>
              <a:endParaRPr sz="8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r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evaluate result </a:t>
              </a:r>
              <a:endParaRPr sz="1100"/>
            </a:p>
          </p:txBody>
        </p:sp>
      </p:grpSp>
      <p:grpSp>
        <p:nvGrpSpPr>
          <p:cNvPr id="138" name="Google Shape;138;p33"/>
          <p:cNvGrpSpPr/>
          <p:nvPr/>
        </p:nvGrpSpPr>
        <p:grpSpPr>
          <a:xfrm>
            <a:off x="5450713" y="3362558"/>
            <a:ext cx="3693375" cy="1089675"/>
            <a:chOff x="7267618" y="4483411"/>
            <a:chExt cx="4924500" cy="1452900"/>
          </a:xfrm>
        </p:grpSpPr>
        <p:sp>
          <p:nvSpPr>
            <p:cNvPr id="139" name="Google Shape;139;p33"/>
            <p:cNvSpPr/>
            <p:nvPr/>
          </p:nvSpPr>
          <p:spPr>
            <a:xfrm>
              <a:off x="7267618" y="4483411"/>
              <a:ext cx="4924500" cy="14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3"/>
            <p:cNvSpPr/>
            <p:nvPr/>
          </p:nvSpPr>
          <p:spPr>
            <a:xfrm>
              <a:off x="8192267" y="4872833"/>
              <a:ext cx="3450000" cy="74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Build scope, roadmap and detail feature spec, architecture for training , finetuning, inference</a:t>
              </a:r>
              <a:endParaRPr sz="1100"/>
            </a:p>
          </p:txBody>
        </p:sp>
      </p:grpSp>
      <p:grpSp>
        <p:nvGrpSpPr>
          <p:cNvPr id="141" name="Google Shape;141;p33"/>
          <p:cNvGrpSpPr/>
          <p:nvPr/>
        </p:nvGrpSpPr>
        <p:grpSpPr>
          <a:xfrm>
            <a:off x="6170851" y="2020285"/>
            <a:ext cx="2973150" cy="1089675"/>
            <a:chOff x="8227801" y="2693713"/>
            <a:chExt cx="3964200" cy="1452900"/>
          </a:xfrm>
        </p:grpSpPr>
        <p:sp>
          <p:nvSpPr>
            <p:cNvPr id="142" name="Google Shape;142;p33"/>
            <p:cNvSpPr/>
            <p:nvPr/>
          </p:nvSpPr>
          <p:spPr>
            <a:xfrm>
              <a:off x="8227801" y="2693713"/>
              <a:ext cx="3964200" cy="14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3"/>
            <p:cNvSpPr/>
            <p:nvPr/>
          </p:nvSpPr>
          <p:spPr>
            <a:xfrm>
              <a:off x="9181968" y="3083133"/>
              <a:ext cx="2756700" cy="6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Build PoC to prove technical and business feasibility - AI, GenAI, LLM</a:t>
              </a:r>
              <a:endParaRPr sz="1100"/>
            </a:p>
          </p:txBody>
        </p:sp>
      </p:grpSp>
      <p:grpSp>
        <p:nvGrpSpPr>
          <p:cNvPr id="144" name="Google Shape;144;p33"/>
          <p:cNvGrpSpPr/>
          <p:nvPr/>
        </p:nvGrpSpPr>
        <p:grpSpPr>
          <a:xfrm>
            <a:off x="5461397" y="631444"/>
            <a:ext cx="3682575" cy="1089675"/>
            <a:chOff x="7281863" y="841926"/>
            <a:chExt cx="4910100" cy="1452900"/>
          </a:xfrm>
        </p:grpSpPr>
        <p:sp>
          <p:nvSpPr>
            <p:cNvPr id="145" name="Google Shape;145;p33"/>
            <p:cNvSpPr/>
            <p:nvPr/>
          </p:nvSpPr>
          <p:spPr>
            <a:xfrm>
              <a:off x="7281863" y="841926"/>
              <a:ext cx="4910100" cy="14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3"/>
            <p:cNvSpPr/>
            <p:nvPr/>
          </p:nvSpPr>
          <p:spPr>
            <a:xfrm>
              <a:off x="8239633" y="962800"/>
              <a:ext cx="3476700" cy="10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Determine which AI use cases have </a:t>
              </a:r>
              <a:r>
                <a:rPr lang="en" sz="800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potential</a:t>
              </a:r>
              <a:r>
                <a:rPr lang="en" sz="800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and should be adopted. Convert use cases to generative AI use cases including technical details.</a:t>
              </a:r>
              <a:endParaRPr sz="1100"/>
            </a:p>
          </p:txBody>
        </p:sp>
      </p:grpSp>
      <p:grpSp>
        <p:nvGrpSpPr>
          <p:cNvPr id="147" name="Google Shape;147;p33"/>
          <p:cNvGrpSpPr/>
          <p:nvPr/>
        </p:nvGrpSpPr>
        <p:grpSpPr>
          <a:xfrm>
            <a:off x="4902364" y="3364460"/>
            <a:ext cx="1089675" cy="1089675"/>
            <a:chOff x="6536485" y="4485946"/>
            <a:chExt cx="1452900" cy="1452900"/>
          </a:xfrm>
        </p:grpSpPr>
        <p:sp>
          <p:nvSpPr>
            <p:cNvPr id="148" name="Google Shape;148;p33"/>
            <p:cNvSpPr/>
            <p:nvPr/>
          </p:nvSpPr>
          <p:spPr>
            <a:xfrm>
              <a:off x="6536485" y="4485946"/>
              <a:ext cx="1452900" cy="1452900"/>
            </a:xfrm>
            <a:prstGeom prst="ellipse">
              <a:avLst/>
            </a:prstGeom>
            <a:solidFill>
              <a:srgbClr val="659AC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3"/>
            <p:cNvSpPr txBox="1"/>
            <p:nvPr/>
          </p:nvSpPr>
          <p:spPr>
            <a:xfrm rot="-2160313">
              <a:off x="6754572" y="5031824"/>
              <a:ext cx="1141090" cy="422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Scope and architecture</a:t>
              </a:r>
              <a:endParaRPr sz="1100"/>
            </a:p>
          </p:txBody>
        </p:sp>
      </p:grpSp>
      <p:grpSp>
        <p:nvGrpSpPr>
          <p:cNvPr id="150" name="Google Shape;150;p33"/>
          <p:cNvGrpSpPr/>
          <p:nvPr/>
        </p:nvGrpSpPr>
        <p:grpSpPr>
          <a:xfrm>
            <a:off x="3261457" y="3425148"/>
            <a:ext cx="1089675" cy="1089675"/>
            <a:chOff x="4348609" y="4566864"/>
            <a:chExt cx="1452900" cy="1452900"/>
          </a:xfrm>
        </p:grpSpPr>
        <p:sp>
          <p:nvSpPr>
            <p:cNvPr id="151" name="Google Shape;151;p33"/>
            <p:cNvSpPr/>
            <p:nvPr/>
          </p:nvSpPr>
          <p:spPr>
            <a:xfrm>
              <a:off x="4348609" y="4566864"/>
              <a:ext cx="1452900" cy="1452900"/>
            </a:xfrm>
            <a:prstGeom prst="ellipse">
              <a:avLst/>
            </a:prstGeom>
            <a:solidFill>
              <a:srgbClr val="3F989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3"/>
            <p:cNvSpPr txBox="1"/>
            <p:nvPr/>
          </p:nvSpPr>
          <p:spPr>
            <a:xfrm rot="1438098">
              <a:off x="4412480" y="5275200"/>
              <a:ext cx="1202271" cy="277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Development</a:t>
              </a:r>
              <a:endParaRPr sz="1100"/>
            </a:p>
          </p:txBody>
        </p:sp>
      </p:grpSp>
      <p:grpSp>
        <p:nvGrpSpPr>
          <p:cNvPr id="153" name="Google Shape;153;p33"/>
          <p:cNvGrpSpPr/>
          <p:nvPr/>
        </p:nvGrpSpPr>
        <p:grpSpPr>
          <a:xfrm>
            <a:off x="2414056" y="2020284"/>
            <a:ext cx="1089675" cy="1089675"/>
            <a:chOff x="3218741" y="2693712"/>
            <a:chExt cx="1452900" cy="1452900"/>
          </a:xfrm>
        </p:grpSpPr>
        <p:sp>
          <p:nvSpPr>
            <p:cNvPr id="154" name="Google Shape;154;p33"/>
            <p:cNvSpPr/>
            <p:nvPr/>
          </p:nvSpPr>
          <p:spPr>
            <a:xfrm>
              <a:off x="3218741" y="2693712"/>
              <a:ext cx="1452900" cy="1452900"/>
            </a:xfrm>
            <a:prstGeom prst="ellipse">
              <a:avLst/>
            </a:prstGeom>
            <a:solidFill>
              <a:srgbClr val="3367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3"/>
            <p:cNvSpPr txBox="1"/>
            <p:nvPr/>
          </p:nvSpPr>
          <p:spPr>
            <a:xfrm rot="-5400000">
              <a:off x="3226633" y="3280667"/>
              <a:ext cx="124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Productionize</a:t>
              </a:r>
              <a:endParaRPr sz="1100"/>
            </a:p>
          </p:txBody>
        </p:sp>
      </p:grpSp>
      <p:grpSp>
        <p:nvGrpSpPr>
          <p:cNvPr id="156" name="Google Shape;156;p33"/>
          <p:cNvGrpSpPr/>
          <p:nvPr/>
        </p:nvGrpSpPr>
        <p:grpSpPr>
          <a:xfrm>
            <a:off x="3177874" y="631444"/>
            <a:ext cx="1089675" cy="1089675"/>
            <a:chOff x="4237165" y="841926"/>
            <a:chExt cx="1452900" cy="1452900"/>
          </a:xfrm>
        </p:grpSpPr>
        <p:sp>
          <p:nvSpPr>
            <p:cNvPr id="157" name="Google Shape;157;p33"/>
            <p:cNvSpPr/>
            <p:nvPr/>
          </p:nvSpPr>
          <p:spPr>
            <a:xfrm>
              <a:off x="4237165" y="841926"/>
              <a:ext cx="1452900" cy="1452900"/>
            </a:xfrm>
            <a:prstGeom prst="ellipse">
              <a:avLst/>
            </a:prstGeom>
            <a:solidFill>
              <a:srgbClr val="646B7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3"/>
            <p:cNvSpPr txBox="1"/>
            <p:nvPr/>
          </p:nvSpPr>
          <p:spPr>
            <a:xfrm rot="-1958348">
              <a:off x="4464655" y="1358537"/>
              <a:ext cx="902760" cy="2768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STRATEGY</a:t>
              </a:r>
              <a:endParaRPr sz="1100"/>
            </a:p>
          </p:txBody>
        </p:sp>
      </p:grpSp>
      <p:grpSp>
        <p:nvGrpSpPr>
          <p:cNvPr id="159" name="Google Shape;159;p33"/>
          <p:cNvGrpSpPr/>
          <p:nvPr/>
        </p:nvGrpSpPr>
        <p:grpSpPr>
          <a:xfrm>
            <a:off x="4940847" y="631444"/>
            <a:ext cx="1089675" cy="1089675"/>
            <a:chOff x="6587796" y="841926"/>
            <a:chExt cx="1452900" cy="1452900"/>
          </a:xfrm>
        </p:grpSpPr>
        <p:sp>
          <p:nvSpPr>
            <p:cNvPr id="160" name="Google Shape;160;p33"/>
            <p:cNvSpPr/>
            <p:nvPr/>
          </p:nvSpPr>
          <p:spPr>
            <a:xfrm>
              <a:off x="6587796" y="841926"/>
              <a:ext cx="1452900" cy="1452900"/>
            </a:xfrm>
            <a:prstGeom prst="ellipse">
              <a:avLst/>
            </a:prstGeom>
            <a:solidFill>
              <a:srgbClr val="8CBDE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3"/>
            <p:cNvSpPr txBox="1"/>
            <p:nvPr/>
          </p:nvSpPr>
          <p:spPr>
            <a:xfrm rot="2422562">
              <a:off x="6861850" y="1385248"/>
              <a:ext cx="968353" cy="276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STRUCTURE</a:t>
              </a:r>
              <a:endParaRPr sz="1100"/>
            </a:p>
          </p:txBody>
        </p:sp>
      </p:grpSp>
      <p:grpSp>
        <p:nvGrpSpPr>
          <p:cNvPr id="162" name="Google Shape;162;p33"/>
          <p:cNvGrpSpPr/>
          <p:nvPr/>
        </p:nvGrpSpPr>
        <p:grpSpPr>
          <a:xfrm>
            <a:off x="5647602" y="2020284"/>
            <a:ext cx="1089675" cy="1089675"/>
            <a:chOff x="7530136" y="2693712"/>
            <a:chExt cx="1452900" cy="1452900"/>
          </a:xfrm>
        </p:grpSpPr>
        <p:sp>
          <p:nvSpPr>
            <p:cNvPr id="163" name="Google Shape;163;p33"/>
            <p:cNvSpPr/>
            <p:nvPr/>
          </p:nvSpPr>
          <p:spPr>
            <a:xfrm>
              <a:off x="7530136" y="2693712"/>
              <a:ext cx="1452900" cy="1452900"/>
            </a:xfrm>
            <a:prstGeom prst="ellipse">
              <a:avLst/>
            </a:prstGeom>
            <a:solidFill>
              <a:srgbClr val="6EB7B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3"/>
            <p:cNvSpPr txBox="1"/>
            <p:nvPr/>
          </p:nvSpPr>
          <p:spPr>
            <a:xfrm rot="5400000">
              <a:off x="7858117" y="3231283"/>
              <a:ext cx="992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Feasibility</a:t>
              </a:r>
              <a:endParaRPr sz="1100"/>
            </a:p>
          </p:txBody>
        </p:sp>
      </p:grpSp>
      <p:sp>
        <p:nvSpPr>
          <p:cNvPr id="165" name="Google Shape;165;p33"/>
          <p:cNvSpPr/>
          <p:nvPr/>
        </p:nvSpPr>
        <p:spPr>
          <a:xfrm>
            <a:off x="3080159" y="1176045"/>
            <a:ext cx="2976658" cy="2751153"/>
          </a:xfrm>
          <a:custGeom>
            <a:rect b="b" l="l" r="r" t="t"/>
            <a:pathLst>
              <a:path extrusionOk="0" h="1162050" w="1257300">
                <a:moveTo>
                  <a:pt x="803553" y="0"/>
                </a:moveTo>
                <a:lnTo>
                  <a:pt x="456462" y="0"/>
                </a:lnTo>
                <a:cubicBezTo>
                  <a:pt x="355402" y="0"/>
                  <a:pt x="261961" y="53912"/>
                  <a:pt x="211384" y="141446"/>
                </a:cubicBezTo>
                <a:lnTo>
                  <a:pt x="37933" y="442055"/>
                </a:lnTo>
                <a:cubicBezTo>
                  <a:pt x="-12644" y="529590"/>
                  <a:pt x="-12644" y="637508"/>
                  <a:pt x="37933" y="725043"/>
                </a:cubicBezTo>
                <a:lnTo>
                  <a:pt x="211479" y="1025652"/>
                </a:lnTo>
                <a:cubicBezTo>
                  <a:pt x="262057" y="1113187"/>
                  <a:pt x="355402" y="1167098"/>
                  <a:pt x="456557" y="1167098"/>
                </a:cubicBezTo>
                <a:lnTo>
                  <a:pt x="803648" y="1167098"/>
                </a:lnTo>
                <a:cubicBezTo>
                  <a:pt x="904708" y="1167098"/>
                  <a:pt x="998149" y="1113187"/>
                  <a:pt x="1048726" y="1025652"/>
                </a:cubicBezTo>
                <a:lnTo>
                  <a:pt x="1222272" y="725043"/>
                </a:lnTo>
                <a:cubicBezTo>
                  <a:pt x="1272850" y="637508"/>
                  <a:pt x="1272850" y="529590"/>
                  <a:pt x="1222272" y="442055"/>
                </a:cubicBezTo>
                <a:lnTo>
                  <a:pt x="1048726" y="141446"/>
                </a:lnTo>
                <a:cubicBezTo>
                  <a:pt x="998053" y="53912"/>
                  <a:pt x="904708" y="0"/>
                  <a:pt x="803553" y="0"/>
                </a:cubicBezTo>
                <a:close/>
              </a:path>
            </a:pathLst>
          </a:custGeom>
          <a:solidFill>
            <a:srgbClr val="0C0C0C">
              <a:alpha val="9800"/>
            </a:srgbClr>
          </a:solidFill>
          <a:ln cap="flat" cmpd="sng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457200" rotWithShape="0" algn="t" dir="5400000" dist="1905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3"/>
          <p:cNvSpPr/>
          <p:nvPr/>
        </p:nvSpPr>
        <p:spPr>
          <a:xfrm>
            <a:off x="3605254" y="1656317"/>
            <a:ext cx="1933099" cy="1786652"/>
          </a:xfrm>
          <a:custGeom>
            <a:rect b="b" l="l" r="r" t="t"/>
            <a:pathLst>
              <a:path extrusionOk="0" h="1162050" w="1257300">
                <a:moveTo>
                  <a:pt x="803553" y="0"/>
                </a:moveTo>
                <a:lnTo>
                  <a:pt x="456462" y="0"/>
                </a:lnTo>
                <a:cubicBezTo>
                  <a:pt x="355402" y="0"/>
                  <a:pt x="261961" y="53912"/>
                  <a:pt x="211384" y="141446"/>
                </a:cubicBezTo>
                <a:lnTo>
                  <a:pt x="37933" y="442055"/>
                </a:lnTo>
                <a:cubicBezTo>
                  <a:pt x="-12644" y="529590"/>
                  <a:pt x="-12644" y="637508"/>
                  <a:pt x="37933" y="725043"/>
                </a:cubicBezTo>
                <a:lnTo>
                  <a:pt x="211479" y="1025652"/>
                </a:lnTo>
                <a:cubicBezTo>
                  <a:pt x="262057" y="1113187"/>
                  <a:pt x="355402" y="1167098"/>
                  <a:pt x="456557" y="1167098"/>
                </a:cubicBezTo>
                <a:lnTo>
                  <a:pt x="803648" y="1167098"/>
                </a:lnTo>
                <a:cubicBezTo>
                  <a:pt x="904708" y="1167098"/>
                  <a:pt x="998149" y="1113187"/>
                  <a:pt x="1048726" y="1025652"/>
                </a:cubicBezTo>
                <a:lnTo>
                  <a:pt x="1222272" y="725043"/>
                </a:lnTo>
                <a:cubicBezTo>
                  <a:pt x="1272850" y="637508"/>
                  <a:pt x="1272850" y="529590"/>
                  <a:pt x="1222272" y="442055"/>
                </a:cubicBezTo>
                <a:lnTo>
                  <a:pt x="1048726" y="141446"/>
                </a:lnTo>
                <a:cubicBezTo>
                  <a:pt x="998053" y="53912"/>
                  <a:pt x="904708" y="0"/>
                  <a:pt x="8035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13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33"/>
          <p:cNvSpPr/>
          <p:nvPr/>
        </p:nvSpPr>
        <p:spPr>
          <a:xfrm>
            <a:off x="3771296" y="1803987"/>
            <a:ext cx="1599914" cy="1478709"/>
          </a:xfrm>
          <a:custGeom>
            <a:rect b="b" l="l" r="r" t="t"/>
            <a:pathLst>
              <a:path extrusionOk="0" h="1162050" w="1257300">
                <a:moveTo>
                  <a:pt x="803553" y="0"/>
                </a:moveTo>
                <a:lnTo>
                  <a:pt x="456462" y="0"/>
                </a:lnTo>
                <a:cubicBezTo>
                  <a:pt x="355402" y="0"/>
                  <a:pt x="261961" y="53912"/>
                  <a:pt x="211384" y="141446"/>
                </a:cubicBezTo>
                <a:lnTo>
                  <a:pt x="37933" y="442055"/>
                </a:lnTo>
                <a:cubicBezTo>
                  <a:pt x="-12644" y="529590"/>
                  <a:pt x="-12644" y="637508"/>
                  <a:pt x="37933" y="725043"/>
                </a:cubicBezTo>
                <a:lnTo>
                  <a:pt x="211479" y="1025652"/>
                </a:lnTo>
                <a:cubicBezTo>
                  <a:pt x="262057" y="1113187"/>
                  <a:pt x="355402" y="1167098"/>
                  <a:pt x="456557" y="1167098"/>
                </a:cubicBezTo>
                <a:lnTo>
                  <a:pt x="803648" y="1167098"/>
                </a:lnTo>
                <a:cubicBezTo>
                  <a:pt x="904708" y="1167098"/>
                  <a:pt x="998149" y="1113187"/>
                  <a:pt x="1048726" y="1025652"/>
                </a:cubicBezTo>
                <a:lnTo>
                  <a:pt x="1222272" y="725043"/>
                </a:lnTo>
                <a:cubicBezTo>
                  <a:pt x="1272850" y="637508"/>
                  <a:pt x="1272850" y="529590"/>
                  <a:pt x="1222272" y="442055"/>
                </a:cubicBezTo>
                <a:lnTo>
                  <a:pt x="1048726" y="141446"/>
                </a:lnTo>
                <a:cubicBezTo>
                  <a:pt x="998053" y="53912"/>
                  <a:pt x="904708" y="0"/>
                  <a:pt x="8035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812800" rotWithShape="0" algn="t" dir="5400000" dist="215900">
              <a:srgbClr val="000000">
                <a:alpha val="20000"/>
              </a:srgbClr>
            </a:outerShdw>
          </a:effectLst>
        </p:spPr>
        <p:txBody>
          <a:bodyPr anchorCtr="0" anchor="t" bIns="34275" lIns="68575" spcFirstLastPara="1" rIns="68575" wrap="square" tIns="411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Stakeholders</a:t>
            </a:r>
            <a:endParaRPr sz="1100"/>
          </a:p>
        </p:txBody>
      </p:sp>
      <p:sp>
        <p:nvSpPr>
          <p:cNvPr id="168" name="Google Shape;168;p33"/>
          <p:cNvSpPr/>
          <p:nvPr/>
        </p:nvSpPr>
        <p:spPr>
          <a:xfrm>
            <a:off x="3956325" y="2423903"/>
            <a:ext cx="1228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 with founders, investors , team</a:t>
            </a:r>
            <a:endParaRPr sz="6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33"/>
          <p:cNvSpPr/>
          <p:nvPr/>
        </p:nvSpPr>
        <p:spPr>
          <a:xfrm>
            <a:off x="3222717" y="2492081"/>
            <a:ext cx="157842" cy="157842"/>
          </a:xfrm>
          <a:custGeom>
            <a:rect b="b" l="l" r="r" t="t"/>
            <a:pathLst>
              <a:path extrusionOk="0" h="1661496" w="1661496">
                <a:moveTo>
                  <a:pt x="1466790" y="392658"/>
                </a:moveTo>
                <a:lnTo>
                  <a:pt x="1466790" y="194707"/>
                </a:lnTo>
                <a:lnTo>
                  <a:pt x="1268838" y="194707"/>
                </a:lnTo>
                <a:cubicBezTo>
                  <a:pt x="1268838" y="87358"/>
                  <a:pt x="1181480" y="0"/>
                  <a:pt x="1074132" y="0"/>
                </a:cubicBezTo>
                <a:cubicBezTo>
                  <a:pt x="966783" y="0"/>
                  <a:pt x="879425" y="87358"/>
                  <a:pt x="879425" y="194707"/>
                </a:cubicBezTo>
                <a:lnTo>
                  <a:pt x="733395" y="194707"/>
                </a:lnTo>
                <a:cubicBezTo>
                  <a:pt x="329746" y="194707"/>
                  <a:pt x="0" y="524496"/>
                  <a:pt x="0" y="928102"/>
                </a:cubicBezTo>
                <a:cubicBezTo>
                  <a:pt x="0" y="1331750"/>
                  <a:pt x="329790" y="1661497"/>
                  <a:pt x="733395" y="1661497"/>
                </a:cubicBezTo>
                <a:cubicBezTo>
                  <a:pt x="1137000" y="1661497"/>
                  <a:pt x="1466790" y="1331707"/>
                  <a:pt x="1466790" y="928102"/>
                </a:cubicBezTo>
                <a:lnTo>
                  <a:pt x="1466790" y="782072"/>
                </a:lnTo>
                <a:cubicBezTo>
                  <a:pt x="1574138" y="782072"/>
                  <a:pt x="1661497" y="694713"/>
                  <a:pt x="1661497" y="587365"/>
                </a:cubicBezTo>
                <a:cubicBezTo>
                  <a:pt x="1661497" y="479973"/>
                  <a:pt x="1574181" y="392658"/>
                  <a:pt x="1466790" y="392658"/>
                </a:cubicBezTo>
                <a:lnTo>
                  <a:pt x="1466790" y="392658"/>
                </a:lnTo>
                <a:close/>
                <a:moveTo>
                  <a:pt x="684718" y="293877"/>
                </a:moveTo>
                <a:lnTo>
                  <a:pt x="684718" y="518785"/>
                </a:lnTo>
                <a:cubicBezTo>
                  <a:pt x="743433" y="499185"/>
                  <a:pt x="755202" y="489968"/>
                  <a:pt x="782072" y="489968"/>
                </a:cubicBezTo>
                <a:cubicBezTo>
                  <a:pt x="835767" y="489968"/>
                  <a:pt x="879425" y="533626"/>
                  <a:pt x="879425" y="587322"/>
                </a:cubicBezTo>
                <a:cubicBezTo>
                  <a:pt x="879425" y="641017"/>
                  <a:pt x="835767" y="684675"/>
                  <a:pt x="782072" y="684675"/>
                </a:cubicBezTo>
                <a:cubicBezTo>
                  <a:pt x="755159" y="684675"/>
                  <a:pt x="743217" y="675416"/>
                  <a:pt x="684718" y="655859"/>
                </a:cubicBezTo>
                <a:lnTo>
                  <a:pt x="684718" y="879382"/>
                </a:lnTo>
                <a:lnTo>
                  <a:pt x="587365" y="879382"/>
                </a:lnTo>
                <a:cubicBezTo>
                  <a:pt x="587365" y="772033"/>
                  <a:pt x="500007" y="684675"/>
                  <a:pt x="392658" y="684675"/>
                </a:cubicBezTo>
                <a:cubicBezTo>
                  <a:pt x="285310" y="684675"/>
                  <a:pt x="197952" y="772033"/>
                  <a:pt x="197952" y="879382"/>
                </a:cubicBezTo>
                <a:lnTo>
                  <a:pt x="99214" y="879382"/>
                </a:lnTo>
                <a:cubicBezTo>
                  <a:pt x="122925" y="567418"/>
                  <a:pt x="372755" y="317631"/>
                  <a:pt x="684718" y="293877"/>
                </a:cubicBezTo>
                <a:lnTo>
                  <a:pt x="684718" y="293877"/>
                </a:lnTo>
                <a:close/>
                <a:moveTo>
                  <a:pt x="99214" y="976778"/>
                </a:moveTo>
                <a:lnTo>
                  <a:pt x="324122" y="976778"/>
                </a:lnTo>
                <a:cubicBezTo>
                  <a:pt x="304521" y="918020"/>
                  <a:pt x="295305" y="906294"/>
                  <a:pt x="295305" y="879425"/>
                </a:cubicBezTo>
                <a:cubicBezTo>
                  <a:pt x="295305" y="825729"/>
                  <a:pt x="338962" y="782072"/>
                  <a:pt x="392658" y="782072"/>
                </a:cubicBezTo>
                <a:cubicBezTo>
                  <a:pt x="446354" y="782072"/>
                  <a:pt x="490012" y="825729"/>
                  <a:pt x="490012" y="879425"/>
                </a:cubicBezTo>
                <a:cubicBezTo>
                  <a:pt x="490012" y="906294"/>
                  <a:pt x="480796" y="918063"/>
                  <a:pt x="461195" y="976778"/>
                </a:cubicBezTo>
                <a:lnTo>
                  <a:pt x="684718" y="976778"/>
                </a:lnTo>
                <a:lnTo>
                  <a:pt x="684718" y="1074132"/>
                </a:lnTo>
                <a:cubicBezTo>
                  <a:pt x="577370" y="1074132"/>
                  <a:pt x="490012" y="1161490"/>
                  <a:pt x="490012" y="1268838"/>
                </a:cubicBezTo>
                <a:cubicBezTo>
                  <a:pt x="490012" y="1376186"/>
                  <a:pt x="577370" y="1463545"/>
                  <a:pt x="684718" y="1463545"/>
                </a:cubicBezTo>
                <a:lnTo>
                  <a:pt x="684718" y="1562283"/>
                </a:lnTo>
                <a:cubicBezTo>
                  <a:pt x="372755" y="1538572"/>
                  <a:pt x="122925" y="1288741"/>
                  <a:pt x="99214" y="976778"/>
                </a:cubicBezTo>
                <a:lnTo>
                  <a:pt x="99214" y="976778"/>
                </a:lnTo>
                <a:close/>
                <a:moveTo>
                  <a:pt x="782072" y="1562283"/>
                </a:moveTo>
                <a:lnTo>
                  <a:pt x="782072" y="1337375"/>
                </a:lnTo>
                <a:cubicBezTo>
                  <a:pt x="723357" y="1356975"/>
                  <a:pt x="711588" y="1366192"/>
                  <a:pt x="684718" y="1366192"/>
                </a:cubicBezTo>
                <a:cubicBezTo>
                  <a:pt x="631022" y="1366192"/>
                  <a:pt x="587365" y="1322534"/>
                  <a:pt x="587365" y="1268838"/>
                </a:cubicBezTo>
                <a:cubicBezTo>
                  <a:pt x="587365" y="1215142"/>
                  <a:pt x="631022" y="1171485"/>
                  <a:pt x="684718" y="1171485"/>
                </a:cubicBezTo>
                <a:cubicBezTo>
                  <a:pt x="711588" y="1171485"/>
                  <a:pt x="723573" y="1180744"/>
                  <a:pt x="782072" y="1200301"/>
                </a:cubicBezTo>
                <a:lnTo>
                  <a:pt x="782072" y="976778"/>
                </a:lnTo>
                <a:lnTo>
                  <a:pt x="879425" y="976778"/>
                </a:lnTo>
                <a:cubicBezTo>
                  <a:pt x="879425" y="1084127"/>
                  <a:pt x="966783" y="1171485"/>
                  <a:pt x="1074132" y="1171485"/>
                </a:cubicBezTo>
                <a:cubicBezTo>
                  <a:pt x="1181480" y="1171485"/>
                  <a:pt x="1268838" y="1084083"/>
                  <a:pt x="1268838" y="976735"/>
                </a:cubicBezTo>
                <a:lnTo>
                  <a:pt x="1367576" y="976778"/>
                </a:lnTo>
                <a:cubicBezTo>
                  <a:pt x="1343865" y="1288741"/>
                  <a:pt x="1094078" y="1538572"/>
                  <a:pt x="782072" y="1562283"/>
                </a:cubicBezTo>
                <a:lnTo>
                  <a:pt x="782072" y="1562283"/>
                </a:lnTo>
                <a:close/>
                <a:moveTo>
                  <a:pt x="1466790" y="684718"/>
                </a:moveTo>
                <a:cubicBezTo>
                  <a:pt x="1444723" y="684718"/>
                  <a:pt x="1427979" y="674680"/>
                  <a:pt x="1369437" y="654604"/>
                </a:cubicBezTo>
                <a:lnTo>
                  <a:pt x="1369437" y="879425"/>
                </a:lnTo>
                <a:lnTo>
                  <a:pt x="1142668" y="879425"/>
                </a:lnTo>
                <a:cubicBezTo>
                  <a:pt x="1162269" y="938183"/>
                  <a:pt x="1171485" y="949909"/>
                  <a:pt x="1171485" y="976778"/>
                </a:cubicBezTo>
                <a:cubicBezTo>
                  <a:pt x="1171485" y="1030474"/>
                  <a:pt x="1127827" y="1074132"/>
                  <a:pt x="1074132" y="1074132"/>
                </a:cubicBezTo>
                <a:cubicBezTo>
                  <a:pt x="1020436" y="1074132"/>
                  <a:pt x="976778" y="1030474"/>
                  <a:pt x="976778" y="976778"/>
                </a:cubicBezTo>
                <a:cubicBezTo>
                  <a:pt x="976778" y="949909"/>
                  <a:pt x="985994" y="938140"/>
                  <a:pt x="1005595" y="879425"/>
                </a:cubicBezTo>
                <a:lnTo>
                  <a:pt x="782072" y="879425"/>
                </a:lnTo>
                <a:lnTo>
                  <a:pt x="782072" y="782072"/>
                </a:lnTo>
                <a:cubicBezTo>
                  <a:pt x="889420" y="782072"/>
                  <a:pt x="976778" y="694713"/>
                  <a:pt x="976778" y="587365"/>
                </a:cubicBezTo>
                <a:cubicBezTo>
                  <a:pt x="976778" y="480017"/>
                  <a:pt x="889420" y="392658"/>
                  <a:pt x="782072" y="392658"/>
                </a:cubicBezTo>
                <a:lnTo>
                  <a:pt x="782072" y="292060"/>
                </a:lnTo>
                <a:lnTo>
                  <a:pt x="1006893" y="292060"/>
                </a:lnTo>
                <a:cubicBezTo>
                  <a:pt x="987033" y="234167"/>
                  <a:pt x="976735" y="216773"/>
                  <a:pt x="976735" y="194707"/>
                </a:cubicBezTo>
                <a:cubicBezTo>
                  <a:pt x="976735" y="141011"/>
                  <a:pt x="1020392" y="97353"/>
                  <a:pt x="1074088" y="97353"/>
                </a:cubicBezTo>
                <a:cubicBezTo>
                  <a:pt x="1127784" y="97353"/>
                  <a:pt x="1171442" y="141011"/>
                  <a:pt x="1171442" y="194707"/>
                </a:cubicBezTo>
                <a:cubicBezTo>
                  <a:pt x="1171442" y="216773"/>
                  <a:pt x="1161403" y="233518"/>
                  <a:pt x="1141284" y="292060"/>
                </a:cubicBezTo>
                <a:lnTo>
                  <a:pt x="1369350" y="292060"/>
                </a:lnTo>
                <a:lnTo>
                  <a:pt x="1369350" y="520169"/>
                </a:lnTo>
                <a:cubicBezTo>
                  <a:pt x="1427243" y="500310"/>
                  <a:pt x="1444637" y="490012"/>
                  <a:pt x="1466703" y="490012"/>
                </a:cubicBezTo>
                <a:cubicBezTo>
                  <a:pt x="1520399" y="490012"/>
                  <a:pt x="1564057" y="533669"/>
                  <a:pt x="1564057" y="587365"/>
                </a:cubicBezTo>
                <a:cubicBezTo>
                  <a:pt x="1564143" y="641017"/>
                  <a:pt x="1520486" y="684718"/>
                  <a:pt x="1466790" y="684718"/>
                </a:cubicBezTo>
                <a:lnTo>
                  <a:pt x="1466790" y="68471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p33"/>
          <p:cNvGrpSpPr/>
          <p:nvPr/>
        </p:nvGrpSpPr>
        <p:grpSpPr>
          <a:xfrm>
            <a:off x="3909032" y="3585849"/>
            <a:ext cx="153986" cy="154395"/>
            <a:chOff x="-8881894" y="2855074"/>
            <a:chExt cx="1631208" cy="1635535"/>
          </a:xfrm>
        </p:grpSpPr>
        <p:sp>
          <p:nvSpPr>
            <p:cNvPr id="171" name="Google Shape;171;p33"/>
            <p:cNvSpPr/>
            <p:nvPr/>
          </p:nvSpPr>
          <p:spPr>
            <a:xfrm>
              <a:off x="-8038034" y="3413278"/>
              <a:ext cx="77882" cy="77882"/>
            </a:xfrm>
            <a:custGeom>
              <a:rect b="b" l="l" r="r" t="t"/>
              <a:pathLst>
                <a:path extrusionOk="0" h="77882" w="77882">
                  <a:moveTo>
                    <a:pt x="77883" y="38941"/>
                  </a:moveTo>
                  <a:cubicBezTo>
                    <a:pt x="77883" y="60446"/>
                    <a:pt x="60446" y="77883"/>
                    <a:pt x="38941" y="77883"/>
                  </a:cubicBezTo>
                  <a:cubicBezTo>
                    <a:pt x="17437" y="77883"/>
                    <a:pt x="0" y="60446"/>
                    <a:pt x="0" y="38941"/>
                  </a:cubicBezTo>
                  <a:cubicBezTo>
                    <a:pt x="0" y="17437"/>
                    <a:pt x="17437" y="0"/>
                    <a:pt x="38941" y="0"/>
                  </a:cubicBezTo>
                  <a:cubicBezTo>
                    <a:pt x="60446" y="0"/>
                    <a:pt x="77883" y="17437"/>
                    <a:pt x="77883" y="38941"/>
                  </a:cubicBezTo>
                  <a:lnTo>
                    <a:pt x="77883" y="389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3"/>
            <p:cNvSpPr/>
            <p:nvPr/>
          </p:nvSpPr>
          <p:spPr>
            <a:xfrm>
              <a:off x="-8375525" y="3413278"/>
              <a:ext cx="77882" cy="77882"/>
            </a:xfrm>
            <a:custGeom>
              <a:rect b="b" l="l" r="r" t="t"/>
              <a:pathLst>
                <a:path extrusionOk="0" h="77882" w="77882">
                  <a:moveTo>
                    <a:pt x="77883" y="38941"/>
                  </a:moveTo>
                  <a:cubicBezTo>
                    <a:pt x="77883" y="60446"/>
                    <a:pt x="60446" y="77883"/>
                    <a:pt x="38941" y="77883"/>
                  </a:cubicBezTo>
                  <a:cubicBezTo>
                    <a:pt x="17437" y="77883"/>
                    <a:pt x="0" y="60446"/>
                    <a:pt x="0" y="38941"/>
                  </a:cubicBezTo>
                  <a:cubicBezTo>
                    <a:pt x="0" y="17437"/>
                    <a:pt x="17437" y="0"/>
                    <a:pt x="38941" y="0"/>
                  </a:cubicBezTo>
                  <a:cubicBezTo>
                    <a:pt x="60446" y="0"/>
                    <a:pt x="77883" y="17437"/>
                    <a:pt x="77883" y="38941"/>
                  </a:cubicBezTo>
                  <a:lnTo>
                    <a:pt x="77883" y="389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3"/>
            <p:cNvSpPr/>
            <p:nvPr/>
          </p:nvSpPr>
          <p:spPr>
            <a:xfrm>
              <a:off x="-8258700" y="3452471"/>
              <a:ext cx="129804" cy="177399"/>
            </a:xfrm>
            <a:custGeom>
              <a:rect b="b" l="l" r="r" t="t"/>
              <a:pathLst>
                <a:path extrusionOk="0" h="177399" w="129804">
                  <a:moveTo>
                    <a:pt x="38937" y="181472"/>
                  </a:moveTo>
                  <a:lnTo>
                    <a:pt x="90859" y="181472"/>
                  </a:lnTo>
                  <a:cubicBezTo>
                    <a:pt x="110329" y="181472"/>
                    <a:pt x="126858" y="167107"/>
                    <a:pt x="129497" y="147766"/>
                  </a:cubicBezTo>
                  <a:cubicBezTo>
                    <a:pt x="132137" y="128468"/>
                    <a:pt x="120065" y="110166"/>
                    <a:pt x="101243" y="104974"/>
                  </a:cubicBezTo>
                  <a:lnTo>
                    <a:pt x="125690" y="56081"/>
                  </a:lnTo>
                  <a:cubicBezTo>
                    <a:pt x="135122" y="36870"/>
                    <a:pt x="127247" y="13678"/>
                    <a:pt x="108123" y="4116"/>
                  </a:cubicBezTo>
                  <a:cubicBezTo>
                    <a:pt x="88998" y="-5446"/>
                    <a:pt x="65720" y="2212"/>
                    <a:pt x="56028" y="21293"/>
                  </a:cubicBezTo>
                  <a:lnTo>
                    <a:pt x="4106" y="125137"/>
                  </a:lnTo>
                  <a:cubicBezTo>
                    <a:pt x="-1908" y="137209"/>
                    <a:pt x="-1302" y="151530"/>
                    <a:pt x="5837" y="162997"/>
                  </a:cubicBezTo>
                  <a:cubicBezTo>
                    <a:pt x="12890" y="174506"/>
                    <a:pt x="25437" y="181472"/>
                    <a:pt x="38937" y="181472"/>
                  </a:cubicBezTo>
                  <a:lnTo>
                    <a:pt x="38937" y="1814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3"/>
            <p:cNvSpPr/>
            <p:nvPr/>
          </p:nvSpPr>
          <p:spPr>
            <a:xfrm>
              <a:off x="-8258700" y="3010880"/>
              <a:ext cx="181726" cy="77882"/>
            </a:xfrm>
            <a:custGeom>
              <a:rect b="b" l="l" r="r" t="t"/>
              <a:pathLst>
                <a:path extrusionOk="0" h="77882" w="181726">
                  <a:moveTo>
                    <a:pt x="38941" y="77883"/>
                  </a:moveTo>
                  <a:lnTo>
                    <a:pt x="142785" y="77883"/>
                  </a:lnTo>
                  <a:cubicBezTo>
                    <a:pt x="164289" y="77883"/>
                    <a:pt x="181726" y="60446"/>
                    <a:pt x="181726" y="38941"/>
                  </a:cubicBezTo>
                  <a:cubicBezTo>
                    <a:pt x="181726" y="17437"/>
                    <a:pt x="164289" y="0"/>
                    <a:pt x="142785" y="0"/>
                  </a:cubicBezTo>
                  <a:lnTo>
                    <a:pt x="38941" y="0"/>
                  </a:lnTo>
                  <a:cubicBezTo>
                    <a:pt x="17437" y="0"/>
                    <a:pt x="0" y="17437"/>
                    <a:pt x="0" y="38941"/>
                  </a:cubicBezTo>
                  <a:cubicBezTo>
                    <a:pt x="0" y="60446"/>
                    <a:pt x="17437" y="77883"/>
                    <a:pt x="38941" y="77883"/>
                  </a:cubicBezTo>
                  <a:lnTo>
                    <a:pt x="38941" y="778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3"/>
            <p:cNvSpPr/>
            <p:nvPr/>
          </p:nvSpPr>
          <p:spPr>
            <a:xfrm>
              <a:off x="-8881894" y="2855074"/>
              <a:ext cx="1631208" cy="1635535"/>
            </a:xfrm>
            <a:custGeom>
              <a:rect b="b" l="l" r="r" t="t"/>
              <a:pathLst>
                <a:path extrusionOk="0" h="1635535" w="1631208">
                  <a:moveTo>
                    <a:pt x="1601528" y="1159457"/>
                  </a:moveTo>
                  <a:lnTo>
                    <a:pt x="1560121" y="1154308"/>
                  </a:lnTo>
                  <a:lnTo>
                    <a:pt x="1551164" y="1132760"/>
                  </a:lnTo>
                  <a:lnTo>
                    <a:pt x="1576779" y="1099876"/>
                  </a:lnTo>
                  <a:cubicBezTo>
                    <a:pt x="1588851" y="1084386"/>
                    <a:pt x="1587509" y="1062319"/>
                    <a:pt x="1573620" y="1048387"/>
                  </a:cubicBezTo>
                  <a:lnTo>
                    <a:pt x="1480118" y="954885"/>
                  </a:lnTo>
                  <a:cubicBezTo>
                    <a:pt x="1466185" y="940996"/>
                    <a:pt x="1444119" y="939654"/>
                    <a:pt x="1428629" y="951726"/>
                  </a:cubicBezTo>
                  <a:lnTo>
                    <a:pt x="1395745" y="977384"/>
                  </a:lnTo>
                  <a:lnTo>
                    <a:pt x="1374154" y="968428"/>
                  </a:lnTo>
                  <a:lnTo>
                    <a:pt x="1369048" y="927020"/>
                  </a:lnTo>
                  <a:cubicBezTo>
                    <a:pt x="1366625" y="907506"/>
                    <a:pt x="1350054" y="892882"/>
                    <a:pt x="1330410" y="892882"/>
                  </a:cubicBezTo>
                  <a:lnTo>
                    <a:pt x="1198183" y="892882"/>
                  </a:lnTo>
                  <a:cubicBezTo>
                    <a:pt x="1178539" y="892882"/>
                    <a:pt x="1161924" y="907549"/>
                    <a:pt x="1159544" y="927020"/>
                  </a:cubicBezTo>
                  <a:lnTo>
                    <a:pt x="1154395" y="968428"/>
                  </a:lnTo>
                  <a:lnTo>
                    <a:pt x="1132848" y="977384"/>
                  </a:lnTo>
                  <a:lnTo>
                    <a:pt x="1099964" y="951726"/>
                  </a:lnTo>
                  <a:cubicBezTo>
                    <a:pt x="1084474" y="939654"/>
                    <a:pt x="1062407" y="940996"/>
                    <a:pt x="1048475" y="954885"/>
                  </a:cubicBezTo>
                  <a:lnTo>
                    <a:pt x="954972" y="1048387"/>
                  </a:lnTo>
                  <a:cubicBezTo>
                    <a:pt x="941083" y="1062276"/>
                    <a:pt x="939742" y="1084386"/>
                    <a:pt x="951814" y="1099876"/>
                  </a:cubicBezTo>
                  <a:lnTo>
                    <a:pt x="977472" y="1132760"/>
                  </a:lnTo>
                  <a:lnTo>
                    <a:pt x="968515" y="1154351"/>
                  </a:lnTo>
                  <a:lnTo>
                    <a:pt x="927108" y="1159457"/>
                  </a:lnTo>
                  <a:cubicBezTo>
                    <a:pt x="907594" y="1161880"/>
                    <a:pt x="892969" y="1178451"/>
                    <a:pt x="892969" y="1198095"/>
                  </a:cubicBezTo>
                  <a:lnTo>
                    <a:pt x="892969" y="1232580"/>
                  </a:lnTo>
                  <a:lnTo>
                    <a:pt x="714055" y="1389124"/>
                  </a:lnTo>
                  <a:lnTo>
                    <a:pt x="487763" y="1191129"/>
                  </a:lnTo>
                  <a:lnTo>
                    <a:pt x="569453" y="1166639"/>
                  </a:lnTo>
                  <a:cubicBezTo>
                    <a:pt x="585938" y="1161707"/>
                    <a:pt x="597188" y="1146519"/>
                    <a:pt x="597188" y="1129342"/>
                  </a:cubicBezTo>
                  <a:lnTo>
                    <a:pt x="597188" y="1037137"/>
                  </a:lnTo>
                  <a:cubicBezTo>
                    <a:pt x="637774" y="1054531"/>
                    <a:pt x="678619" y="1064440"/>
                    <a:pt x="714012" y="1064440"/>
                  </a:cubicBezTo>
                  <a:cubicBezTo>
                    <a:pt x="780602" y="1064440"/>
                    <a:pt x="866662" y="1029436"/>
                    <a:pt x="933295" y="975221"/>
                  </a:cubicBezTo>
                  <a:cubicBezTo>
                    <a:pt x="992659" y="926934"/>
                    <a:pt x="1033288" y="866834"/>
                    <a:pt x="1052239" y="800893"/>
                  </a:cubicBezTo>
                  <a:cubicBezTo>
                    <a:pt x="1124886" y="779043"/>
                    <a:pt x="1168328" y="671608"/>
                    <a:pt x="1168328" y="610124"/>
                  </a:cubicBezTo>
                  <a:cubicBezTo>
                    <a:pt x="1168328" y="582779"/>
                    <a:pt x="1160323" y="560972"/>
                    <a:pt x="1144573" y="545309"/>
                  </a:cubicBezTo>
                  <a:cubicBezTo>
                    <a:pt x="1127742" y="528650"/>
                    <a:pt x="1106541" y="522463"/>
                    <a:pt x="1083133" y="520256"/>
                  </a:cubicBezTo>
                  <a:cubicBezTo>
                    <a:pt x="1104637" y="494641"/>
                    <a:pt x="1116406" y="462234"/>
                    <a:pt x="1116363" y="428744"/>
                  </a:cubicBezTo>
                  <a:lnTo>
                    <a:pt x="1116363" y="246628"/>
                  </a:lnTo>
                  <a:cubicBezTo>
                    <a:pt x="1116189" y="110507"/>
                    <a:pt x="1005856" y="173"/>
                    <a:pt x="869734" y="0"/>
                  </a:cubicBezTo>
                  <a:lnTo>
                    <a:pt x="558203" y="0"/>
                  </a:lnTo>
                  <a:cubicBezTo>
                    <a:pt x="422082" y="173"/>
                    <a:pt x="311748" y="110507"/>
                    <a:pt x="311575" y="246628"/>
                  </a:cubicBezTo>
                  <a:lnTo>
                    <a:pt x="311575" y="428744"/>
                  </a:lnTo>
                  <a:cubicBezTo>
                    <a:pt x="311532" y="462190"/>
                    <a:pt x="323301" y="494598"/>
                    <a:pt x="344805" y="520256"/>
                  </a:cubicBezTo>
                  <a:cubicBezTo>
                    <a:pt x="321397" y="522463"/>
                    <a:pt x="300196" y="528607"/>
                    <a:pt x="283364" y="545309"/>
                  </a:cubicBezTo>
                  <a:cubicBezTo>
                    <a:pt x="267615" y="560928"/>
                    <a:pt x="259610" y="582736"/>
                    <a:pt x="259610" y="610124"/>
                  </a:cubicBezTo>
                  <a:cubicBezTo>
                    <a:pt x="259610" y="671565"/>
                    <a:pt x="303051" y="779043"/>
                    <a:pt x="375698" y="800893"/>
                  </a:cubicBezTo>
                  <a:cubicBezTo>
                    <a:pt x="394650" y="866877"/>
                    <a:pt x="435279" y="926977"/>
                    <a:pt x="494643" y="975221"/>
                  </a:cubicBezTo>
                  <a:cubicBezTo>
                    <a:pt x="502604" y="981668"/>
                    <a:pt x="510825" y="987855"/>
                    <a:pt x="519219" y="993740"/>
                  </a:cubicBezTo>
                  <a:lnTo>
                    <a:pt x="519219" y="1100395"/>
                  </a:lnTo>
                  <a:lnTo>
                    <a:pt x="101768" y="1225657"/>
                  </a:lnTo>
                  <a:cubicBezTo>
                    <a:pt x="41192" y="1243526"/>
                    <a:pt x="-258" y="1299256"/>
                    <a:pt x="1" y="1362427"/>
                  </a:cubicBezTo>
                  <a:lnTo>
                    <a:pt x="1" y="1596681"/>
                  </a:lnTo>
                  <a:cubicBezTo>
                    <a:pt x="1" y="1618185"/>
                    <a:pt x="17438" y="1635622"/>
                    <a:pt x="38943" y="1635622"/>
                  </a:cubicBezTo>
                  <a:cubicBezTo>
                    <a:pt x="60447" y="1635622"/>
                    <a:pt x="77884" y="1618185"/>
                    <a:pt x="77884" y="1596681"/>
                  </a:cubicBezTo>
                  <a:lnTo>
                    <a:pt x="77884" y="1362427"/>
                  </a:lnTo>
                  <a:cubicBezTo>
                    <a:pt x="78014" y="1333827"/>
                    <a:pt x="96749" y="1308602"/>
                    <a:pt x="124138" y="1300251"/>
                  </a:cubicBezTo>
                  <a:lnTo>
                    <a:pt x="399582" y="1217609"/>
                  </a:lnTo>
                  <a:lnTo>
                    <a:pt x="688397" y="1470165"/>
                  </a:lnTo>
                  <a:cubicBezTo>
                    <a:pt x="703065" y="1483016"/>
                    <a:pt x="725002" y="1483016"/>
                    <a:pt x="739670" y="1470165"/>
                  </a:cubicBezTo>
                  <a:lnTo>
                    <a:pt x="893315" y="1335731"/>
                  </a:lnTo>
                  <a:cubicBezTo>
                    <a:pt x="895738" y="1353168"/>
                    <a:pt x="909584" y="1366841"/>
                    <a:pt x="927064" y="1369004"/>
                  </a:cubicBezTo>
                  <a:lnTo>
                    <a:pt x="968472" y="1374110"/>
                  </a:lnTo>
                  <a:lnTo>
                    <a:pt x="977385" y="1395657"/>
                  </a:lnTo>
                  <a:lnTo>
                    <a:pt x="951727" y="1428541"/>
                  </a:lnTo>
                  <a:cubicBezTo>
                    <a:pt x="939655" y="1444031"/>
                    <a:pt x="940997" y="1466098"/>
                    <a:pt x="954886" y="1480030"/>
                  </a:cubicBezTo>
                  <a:lnTo>
                    <a:pt x="1048388" y="1573533"/>
                  </a:lnTo>
                  <a:cubicBezTo>
                    <a:pt x="1062277" y="1587422"/>
                    <a:pt x="1084387" y="1588763"/>
                    <a:pt x="1099877" y="1576691"/>
                  </a:cubicBezTo>
                  <a:lnTo>
                    <a:pt x="1132761" y="1551033"/>
                  </a:lnTo>
                  <a:lnTo>
                    <a:pt x="1154309" y="1559990"/>
                  </a:lnTo>
                  <a:lnTo>
                    <a:pt x="1159414" y="1601397"/>
                  </a:lnTo>
                  <a:cubicBezTo>
                    <a:pt x="1161837" y="1620911"/>
                    <a:pt x="1178409" y="1635536"/>
                    <a:pt x="1198053" y="1635536"/>
                  </a:cubicBezTo>
                  <a:lnTo>
                    <a:pt x="1330280" y="1635536"/>
                  </a:lnTo>
                  <a:cubicBezTo>
                    <a:pt x="1349924" y="1635536"/>
                    <a:pt x="1366539" y="1620868"/>
                    <a:pt x="1368919" y="1601354"/>
                  </a:cubicBezTo>
                  <a:lnTo>
                    <a:pt x="1374024" y="1559946"/>
                  </a:lnTo>
                  <a:lnTo>
                    <a:pt x="1395615" y="1550990"/>
                  </a:lnTo>
                  <a:lnTo>
                    <a:pt x="1428499" y="1576605"/>
                  </a:lnTo>
                  <a:cubicBezTo>
                    <a:pt x="1443989" y="1588677"/>
                    <a:pt x="1466099" y="1587335"/>
                    <a:pt x="1479988" y="1573446"/>
                  </a:cubicBezTo>
                  <a:lnTo>
                    <a:pt x="1573490" y="1479944"/>
                  </a:lnTo>
                  <a:cubicBezTo>
                    <a:pt x="1587379" y="1466054"/>
                    <a:pt x="1588764" y="1443945"/>
                    <a:pt x="1576649" y="1428454"/>
                  </a:cubicBezTo>
                  <a:lnTo>
                    <a:pt x="1550991" y="1395571"/>
                  </a:lnTo>
                  <a:lnTo>
                    <a:pt x="1559947" y="1374023"/>
                  </a:lnTo>
                  <a:lnTo>
                    <a:pt x="1601312" y="1368917"/>
                  </a:lnTo>
                  <a:cubicBezTo>
                    <a:pt x="1620826" y="1366494"/>
                    <a:pt x="1635494" y="1349923"/>
                    <a:pt x="1635494" y="1330279"/>
                  </a:cubicBezTo>
                  <a:lnTo>
                    <a:pt x="1635494" y="1198052"/>
                  </a:lnTo>
                  <a:cubicBezTo>
                    <a:pt x="1635667" y="1178451"/>
                    <a:pt x="1620999" y="1161880"/>
                    <a:pt x="1601528" y="1159457"/>
                  </a:cubicBezTo>
                  <a:lnTo>
                    <a:pt x="1601528" y="1159457"/>
                  </a:lnTo>
                  <a:close/>
                  <a:moveTo>
                    <a:pt x="413039" y="478675"/>
                  </a:moveTo>
                  <a:cubicBezTo>
                    <a:pt x="399020" y="467123"/>
                    <a:pt x="390539" y="450249"/>
                    <a:pt x="389631" y="432119"/>
                  </a:cubicBezTo>
                  <a:cubicBezTo>
                    <a:pt x="602207" y="375611"/>
                    <a:pt x="825903" y="375611"/>
                    <a:pt x="1038480" y="432119"/>
                  </a:cubicBezTo>
                  <a:cubicBezTo>
                    <a:pt x="1037485" y="450897"/>
                    <a:pt x="1028442" y="468291"/>
                    <a:pt x="1013601" y="479887"/>
                  </a:cubicBezTo>
                  <a:cubicBezTo>
                    <a:pt x="998803" y="491440"/>
                    <a:pt x="979722" y="496069"/>
                    <a:pt x="961289" y="492478"/>
                  </a:cubicBezTo>
                  <a:cubicBezTo>
                    <a:pt x="873498" y="475777"/>
                    <a:pt x="793755" y="467383"/>
                    <a:pt x="714055" y="467383"/>
                  </a:cubicBezTo>
                  <a:cubicBezTo>
                    <a:pt x="634355" y="467383"/>
                    <a:pt x="554612" y="475733"/>
                    <a:pt x="466821" y="492478"/>
                  </a:cubicBezTo>
                  <a:cubicBezTo>
                    <a:pt x="447740" y="496156"/>
                    <a:pt x="428010" y="491093"/>
                    <a:pt x="413039" y="478675"/>
                  </a:cubicBezTo>
                  <a:lnTo>
                    <a:pt x="413039" y="478675"/>
                  </a:lnTo>
                  <a:close/>
                  <a:moveTo>
                    <a:pt x="1090488" y="610124"/>
                  </a:moveTo>
                  <a:cubicBezTo>
                    <a:pt x="1090488" y="634830"/>
                    <a:pt x="1079065" y="666762"/>
                    <a:pt x="1064527" y="691036"/>
                  </a:cubicBezTo>
                  <a:lnTo>
                    <a:pt x="1064527" y="597230"/>
                  </a:lnTo>
                  <a:cubicBezTo>
                    <a:pt x="1075431" y="597533"/>
                    <a:pt x="1085296" y="598442"/>
                    <a:pt x="1089406" y="600562"/>
                  </a:cubicBezTo>
                  <a:cubicBezTo>
                    <a:pt x="1090272" y="603634"/>
                    <a:pt x="1090618" y="606879"/>
                    <a:pt x="1090488" y="610124"/>
                  </a:cubicBezTo>
                  <a:lnTo>
                    <a:pt x="1090488" y="610124"/>
                  </a:lnTo>
                  <a:close/>
                  <a:moveTo>
                    <a:pt x="558290" y="77926"/>
                  </a:moveTo>
                  <a:lnTo>
                    <a:pt x="869821" y="77926"/>
                  </a:lnTo>
                  <a:cubicBezTo>
                    <a:pt x="962977" y="78013"/>
                    <a:pt x="1038480" y="153516"/>
                    <a:pt x="1038566" y="246672"/>
                  </a:cubicBezTo>
                  <a:lnTo>
                    <a:pt x="1038566" y="351770"/>
                  </a:lnTo>
                  <a:cubicBezTo>
                    <a:pt x="825514" y="298464"/>
                    <a:pt x="602597" y="298464"/>
                    <a:pt x="389544" y="351770"/>
                  </a:cubicBezTo>
                  <a:lnTo>
                    <a:pt x="389544" y="246672"/>
                  </a:lnTo>
                  <a:cubicBezTo>
                    <a:pt x="389631" y="153516"/>
                    <a:pt x="465134" y="78013"/>
                    <a:pt x="558290" y="77926"/>
                  </a:cubicBezTo>
                  <a:lnTo>
                    <a:pt x="558290" y="77926"/>
                  </a:lnTo>
                  <a:close/>
                  <a:moveTo>
                    <a:pt x="338704" y="600519"/>
                  </a:moveTo>
                  <a:cubicBezTo>
                    <a:pt x="342815" y="598399"/>
                    <a:pt x="352723" y="597533"/>
                    <a:pt x="363583" y="597187"/>
                  </a:cubicBezTo>
                  <a:lnTo>
                    <a:pt x="363583" y="690992"/>
                  </a:lnTo>
                  <a:cubicBezTo>
                    <a:pt x="349045" y="666762"/>
                    <a:pt x="337623" y="634787"/>
                    <a:pt x="337623" y="610081"/>
                  </a:cubicBezTo>
                  <a:cubicBezTo>
                    <a:pt x="337493" y="606879"/>
                    <a:pt x="337882" y="603634"/>
                    <a:pt x="338704" y="600519"/>
                  </a:cubicBezTo>
                  <a:lnTo>
                    <a:pt x="338704" y="600519"/>
                  </a:lnTo>
                  <a:close/>
                  <a:moveTo>
                    <a:pt x="441466" y="713968"/>
                  </a:moveTo>
                  <a:lnTo>
                    <a:pt x="441466" y="570923"/>
                  </a:lnTo>
                  <a:cubicBezTo>
                    <a:pt x="472403" y="573995"/>
                    <a:pt x="503815" y="563524"/>
                    <a:pt x="533887" y="559890"/>
                  </a:cubicBezTo>
                  <a:cubicBezTo>
                    <a:pt x="514373" y="565861"/>
                    <a:pt x="502777" y="585807"/>
                    <a:pt x="507234" y="605711"/>
                  </a:cubicBezTo>
                  <a:cubicBezTo>
                    <a:pt x="511690" y="625571"/>
                    <a:pt x="530771" y="638638"/>
                    <a:pt x="550934" y="635652"/>
                  </a:cubicBezTo>
                  <a:cubicBezTo>
                    <a:pt x="571097" y="632667"/>
                    <a:pt x="585549" y="614624"/>
                    <a:pt x="584078" y="594288"/>
                  </a:cubicBezTo>
                  <a:cubicBezTo>
                    <a:pt x="582607" y="573952"/>
                    <a:pt x="565689" y="558202"/>
                    <a:pt x="545310" y="558202"/>
                  </a:cubicBezTo>
                  <a:cubicBezTo>
                    <a:pt x="545223" y="558202"/>
                    <a:pt x="545180" y="558202"/>
                    <a:pt x="545137" y="558202"/>
                  </a:cubicBezTo>
                  <a:cubicBezTo>
                    <a:pt x="657114" y="541112"/>
                    <a:pt x="771039" y="541112"/>
                    <a:pt x="883017" y="558202"/>
                  </a:cubicBezTo>
                  <a:cubicBezTo>
                    <a:pt x="882931" y="558202"/>
                    <a:pt x="882888" y="558202"/>
                    <a:pt x="882844" y="558202"/>
                  </a:cubicBezTo>
                  <a:cubicBezTo>
                    <a:pt x="862465" y="558202"/>
                    <a:pt x="845504" y="573952"/>
                    <a:pt x="844033" y="594288"/>
                  </a:cubicBezTo>
                  <a:cubicBezTo>
                    <a:pt x="842518" y="614624"/>
                    <a:pt x="856970" y="632667"/>
                    <a:pt x="877133" y="635696"/>
                  </a:cubicBezTo>
                  <a:cubicBezTo>
                    <a:pt x="897296" y="638725"/>
                    <a:pt x="916377" y="625657"/>
                    <a:pt x="920877" y="605797"/>
                  </a:cubicBezTo>
                  <a:cubicBezTo>
                    <a:pt x="925377" y="585937"/>
                    <a:pt x="913781" y="565904"/>
                    <a:pt x="894310" y="559976"/>
                  </a:cubicBezTo>
                  <a:cubicBezTo>
                    <a:pt x="924295" y="563611"/>
                    <a:pt x="956011" y="574082"/>
                    <a:pt x="986731" y="571010"/>
                  </a:cubicBezTo>
                  <a:lnTo>
                    <a:pt x="986731" y="714011"/>
                  </a:lnTo>
                  <a:cubicBezTo>
                    <a:pt x="986731" y="893877"/>
                    <a:pt x="795659" y="986600"/>
                    <a:pt x="714142" y="986600"/>
                  </a:cubicBezTo>
                  <a:cubicBezTo>
                    <a:pt x="590655" y="977817"/>
                    <a:pt x="440341" y="867397"/>
                    <a:pt x="441466" y="713968"/>
                  </a:cubicBezTo>
                  <a:lnTo>
                    <a:pt x="441466" y="713968"/>
                  </a:lnTo>
                  <a:close/>
                  <a:moveTo>
                    <a:pt x="1557784" y="1295924"/>
                  </a:moveTo>
                  <a:lnTo>
                    <a:pt x="1528016" y="1299602"/>
                  </a:lnTo>
                  <a:cubicBezTo>
                    <a:pt x="1514083" y="1301333"/>
                    <a:pt x="1502184" y="1310376"/>
                    <a:pt x="1496819" y="1323356"/>
                  </a:cubicBezTo>
                  <a:lnTo>
                    <a:pt x="1470512" y="1386831"/>
                  </a:lnTo>
                  <a:cubicBezTo>
                    <a:pt x="1465147" y="1399811"/>
                    <a:pt x="1467181" y="1414652"/>
                    <a:pt x="1475791" y="1425685"/>
                  </a:cubicBezTo>
                  <a:lnTo>
                    <a:pt x="1494223" y="1449310"/>
                  </a:lnTo>
                  <a:lnTo>
                    <a:pt x="1449354" y="1494135"/>
                  </a:lnTo>
                  <a:lnTo>
                    <a:pt x="1425730" y="1475703"/>
                  </a:lnTo>
                  <a:cubicBezTo>
                    <a:pt x="1414696" y="1467093"/>
                    <a:pt x="1399855" y="1465059"/>
                    <a:pt x="1386875" y="1470425"/>
                  </a:cubicBezTo>
                  <a:lnTo>
                    <a:pt x="1323357" y="1496732"/>
                  </a:lnTo>
                  <a:cubicBezTo>
                    <a:pt x="1310377" y="1502097"/>
                    <a:pt x="1301334" y="1513996"/>
                    <a:pt x="1299603" y="1527928"/>
                  </a:cubicBezTo>
                  <a:lnTo>
                    <a:pt x="1295925" y="1557696"/>
                  </a:lnTo>
                  <a:lnTo>
                    <a:pt x="1232537" y="1557696"/>
                  </a:lnTo>
                  <a:lnTo>
                    <a:pt x="1228860" y="1527928"/>
                  </a:lnTo>
                  <a:cubicBezTo>
                    <a:pt x="1227129" y="1514039"/>
                    <a:pt x="1218043" y="1502097"/>
                    <a:pt x="1205105" y="1496732"/>
                  </a:cubicBezTo>
                  <a:lnTo>
                    <a:pt x="1141588" y="1470425"/>
                  </a:lnTo>
                  <a:cubicBezTo>
                    <a:pt x="1128651" y="1465059"/>
                    <a:pt x="1113810" y="1467093"/>
                    <a:pt x="1102733" y="1475703"/>
                  </a:cubicBezTo>
                  <a:lnTo>
                    <a:pt x="1079109" y="1494135"/>
                  </a:lnTo>
                  <a:lnTo>
                    <a:pt x="1034240" y="1449266"/>
                  </a:lnTo>
                  <a:lnTo>
                    <a:pt x="1052672" y="1425642"/>
                  </a:lnTo>
                  <a:cubicBezTo>
                    <a:pt x="1061282" y="1414609"/>
                    <a:pt x="1063316" y="1399768"/>
                    <a:pt x="1057951" y="1386787"/>
                  </a:cubicBezTo>
                  <a:lnTo>
                    <a:pt x="1031643" y="1323270"/>
                  </a:lnTo>
                  <a:cubicBezTo>
                    <a:pt x="1026278" y="1310289"/>
                    <a:pt x="1014379" y="1301246"/>
                    <a:pt x="1000447" y="1299515"/>
                  </a:cubicBezTo>
                  <a:lnTo>
                    <a:pt x="970722" y="1295838"/>
                  </a:lnTo>
                  <a:lnTo>
                    <a:pt x="970722" y="1232493"/>
                  </a:lnTo>
                  <a:lnTo>
                    <a:pt x="1000447" y="1228815"/>
                  </a:lnTo>
                  <a:cubicBezTo>
                    <a:pt x="1014379" y="1227085"/>
                    <a:pt x="1026278" y="1217998"/>
                    <a:pt x="1031643" y="1205061"/>
                  </a:cubicBezTo>
                  <a:lnTo>
                    <a:pt x="1057951" y="1141543"/>
                  </a:lnTo>
                  <a:cubicBezTo>
                    <a:pt x="1063316" y="1128606"/>
                    <a:pt x="1061282" y="1113765"/>
                    <a:pt x="1052672" y="1102689"/>
                  </a:cubicBezTo>
                  <a:lnTo>
                    <a:pt x="1034240" y="1079064"/>
                  </a:lnTo>
                  <a:lnTo>
                    <a:pt x="1079065" y="1034238"/>
                  </a:lnTo>
                  <a:lnTo>
                    <a:pt x="1102690" y="1052671"/>
                  </a:lnTo>
                  <a:cubicBezTo>
                    <a:pt x="1113723" y="1061281"/>
                    <a:pt x="1128564" y="1063315"/>
                    <a:pt x="1141545" y="1057949"/>
                  </a:cubicBezTo>
                  <a:lnTo>
                    <a:pt x="1205062" y="1031642"/>
                  </a:lnTo>
                  <a:cubicBezTo>
                    <a:pt x="1217999" y="1026277"/>
                    <a:pt x="1227086" y="1014335"/>
                    <a:pt x="1228816" y="1000446"/>
                  </a:cubicBezTo>
                  <a:lnTo>
                    <a:pt x="1232494" y="970721"/>
                  </a:lnTo>
                  <a:lnTo>
                    <a:pt x="1295882" y="970721"/>
                  </a:lnTo>
                  <a:lnTo>
                    <a:pt x="1299560" y="1000446"/>
                  </a:lnTo>
                  <a:cubicBezTo>
                    <a:pt x="1301291" y="1014378"/>
                    <a:pt x="1310334" y="1026277"/>
                    <a:pt x="1323314" y="1031642"/>
                  </a:cubicBezTo>
                  <a:lnTo>
                    <a:pt x="1386788" y="1057949"/>
                  </a:lnTo>
                  <a:cubicBezTo>
                    <a:pt x="1399769" y="1063315"/>
                    <a:pt x="1414610" y="1061281"/>
                    <a:pt x="1425643" y="1052671"/>
                  </a:cubicBezTo>
                  <a:lnTo>
                    <a:pt x="1449268" y="1034238"/>
                  </a:lnTo>
                  <a:lnTo>
                    <a:pt x="1494093" y="1079064"/>
                  </a:lnTo>
                  <a:lnTo>
                    <a:pt x="1475661" y="1102689"/>
                  </a:lnTo>
                  <a:cubicBezTo>
                    <a:pt x="1467051" y="1113722"/>
                    <a:pt x="1465017" y="1128563"/>
                    <a:pt x="1470382" y="1141543"/>
                  </a:cubicBezTo>
                  <a:lnTo>
                    <a:pt x="1496689" y="1205061"/>
                  </a:lnTo>
                  <a:cubicBezTo>
                    <a:pt x="1502055" y="1217998"/>
                    <a:pt x="1513953" y="1227085"/>
                    <a:pt x="1527886" y="1228815"/>
                  </a:cubicBezTo>
                  <a:lnTo>
                    <a:pt x="1557654" y="1232493"/>
                  </a:lnTo>
                  <a:lnTo>
                    <a:pt x="1557654" y="12959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3"/>
            <p:cNvSpPr/>
            <p:nvPr/>
          </p:nvSpPr>
          <p:spPr>
            <a:xfrm>
              <a:off x="-7776435" y="3960486"/>
              <a:ext cx="315857" cy="315857"/>
            </a:xfrm>
            <a:custGeom>
              <a:rect b="b" l="l" r="r" t="t"/>
              <a:pathLst>
                <a:path extrusionOk="0" h="315857" w="315857">
                  <a:moveTo>
                    <a:pt x="158825" y="1"/>
                  </a:moveTo>
                  <a:cubicBezTo>
                    <a:pt x="83063" y="1"/>
                    <a:pt x="17858" y="53523"/>
                    <a:pt x="3060" y="127815"/>
                  </a:cubicBezTo>
                  <a:cubicBezTo>
                    <a:pt x="-11694" y="202149"/>
                    <a:pt x="28026" y="276527"/>
                    <a:pt x="98034" y="305517"/>
                  </a:cubicBezTo>
                  <a:cubicBezTo>
                    <a:pt x="168041" y="334507"/>
                    <a:pt x="248737" y="310017"/>
                    <a:pt x="290836" y="247018"/>
                  </a:cubicBezTo>
                  <a:cubicBezTo>
                    <a:pt x="332936" y="184020"/>
                    <a:pt x="324672" y="100080"/>
                    <a:pt x="271063" y="46514"/>
                  </a:cubicBezTo>
                  <a:cubicBezTo>
                    <a:pt x="241381" y="16659"/>
                    <a:pt x="200969" y="-129"/>
                    <a:pt x="158825" y="1"/>
                  </a:cubicBezTo>
                  <a:lnTo>
                    <a:pt x="158825" y="1"/>
                  </a:lnTo>
                  <a:close/>
                  <a:moveTo>
                    <a:pt x="216069" y="216039"/>
                  </a:moveTo>
                  <a:cubicBezTo>
                    <a:pt x="192921" y="239187"/>
                    <a:pt x="158133" y="246110"/>
                    <a:pt x="127889" y="233562"/>
                  </a:cubicBezTo>
                  <a:cubicBezTo>
                    <a:pt x="97644" y="221058"/>
                    <a:pt x="77957" y="191549"/>
                    <a:pt x="77957" y="158795"/>
                  </a:cubicBezTo>
                  <a:cubicBezTo>
                    <a:pt x="77957" y="126084"/>
                    <a:pt x="97644" y="96575"/>
                    <a:pt x="127889" y="84027"/>
                  </a:cubicBezTo>
                  <a:cubicBezTo>
                    <a:pt x="158133" y="71523"/>
                    <a:pt x="192921" y="78446"/>
                    <a:pt x="216069" y="101551"/>
                  </a:cubicBezTo>
                  <a:cubicBezTo>
                    <a:pt x="247612" y="133223"/>
                    <a:pt x="247612" y="184410"/>
                    <a:pt x="216069" y="216039"/>
                  </a:cubicBezTo>
                  <a:lnTo>
                    <a:pt x="216069" y="2160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33"/>
          <p:cNvGrpSpPr/>
          <p:nvPr/>
        </p:nvGrpSpPr>
        <p:grpSpPr>
          <a:xfrm>
            <a:off x="5183877" y="3538929"/>
            <a:ext cx="137928" cy="170086"/>
            <a:chOff x="-3076907" y="1944069"/>
            <a:chExt cx="1345639" cy="1659380"/>
          </a:xfrm>
        </p:grpSpPr>
        <p:sp>
          <p:nvSpPr>
            <p:cNvPr id="178" name="Google Shape;178;p33"/>
            <p:cNvSpPr/>
            <p:nvPr/>
          </p:nvSpPr>
          <p:spPr>
            <a:xfrm>
              <a:off x="-3076907" y="2119352"/>
              <a:ext cx="1345639" cy="1484097"/>
            </a:xfrm>
            <a:custGeom>
              <a:rect b="b" l="l" r="r" t="t"/>
              <a:pathLst>
                <a:path extrusionOk="0" h="1484097" w="1345639">
                  <a:moveTo>
                    <a:pt x="1200086" y="391317"/>
                  </a:moveTo>
                  <a:cubicBezTo>
                    <a:pt x="1152794" y="391317"/>
                    <a:pt x="1110651" y="413427"/>
                    <a:pt x="1083262" y="447825"/>
                  </a:cubicBezTo>
                  <a:cubicBezTo>
                    <a:pt x="1055916" y="413427"/>
                    <a:pt x="1013730" y="391317"/>
                    <a:pt x="966438" y="391317"/>
                  </a:cubicBezTo>
                  <a:cubicBezTo>
                    <a:pt x="919146" y="391317"/>
                    <a:pt x="877003" y="413427"/>
                    <a:pt x="849614" y="447825"/>
                  </a:cubicBezTo>
                  <a:cubicBezTo>
                    <a:pt x="822268" y="413427"/>
                    <a:pt x="780082" y="391317"/>
                    <a:pt x="732790" y="391317"/>
                  </a:cubicBezTo>
                  <a:cubicBezTo>
                    <a:pt x="701507" y="391317"/>
                    <a:pt x="672431" y="401009"/>
                    <a:pt x="648417" y="417538"/>
                  </a:cubicBezTo>
                  <a:lnTo>
                    <a:pt x="648417" y="149275"/>
                  </a:lnTo>
                  <a:cubicBezTo>
                    <a:pt x="648417" y="66979"/>
                    <a:pt x="581438" y="0"/>
                    <a:pt x="499142" y="0"/>
                  </a:cubicBezTo>
                  <a:cubicBezTo>
                    <a:pt x="416846" y="0"/>
                    <a:pt x="349867" y="66979"/>
                    <a:pt x="349867" y="149275"/>
                  </a:cubicBezTo>
                  <a:lnTo>
                    <a:pt x="349867" y="329660"/>
                  </a:lnTo>
                  <a:cubicBezTo>
                    <a:pt x="316680" y="289161"/>
                    <a:pt x="278172" y="253032"/>
                    <a:pt x="235596" y="222831"/>
                  </a:cubicBezTo>
                  <a:cubicBezTo>
                    <a:pt x="168444" y="175236"/>
                    <a:pt x="75114" y="191159"/>
                    <a:pt x="27519" y="258311"/>
                  </a:cubicBezTo>
                  <a:cubicBezTo>
                    <a:pt x="4457" y="290849"/>
                    <a:pt x="-4542" y="330395"/>
                    <a:pt x="2164" y="369726"/>
                  </a:cubicBezTo>
                  <a:cubicBezTo>
                    <a:pt x="8871" y="409057"/>
                    <a:pt x="30461" y="443369"/>
                    <a:pt x="62999" y="466430"/>
                  </a:cubicBezTo>
                  <a:cubicBezTo>
                    <a:pt x="106181" y="497064"/>
                    <a:pt x="140059" y="538991"/>
                    <a:pt x="160872" y="587668"/>
                  </a:cubicBezTo>
                  <a:lnTo>
                    <a:pt x="352333" y="1035536"/>
                  </a:lnTo>
                  <a:cubicBezTo>
                    <a:pt x="377039" y="1288179"/>
                    <a:pt x="590654" y="1486261"/>
                    <a:pt x="849657" y="1486261"/>
                  </a:cubicBezTo>
                  <a:cubicBezTo>
                    <a:pt x="932472" y="1486261"/>
                    <a:pt x="1014552" y="1465579"/>
                    <a:pt x="1086983" y="1426421"/>
                  </a:cubicBezTo>
                  <a:cubicBezTo>
                    <a:pt x="1102776" y="1417897"/>
                    <a:pt x="1108617" y="1398210"/>
                    <a:pt x="1100093" y="1382460"/>
                  </a:cubicBezTo>
                  <a:cubicBezTo>
                    <a:pt x="1091569" y="1366711"/>
                    <a:pt x="1071882" y="1360826"/>
                    <a:pt x="1056132" y="1369350"/>
                  </a:cubicBezTo>
                  <a:cubicBezTo>
                    <a:pt x="993178" y="1403402"/>
                    <a:pt x="921785" y="1421402"/>
                    <a:pt x="849657" y="1421402"/>
                  </a:cubicBezTo>
                  <a:cubicBezTo>
                    <a:pt x="609909" y="1421402"/>
                    <a:pt x="414812" y="1226306"/>
                    <a:pt x="414812" y="986557"/>
                  </a:cubicBezTo>
                  <a:lnTo>
                    <a:pt x="414812" y="149318"/>
                  </a:lnTo>
                  <a:cubicBezTo>
                    <a:pt x="414812" y="102805"/>
                    <a:pt x="452672" y="64946"/>
                    <a:pt x="499185" y="64946"/>
                  </a:cubicBezTo>
                  <a:cubicBezTo>
                    <a:pt x="545698" y="64946"/>
                    <a:pt x="583558" y="102805"/>
                    <a:pt x="583558" y="149318"/>
                  </a:cubicBezTo>
                  <a:lnTo>
                    <a:pt x="583558" y="866185"/>
                  </a:lnTo>
                  <a:cubicBezTo>
                    <a:pt x="583558" y="884098"/>
                    <a:pt x="598096" y="898636"/>
                    <a:pt x="616009" y="898636"/>
                  </a:cubicBezTo>
                  <a:cubicBezTo>
                    <a:pt x="633922" y="898636"/>
                    <a:pt x="648460" y="884098"/>
                    <a:pt x="648460" y="866185"/>
                  </a:cubicBezTo>
                  <a:lnTo>
                    <a:pt x="648460" y="540592"/>
                  </a:lnTo>
                  <a:cubicBezTo>
                    <a:pt x="648460" y="494079"/>
                    <a:pt x="686320" y="456219"/>
                    <a:pt x="732833" y="456219"/>
                  </a:cubicBezTo>
                  <a:cubicBezTo>
                    <a:pt x="779346" y="456219"/>
                    <a:pt x="817206" y="494079"/>
                    <a:pt x="817206" y="540592"/>
                  </a:cubicBezTo>
                  <a:lnTo>
                    <a:pt x="817206" y="866185"/>
                  </a:lnTo>
                  <a:cubicBezTo>
                    <a:pt x="817206" y="884098"/>
                    <a:pt x="831744" y="898636"/>
                    <a:pt x="849657" y="898636"/>
                  </a:cubicBezTo>
                  <a:cubicBezTo>
                    <a:pt x="867570" y="898636"/>
                    <a:pt x="882108" y="884098"/>
                    <a:pt x="882108" y="866185"/>
                  </a:cubicBezTo>
                  <a:lnTo>
                    <a:pt x="882108" y="540592"/>
                  </a:lnTo>
                  <a:cubicBezTo>
                    <a:pt x="882108" y="494079"/>
                    <a:pt x="919968" y="456219"/>
                    <a:pt x="966481" y="456219"/>
                  </a:cubicBezTo>
                  <a:cubicBezTo>
                    <a:pt x="1012994" y="456219"/>
                    <a:pt x="1050854" y="494079"/>
                    <a:pt x="1050854" y="540592"/>
                  </a:cubicBezTo>
                  <a:lnTo>
                    <a:pt x="1050854" y="866185"/>
                  </a:lnTo>
                  <a:cubicBezTo>
                    <a:pt x="1050854" y="884098"/>
                    <a:pt x="1065392" y="898636"/>
                    <a:pt x="1083305" y="898636"/>
                  </a:cubicBezTo>
                  <a:cubicBezTo>
                    <a:pt x="1101218" y="898636"/>
                    <a:pt x="1115756" y="884098"/>
                    <a:pt x="1115756" y="866185"/>
                  </a:cubicBezTo>
                  <a:lnTo>
                    <a:pt x="1115756" y="540592"/>
                  </a:lnTo>
                  <a:cubicBezTo>
                    <a:pt x="1115756" y="494079"/>
                    <a:pt x="1153616" y="456219"/>
                    <a:pt x="1200129" y="456219"/>
                  </a:cubicBezTo>
                  <a:cubicBezTo>
                    <a:pt x="1246642" y="456219"/>
                    <a:pt x="1284502" y="494079"/>
                    <a:pt x="1284502" y="540592"/>
                  </a:cubicBezTo>
                  <a:lnTo>
                    <a:pt x="1284502" y="986514"/>
                  </a:lnTo>
                  <a:cubicBezTo>
                    <a:pt x="1284502" y="1052584"/>
                    <a:pt x="1270094" y="1116015"/>
                    <a:pt x="1241623" y="1175033"/>
                  </a:cubicBezTo>
                  <a:cubicBezTo>
                    <a:pt x="1233835" y="1191172"/>
                    <a:pt x="1240628" y="1210599"/>
                    <a:pt x="1256767" y="1218344"/>
                  </a:cubicBezTo>
                  <a:cubicBezTo>
                    <a:pt x="1261310" y="1220551"/>
                    <a:pt x="1266113" y="1221589"/>
                    <a:pt x="1270829" y="1221589"/>
                  </a:cubicBezTo>
                  <a:cubicBezTo>
                    <a:pt x="1282901" y="1221589"/>
                    <a:pt x="1294497" y="1214840"/>
                    <a:pt x="1300078" y="1203201"/>
                  </a:cubicBezTo>
                  <a:cubicBezTo>
                    <a:pt x="1332789" y="1135313"/>
                    <a:pt x="1349361" y="1062406"/>
                    <a:pt x="1349361" y="986514"/>
                  </a:cubicBezTo>
                  <a:lnTo>
                    <a:pt x="1349361" y="540592"/>
                  </a:lnTo>
                  <a:cubicBezTo>
                    <a:pt x="1349361" y="458296"/>
                    <a:pt x="1282382" y="391317"/>
                    <a:pt x="1200086" y="391317"/>
                  </a:cubicBezTo>
                  <a:lnTo>
                    <a:pt x="1200086" y="391317"/>
                  </a:lnTo>
                  <a:close/>
                  <a:moveTo>
                    <a:pt x="100469" y="413470"/>
                  </a:moveTo>
                  <a:cubicBezTo>
                    <a:pt x="82080" y="400447"/>
                    <a:pt x="69879" y="381019"/>
                    <a:pt x="66114" y="358823"/>
                  </a:cubicBezTo>
                  <a:cubicBezTo>
                    <a:pt x="62307" y="336626"/>
                    <a:pt x="67413" y="314257"/>
                    <a:pt x="80436" y="295868"/>
                  </a:cubicBezTo>
                  <a:cubicBezTo>
                    <a:pt x="93503" y="277479"/>
                    <a:pt x="112887" y="265277"/>
                    <a:pt x="135084" y="261469"/>
                  </a:cubicBezTo>
                  <a:cubicBezTo>
                    <a:pt x="139887" y="260647"/>
                    <a:pt x="144689" y="260258"/>
                    <a:pt x="149449" y="260258"/>
                  </a:cubicBezTo>
                  <a:cubicBezTo>
                    <a:pt x="166756" y="260258"/>
                    <a:pt x="183631" y="265580"/>
                    <a:pt x="198039" y="275834"/>
                  </a:cubicBezTo>
                  <a:cubicBezTo>
                    <a:pt x="259999" y="319752"/>
                    <a:pt x="312310" y="377731"/>
                    <a:pt x="349823" y="443888"/>
                  </a:cubicBezTo>
                  <a:lnTo>
                    <a:pt x="349823" y="864844"/>
                  </a:lnTo>
                  <a:lnTo>
                    <a:pt x="220452" y="562183"/>
                  </a:lnTo>
                  <a:cubicBezTo>
                    <a:pt x="194967" y="502430"/>
                    <a:pt x="153472" y="451027"/>
                    <a:pt x="100469" y="413470"/>
                  </a:cubicBezTo>
                  <a:lnTo>
                    <a:pt x="100469" y="4134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3"/>
            <p:cNvSpPr/>
            <p:nvPr/>
          </p:nvSpPr>
          <p:spPr>
            <a:xfrm>
              <a:off x="-3060148" y="1944069"/>
              <a:ext cx="315857" cy="302876"/>
            </a:xfrm>
            <a:custGeom>
              <a:rect b="b" l="l" r="r" t="t"/>
              <a:pathLst>
                <a:path extrusionOk="0" h="302876" w="315857">
                  <a:moveTo>
                    <a:pt x="60952" y="197476"/>
                  </a:moveTo>
                  <a:lnTo>
                    <a:pt x="48880" y="267786"/>
                  </a:lnTo>
                  <a:cubicBezTo>
                    <a:pt x="46803" y="279945"/>
                    <a:pt x="51822" y="292276"/>
                    <a:pt x="61774" y="299545"/>
                  </a:cubicBezTo>
                  <a:cubicBezTo>
                    <a:pt x="71769" y="306814"/>
                    <a:pt x="85052" y="307766"/>
                    <a:pt x="95956" y="302012"/>
                  </a:cubicBezTo>
                  <a:lnTo>
                    <a:pt x="159084" y="268825"/>
                  </a:lnTo>
                  <a:lnTo>
                    <a:pt x="222212" y="302012"/>
                  </a:lnTo>
                  <a:cubicBezTo>
                    <a:pt x="226972" y="304478"/>
                    <a:pt x="232164" y="305733"/>
                    <a:pt x="237312" y="305733"/>
                  </a:cubicBezTo>
                  <a:cubicBezTo>
                    <a:pt x="244019" y="305733"/>
                    <a:pt x="250726" y="303656"/>
                    <a:pt x="256394" y="299545"/>
                  </a:cubicBezTo>
                  <a:cubicBezTo>
                    <a:pt x="266389" y="292276"/>
                    <a:pt x="271408" y="279988"/>
                    <a:pt x="269287" y="267786"/>
                  </a:cubicBezTo>
                  <a:lnTo>
                    <a:pt x="257216" y="197476"/>
                  </a:lnTo>
                  <a:lnTo>
                    <a:pt x="308272" y="147674"/>
                  </a:lnTo>
                  <a:cubicBezTo>
                    <a:pt x="317099" y="139064"/>
                    <a:pt x="320301" y="126170"/>
                    <a:pt x="316450" y="114401"/>
                  </a:cubicBezTo>
                  <a:cubicBezTo>
                    <a:pt x="312642" y="102675"/>
                    <a:pt x="302474" y="94065"/>
                    <a:pt x="290273" y="92291"/>
                  </a:cubicBezTo>
                  <a:lnTo>
                    <a:pt x="219702" y="82036"/>
                  </a:lnTo>
                  <a:lnTo>
                    <a:pt x="188116" y="18086"/>
                  </a:lnTo>
                  <a:cubicBezTo>
                    <a:pt x="182665" y="7009"/>
                    <a:pt x="171372" y="0"/>
                    <a:pt x="158997" y="0"/>
                  </a:cubicBezTo>
                  <a:cubicBezTo>
                    <a:pt x="146622" y="0"/>
                    <a:pt x="135373" y="7009"/>
                    <a:pt x="129921" y="18086"/>
                  </a:cubicBezTo>
                  <a:lnTo>
                    <a:pt x="98335" y="82036"/>
                  </a:lnTo>
                  <a:lnTo>
                    <a:pt x="27765" y="92291"/>
                  </a:lnTo>
                  <a:cubicBezTo>
                    <a:pt x="15563" y="94065"/>
                    <a:pt x="5395" y="102632"/>
                    <a:pt x="1588" y="114401"/>
                  </a:cubicBezTo>
                  <a:cubicBezTo>
                    <a:pt x="-2220" y="126127"/>
                    <a:pt x="938" y="139064"/>
                    <a:pt x="9809" y="147674"/>
                  </a:cubicBezTo>
                  <a:lnTo>
                    <a:pt x="60952" y="197476"/>
                  </a:lnTo>
                  <a:close/>
                  <a:moveTo>
                    <a:pt x="124686" y="143867"/>
                  </a:moveTo>
                  <a:cubicBezTo>
                    <a:pt x="135286" y="142309"/>
                    <a:pt x="144372" y="135689"/>
                    <a:pt x="149132" y="126127"/>
                  </a:cubicBezTo>
                  <a:lnTo>
                    <a:pt x="159127" y="105834"/>
                  </a:lnTo>
                  <a:lnTo>
                    <a:pt x="169165" y="126127"/>
                  </a:lnTo>
                  <a:cubicBezTo>
                    <a:pt x="173882" y="135689"/>
                    <a:pt x="183011" y="142352"/>
                    <a:pt x="193568" y="143867"/>
                  </a:cubicBezTo>
                  <a:lnTo>
                    <a:pt x="215981" y="147112"/>
                  </a:lnTo>
                  <a:lnTo>
                    <a:pt x="199799" y="162905"/>
                  </a:lnTo>
                  <a:cubicBezTo>
                    <a:pt x="192141" y="170390"/>
                    <a:pt x="188679" y="181120"/>
                    <a:pt x="190453" y="191634"/>
                  </a:cubicBezTo>
                  <a:lnTo>
                    <a:pt x="194304" y="213918"/>
                  </a:lnTo>
                  <a:lnTo>
                    <a:pt x="174271" y="203403"/>
                  </a:lnTo>
                  <a:cubicBezTo>
                    <a:pt x="169555" y="200937"/>
                    <a:pt x="164362" y="199682"/>
                    <a:pt x="159170" y="199682"/>
                  </a:cubicBezTo>
                  <a:cubicBezTo>
                    <a:pt x="153978" y="199682"/>
                    <a:pt x="148786" y="200937"/>
                    <a:pt x="144070" y="203403"/>
                  </a:cubicBezTo>
                  <a:lnTo>
                    <a:pt x="124037" y="213918"/>
                  </a:lnTo>
                  <a:lnTo>
                    <a:pt x="127844" y="191634"/>
                  </a:lnTo>
                  <a:cubicBezTo>
                    <a:pt x="129661" y="181120"/>
                    <a:pt x="126157" y="170390"/>
                    <a:pt x="118498" y="162905"/>
                  </a:cubicBezTo>
                  <a:lnTo>
                    <a:pt x="102273" y="147112"/>
                  </a:lnTo>
                  <a:lnTo>
                    <a:pt x="124686" y="1438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3"/>
            <p:cNvSpPr/>
            <p:nvPr/>
          </p:nvSpPr>
          <p:spPr>
            <a:xfrm>
              <a:off x="-1921836" y="3396184"/>
              <a:ext cx="64902" cy="64902"/>
            </a:xfrm>
            <a:custGeom>
              <a:rect b="b" l="l" r="r" t="t"/>
              <a:pathLst>
                <a:path extrusionOk="0" h="64902" w="64902">
                  <a:moveTo>
                    <a:pt x="32451" y="0"/>
                  </a:moveTo>
                  <a:cubicBezTo>
                    <a:pt x="23927" y="0"/>
                    <a:pt x="15533" y="3461"/>
                    <a:pt x="9475" y="9519"/>
                  </a:cubicBezTo>
                  <a:cubicBezTo>
                    <a:pt x="3461" y="15576"/>
                    <a:pt x="0" y="23927"/>
                    <a:pt x="0" y="32451"/>
                  </a:cubicBezTo>
                  <a:cubicBezTo>
                    <a:pt x="0" y="40975"/>
                    <a:pt x="3461" y="49369"/>
                    <a:pt x="9475" y="55383"/>
                  </a:cubicBezTo>
                  <a:cubicBezTo>
                    <a:pt x="15533" y="61397"/>
                    <a:pt x="23884" y="64902"/>
                    <a:pt x="32451" y="64902"/>
                  </a:cubicBezTo>
                  <a:cubicBezTo>
                    <a:pt x="40975" y="64902"/>
                    <a:pt x="49369" y="61441"/>
                    <a:pt x="55383" y="55383"/>
                  </a:cubicBezTo>
                  <a:cubicBezTo>
                    <a:pt x="61441" y="49369"/>
                    <a:pt x="64902" y="40975"/>
                    <a:pt x="64902" y="32451"/>
                  </a:cubicBezTo>
                  <a:cubicBezTo>
                    <a:pt x="64902" y="23927"/>
                    <a:pt x="61441" y="15533"/>
                    <a:pt x="55383" y="9519"/>
                  </a:cubicBezTo>
                  <a:cubicBezTo>
                    <a:pt x="49325" y="3461"/>
                    <a:pt x="40975" y="0"/>
                    <a:pt x="32451" y="0"/>
                  </a:cubicBezTo>
                  <a:lnTo>
                    <a:pt x="324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33"/>
          <p:cNvGrpSpPr/>
          <p:nvPr/>
        </p:nvGrpSpPr>
        <p:grpSpPr>
          <a:xfrm flipH="1">
            <a:off x="5785653" y="2516697"/>
            <a:ext cx="133663" cy="133663"/>
            <a:chOff x="-7246241" y="5284321"/>
            <a:chExt cx="1660416" cy="1660416"/>
          </a:xfrm>
        </p:grpSpPr>
        <p:sp>
          <p:nvSpPr>
            <p:cNvPr id="182" name="Google Shape;182;p33"/>
            <p:cNvSpPr/>
            <p:nvPr/>
          </p:nvSpPr>
          <p:spPr>
            <a:xfrm>
              <a:off x="-6950936" y="5579626"/>
              <a:ext cx="95189" cy="95189"/>
            </a:xfrm>
            <a:custGeom>
              <a:rect b="b" l="l" r="r" t="t"/>
              <a:pathLst>
                <a:path extrusionOk="0" h="95189" w="95189">
                  <a:moveTo>
                    <a:pt x="97353" y="48677"/>
                  </a:moveTo>
                  <a:cubicBezTo>
                    <a:pt x="97353" y="75546"/>
                    <a:pt x="75546" y="97353"/>
                    <a:pt x="48677" y="97353"/>
                  </a:cubicBezTo>
                  <a:cubicBezTo>
                    <a:pt x="21807" y="97353"/>
                    <a:pt x="0" y="75546"/>
                    <a:pt x="0" y="48677"/>
                  </a:cubicBezTo>
                  <a:cubicBezTo>
                    <a:pt x="0" y="21807"/>
                    <a:pt x="21807" y="0"/>
                    <a:pt x="48677" y="0"/>
                  </a:cubicBezTo>
                  <a:cubicBezTo>
                    <a:pt x="75546" y="0"/>
                    <a:pt x="97353" y="21763"/>
                    <a:pt x="97353" y="48677"/>
                  </a:cubicBezTo>
                  <a:lnTo>
                    <a:pt x="97353" y="486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3"/>
            <p:cNvSpPr/>
            <p:nvPr/>
          </p:nvSpPr>
          <p:spPr>
            <a:xfrm>
              <a:off x="-5977403" y="6553159"/>
              <a:ext cx="95189" cy="95189"/>
            </a:xfrm>
            <a:custGeom>
              <a:rect b="b" l="l" r="r" t="t"/>
              <a:pathLst>
                <a:path extrusionOk="0" h="95189" w="95189">
                  <a:moveTo>
                    <a:pt x="97353" y="48677"/>
                  </a:moveTo>
                  <a:cubicBezTo>
                    <a:pt x="97353" y="75546"/>
                    <a:pt x="75546" y="97353"/>
                    <a:pt x="48677" y="97353"/>
                  </a:cubicBezTo>
                  <a:cubicBezTo>
                    <a:pt x="21764" y="97353"/>
                    <a:pt x="0" y="75546"/>
                    <a:pt x="0" y="48677"/>
                  </a:cubicBezTo>
                  <a:cubicBezTo>
                    <a:pt x="0" y="21807"/>
                    <a:pt x="21764" y="0"/>
                    <a:pt x="48677" y="0"/>
                  </a:cubicBezTo>
                  <a:cubicBezTo>
                    <a:pt x="75589" y="0"/>
                    <a:pt x="97353" y="21763"/>
                    <a:pt x="97353" y="48677"/>
                  </a:cubicBezTo>
                  <a:lnTo>
                    <a:pt x="97353" y="486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-6460670" y="5284321"/>
              <a:ext cx="874016" cy="878343"/>
            </a:xfrm>
            <a:custGeom>
              <a:rect b="b" l="l" r="r" t="t"/>
              <a:pathLst>
                <a:path extrusionOk="0" h="878343" w="874016">
                  <a:moveTo>
                    <a:pt x="6542" y="576072"/>
                  </a:moveTo>
                  <a:lnTo>
                    <a:pt x="103896" y="744688"/>
                  </a:lnTo>
                  <a:cubicBezTo>
                    <a:pt x="117352" y="767966"/>
                    <a:pt x="147077" y="775971"/>
                    <a:pt x="170399" y="762514"/>
                  </a:cubicBezTo>
                  <a:lnTo>
                    <a:pt x="242224" y="721064"/>
                  </a:lnTo>
                  <a:cubicBezTo>
                    <a:pt x="256978" y="731275"/>
                    <a:pt x="272468" y="740274"/>
                    <a:pt x="288607" y="747933"/>
                  </a:cubicBezTo>
                  <a:lnTo>
                    <a:pt x="288607" y="830748"/>
                  </a:lnTo>
                  <a:cubicBezTo>
                    <a:pt x="288607" y="857618"/>
                    <a:pt x="310371" y="879425"/>
                    <a:pt x="337284" y="879425"/>
                  </a:cubicBezTo>
                  <a:lnTo>
                    <a:pt x="531991" y="879425"/>
                  </a:lnTo>
                  <a:cubicBezTo>
                    <a:pt x="558860" y="879425"/>
                    <a:pt x="580667" y="857618"/>
                    <a:pt x="580667" y="830748"/>
                  </a:cubicBezTo>
                  <a:lnTo>
                    <a:pt x="580667" y="748236"/>
                  </a:lnTo>
                  <a:cubicBezTo>
                    <a:pt x="598364" y="740101"/>
                    <a:pt x="615066" y="730842"/>
                    <a:pt x="630382" y="720587"/>
                  </a:cubicBezTo>
                  <a:lnTo>
                    <a:pt x="705972" y="762860"/>
                  </a:lnTo>
                  <a:cubicBezTo>
                    <a:pt x="729207" y="775841"/>
                    <a:pt x="758586" y="767793"/>
                    <a:pt x="771869" y="744688"/>
                  </a:cubicBezTo>
                  <a:lnTo>
                    <a:pt x="869223" y="576072"/>
                  </a:lnTo>
                  <a:cubicBezTo>
                    <a:pt x="882679" y="552794"/>
                    <a:pt x="874717" y="523025"/>
                    <a:pt x="851396" y="509569"/>
                  </a:cubicBezTo>
                  <a:lnTo>
                    <a:pt x="780566" y="468680"/>
                  </a:lnTo>
                  <a:cubicBezTo>
                    <a:pt x="781431" y="459248"/>
                    <a:pt x="781864" y="450205"/>
                    <a:pt x="781864" y="441335"/>
                  </a:cubicBezTo>
                  <a:cubicBezTo>
                    <a:pt x="781864" y="432465"/>
                    <a:pt x="781431" y="423379"/>
                    <a:pt x="780566" y="413989"/>
                  </a:cubicBezTo>
                  <a:lnTo>
                    <a:pt x="851396" y="373101"/>
                  </a:lnTo>
                  <a:cubicBezTo>
                    <a:pt x="874674" y="359645"/>
                    <a:pt x="882679" y="329920"/>
                    <a:pt x="869223" y="306598"/>
                  </a:cubicBezTo>
                  <a:lnTo>
                    <a:pt x="771869" y="137982"/>
                  </a:lnTo>
                  <a:cubicBezTo>
                    <a:pt x="758586" y="114920"/>
                    <a:pt x="729207" y="106829"/>
                    <a:pt x="705972" y="119809"/>
                  </a:cubicBezTo>
                  <a:lnTo>
                    <a:pt x="630382" y="162082"/>
                  </a:lnTo>
                  <a:cubicBezTo>
                    <a:pt x="615109" y="151828"/>
                    <a:pt x="598407" y="142568"/>
                    <a:pt x="580667" y="134434"/>
                  </a:cubicBezTo>
                  <a:lnTo>
                    <a:pt x="580667" y="48677"/>
                  </a:lnTo>
                  <a:cubicBezTo>
                    <a:pt x="580667" y="21807"/>
                    <a:pt x="558860" y="0"/>
                    <a:pt x="531991" y="0"/>
                  </a:cubicBezTo>
                  <a:lnTo>
                    <a:pt x="337284" y="0"/>
                  </a:lnTo>
                  <a:cubicBezTo>
                    <a:pt x="310414" y="0"/>
                    <a:pt x="288607" y="21807"/>
                    <a:pt x="288607" y="48677"/>
                  </a:cubicBezTo>
                  <a:lnTo>
                    <a:pt x="288607" y="134737"/>
                  </a:lnTo>
                  <a:cubicBezTo>
                    <a:pt x="272511" y="142438"/>
                    <a:pt x="257022" y="151395"/>
                    <a:pt x="242224" y="161606"/>
                  </a:cubicBezTo>
                  <a:lnTo>
                    <a:pt x="170399" y="120156"/>
                  </a:lnTo>
                  <a:cubicBezTo>
                    <a:pt x="147120" y="106699"/>
                    <a:pt x="117352" y="114661"/>
                    <a:pt x="103896" y="137982"/>
                  </a:cubicBezTo>
                  <a:lnTo>
                    <a:pt x="6542" y="306598"/>
                  </a:lnTo>
                  <a:cubicBezTo>
                    <a:pt x="-6914" y="329876"/>
                    <a:pt x="1047" y="359645"/>
                    <a:pt x="24369" y="373101"/>
                  </a:cubicBezTo>
                  <a:lnTo>
                    <a:pt x="95199" y="413989"/>
                  </a:lnTo>
                  <a:cubicBezTo>
                    <a:pt x="94333" y="423379"/>
                    <a:pt x="93901" y="432465"/>
                    <a:pt x="93901" y="441335"/>
                  </a:cubicBezTo>
                  <a:cubicBezTo>
                    <a:pt x="93901" y="450205"/>
                    <a:pt x="94333" y="459291"/>
                    <a:pt x="95199" y="468680"/>
                  </a:cubicBezTo>
                  <a:lnTo>
                    <a:pt x="24369" y="509569"/>
                  </a:lnTo>
                  <a:cubicBezTo>
                    <a:pt x="1047" y="522982"/>
                    <a:pt x="-6914" y="552751"/>
                    <a:pt x="6542" y="576072"/>
                  </a:cubicBezTo>
                  <a:lnTo>
                    <a:pt x="6542" y="576072"/>
                  </a:lnTo>
                  <a:close/>
                  <a:moveTo>
                    <a:pt x="195754" y="485598"/>
                  </a:moveTo>
                  <a:cubicBezTo>
                    <a:pt x="192639" y="468767"/>
                    <a:pt x="191211" y="454705"/>
                    <a:pt x="191211" y="441335"/>
                  </a:cubicBezTo>
                  <a:cubicBezTo>
                    <a:pt x="191211" y="427965"/>
                    <a:pt x="192639" y="413860"/>
                    <a:pt x="195754" y="397072"/>
                  </a:cubicBezTo>
                  <a:cubicBezTo>
                    <a:pt x="199475" y="376822"/>
                    <a:pt x="190042" y="356400"/>
                    <a:pt x="172216" y="346059"/>
                  </a:cubicBezTo>
                  <a:lnTo>
                    <a:pt x="115145" y="313132"/>
                  </a:lnTo>
                  <a:lnTo>
                    <a:pt x="163822" y="228845"/>
                  </a:lnTo>
                  <a:lnTo>
                    <a:pt x="221628" y="262205"/>
                  </a:lnTo>
                  <a:cubicBezTo>
                    <a:pt x="239498" y="272503"/>
                    <a:pt x="261868" y="270469"/>
                    <a:pt x="277574" y="257056"/>
                  </a:cubicBezTo>
                  <a:cubicBezTo>
                    <a:pt x="300290" y="237672"/>
                    <a:pt x="325861" y="222874"/>
                    <a:pt x="353510" y="213009"/>
                  </a:cubicBezTo>
                  <a:cubicBezTo>
                    <a:pt x="372937" y="206129"/>
                    <a:pt x="385874" y="187741"/>
                    <a:pt x="385874" y="167145"/>
                  </a:cubicBezTo>
                  <a:lnTo>
                    <a:pt x="385874" y="97353"/>
                  </a:lnTo>
                  <a:lnTo>
                    <a:pt x="483227" y="97353"/>
                  </a:lnTo>
                  <a:lnTo>
                    <a:pt x="483227" y="167145"/>
                  </a:lnTo>
                  <a:cubicBezTo>
                    <a:pt x="483227" y="187741"/>
                    <a:pt x="496208" y="206129"/>
                    <a:pt x="515592" y="213009"/>
                  </a:cubicBezTo>
                  <a:cubicBezTo>
                    <a:pt x="546096" y="223826"/>
                    <a:pt x="574220" y="239489"/>
                    <a:pt x="594773" y="257056"/>
                  </a:cubicBezTo>
                  <a:cubicBezTo>
                    <a:pt x="610263" y="270253"/>
                    <a:pt x="632329" y="272459"/>
                    <a:pt x="650113" y="262507"/>
                  </a:cubicBezTo>
                  <a:lnTo>
                    <a:pt x="711424" y="228239"/>
                  </a:lnTo>
                  <a:lnTo>
                    <a:pt x="760446" y="313132"/>
                  </a:lnTo>
                  <a:lnTo>
                    <a:pt x="703376" y="346059"/>
                  </a:lnTo>
                  <a:cubicBezTo>
                    <a:pt x="685506" y="356356"/>
                    <a:pt x="676117" y="376779"/>
                    <a:pt x="679838" y="397072"/>
                  </a:cubicBezTo>
                  <a:cubicBezTo>
                    <a:pt x="682953" y="413903"/>
                    <a:pt x="684381" y="427965"/>
                    <a:pt x="684381" y="441335"/>
                  </a:cubicBezTo>
                  <a:cubicBezTo>
                    <a:pt x="684381" y="454705"/>
                    <a:pt x="682953" y="468810"/>
                    <a:pt x="679838" y="485598"/>
                  </a:cubicBezTo>
                  <a:cubicBezTo>
                    <a:pt x="676117" y="505847"/>
                    <a:pt x="685549" y="526270"/>
                    <a:pt x="703376" y="536612"/>
                  </a:cubicBezTo>
                  <a:lnTo>
                    <a:pt x="760446" y="569539"/>
                  </a:lnTo>
                  <a:lnTo>
                    <a:pt x="711510" y="654431"/>
                  </a:lnTo>
                  <a:lnTo>
                    <a:pt x="650199" y="620162"/>
                  </a:lnTo>
                  <a:cubicBezTo>
                    <a:pt x="632459" y="610210"/>
                    <a:pt x="610349" y="612417"/>
                    <a:pt x="594859" y="625614"/>
                  </a:cubicBezTo>
                  <a:cubicBezTo>
                    <a:pt x="574307" y="643181"/>
                    <a:pt x="546139" y="658801"/>
                    <a:pt x="515678" y="669661"/>
                  </a:cubicBezTo>
                  <a:cubicBezTo>
                    <a:pt x="496294" y="676584"/>
                    <a:pt x="483314" y="694930"/>
                    <a:pt x="483314" y="715525"/>
                  </a:cubicBezTo>
                  <a:lnTo>
                    <a:pt x="483314" y="782072"/>
                  </a:lnTo>
                  <a:lnTo>
                    <a:pt x="385961" y="782072"/>
                  </a:lnTo>
                  <a:lnTo>
                    <a:pt x="385961" y="715525"/>
                  </a:lnTo>
                  <a:cubicBezTo>
                    <a:pt x="385961" y="694930"/>
                    <a:pt x="372980" y="676584"/>
                    <a:pt x="353596" y="669661"/>
                  </a:cubicBezTo>
                  <a:cubicBezTo>
                    <a:pt x="325904" y="659839"/>
                    <a:pt x="300333" y="644998"/>
                    <a:pt x="277617" y="625614"/>
                  </a:cubicBezTo>
                  <a:cubicBezTo>
                    <a:pt x="261954" y="612244"/>
                    <a:pt x="239541" y="610167"/>
                    <a:pt x="221671" y="620508"/>
                  </a:cubicBezTo>
                  <a:lnTo>
                    <a:pt x="163865" y="653868"/>
                  </a:lnTo>
                  <a:lnTo>
                    <a:pt x="115189" y="569582"/>
                  </a:lnTo>
                  <a:lnTo>
                    <a:pt x="172259" y="536654"/>
                  </a:lnTo>
                  <a:cubicBezTo>
                    <a:pt x="190042" y="526270"/>
                    <a:pt x="199475" y="505847"/>
                    <a:pt x="195754" y="485598"/>
                  </a:cubicBezTo>
                  <a:lnTo>
                    <a:pt x="195754" y="4855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-6172109" y="5579626"/>
              <a:ext cx="289896" cy="289896"/>
            </a:xfrm>
            <a:custGeom>
              <a:rect b="b" l="l" r="r" t="t"/>
              <a:pathLst>
                <a:path extrusionOk="0" h="289896" w="289896">
                  <a:moveTo>
                    <a:pt x="146030" y="292060"/>
                  </a:moveTo>
                  <a:cubicBezTo>
                    <a:pt x="226552" y="292060"/>
                    <a:pt x="292060" y="226552"/>
                    <a:pt x="292060" y="146030"/>
                  </a:cubicBezTo>
                  <a:cubicBezTo>
                    <a:pt x="292060" y="65508"/>
                    <a:pt x="226552" y="0"/>
                    <a:pt x="146030" y="0"/>
                  </a:cubicBezTo>
                  <a:cubicBezTo>
                    <a:pt x="65508" y="0"/>
                    <a:pt x="0" y="65508"/>
                    <a:pt x="0" y="146030"/>
                  </a:cubicBezTo>
                  <a:cubicBezTo>
                    <a:pt x="0" y="226552"/>
                    <a:pt x="65508" y="292060"/>
                    <a:pt x="146030" y="292060"/>
                  </a:cubicBezTo>
                  <a:lnTo>
                    <a:pt x="146030" y="292060"/>
                  </a:lnTo>
                  <a:close/>
                  <a:moveTo>
                    <a:pt x="146030" y="97353"/>
                  </a:moveTo>
                  <a:cubicBezTo>
                    <a:pt x="172856" y="97353"/>
                    <a:pt x="194707" y="119203"/>
                    <a:pt x="194707" y="146030"/>
                  </a:cubicBezTo>
                  <a:cubicBezTo>
                    <a:pt x="194707" y="172856"/>
                    <a:pt x="172856" y="194707"/>
                    <a:pt x="146030" y="194707"/>
                  </a:cubicBezTo>
                  <a:cubicBezTo>
                    <a:pt x="119204" y="194707"/>
                    <a:pt x="97353" y="172856"/>
                    <a:pt x="97353" y="146030"/>
                  </a:cubicBezTo>
                  <a:cubicBezTo>
                    <a:pt x="97353" y="119203"/>
                    <a:pt x="119204" y="97353"/>
                    <a:pt x="146030" y="97353"/>
                  </a:cubicBezTo>
                  <a:lnTo>
                    <a:pt x="146030" y="973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-7246019" y="6066389"/>
              <a:ext cx="874016" cy="878343"/>
            </a:xfrm>
            <a:custGeom>
              <a:rect b="b" l="l" r="r" t="t"/>
              <a:pathLst>
                <a:path extrusionOk="0" h="878343" w="874016">
                  <a:moveTo>
                    <a:pt x="705357" y="116911"/>
                  </a:moveTo>
                  <a:lnTo>
                    <a:pt x="633531" y="158361"/>
                  </a:lnTo>
                  <a:cubicBezTo>
                    <a:pt x="618777" y="148150"/>
                    <a:pt x="603287" y="139150"/>
                    <a:pt x="587148" y="131492"/>
                  </a:cubicBezTo>
                  <a:lnTo>
                    <a:pt x="587148" y="48677"/>
                  </a:lnTo>
                  <a:cubicBezTo>
                    <a:pt x="587148" y="21807"/>
                    <a:pt x="565341" y="0"/>
                    <a:pt x="538471" y="0"/>
                  </a:cubicBezTo>
                  <a:lnTo>
                    <a:pt x="343765" y="0"/>
                  </a:lnTo>
                  <a:cubicBezTo>
                    <a:pt x="316895" y="0"/>
                    <a:pt x="295088" y="21807"/>
                    <a:pt x="295088" y="48677"/>
                  </a:cubicBezTo>
                  <a:lnTo>
                    <a:pt x="295088" y="131492"/>
                  </a:lnTo>
                  <a:cubicBezTo>
                    <a:pt x="278689" y="139323"/>
                    <a:pt x="262940" y="148496"/>
                    <a:pt x="247926" y="158924"/>
                  </a:cubicBezTo>
                  <a:lnTo>
                    <a:pt x="169264" y="116305"/>
                  </a:lnTo>
                  <a:cubicBezTo>
                    <a:pt x="146073" y="103714"/>
                    <a:pt x="117083" y="111891"/>
                    <a:pt x="103886" y="134780"/>
                  </a:cubicBezTo>
                  <a:lnTo>
                    <a:pt x="6533" y="303396"/>
                  </a:lnTo>
                  <a:cubicBezTo>
                    <a:pt x="-6923" y="326674"/>
                    <a:pt x="1081" y="356443"/>
                    <a:pt x="24359" y="369899"/>
                  </a:cubicBezTo>
                  <a:lnTo>
                    <a:pt x="95189" y="410787"/>
                  </a:lnTo>
                  <a:cubicBezTo>
                    <a:pt x="94324" y="420177"/>
                    <a:pt x="93891" y="429263"/>
                    <a:pt x="93891" y="438133"/>
                  </a:cubicBezTo>
                  <a:cubicBezTo>
                    <a:pt x="93891" y="447003"/>
                    <a:pt x="94324" y="456089"/>
                    <a:pt x="95189" y="465478"/>
                  </a:cubicBezTo>
                  <a:lnTo>
                    <a:pt x="24359" y="506367"/>
                  </a:lnTo>
                  <a:cubicBezTo>
                    <a:pt x="1081" y="519823"/>
                    <a:pt x="-6880" y="549549"/>
                    <a:pt x="6533" y="572870"/>
                  </a:cubicBezTo>
                  <a:lnTo>
                    <a:pt x="103886" y="741486"/>
                  </a:lnTo>
                  <a:cubicBezTo>
                    <a:pt x="117083" y="764332"/>
                    <a:pt x="146073" y="772509"/>
                    <a:pt x="169264" y="759962"/>
                  </a:cubicBezTo>
                  <a:lnTo>
                    <a:pt x="247926" y="717342"/>
                  </a:lnTo>
                  <a:cubicBezTo>
                    <a:pt x="262940" y="727770"/>
                    <a:pt x="278689" y="736943"/>
                    <a:pt x="295088" y="744775"/>
                  </a:cubicBezTo>
                  <a:lnTo>
                    <a:pt x="295088" y="830835"/>
                  </a:lnTo>
                  <a:cubicBezTo>
                    <a:pt x="295088" y="857704"/>
                    <a:pt x="316895" y="879512"/>
                    <a:pt x="343765" y="879512"/>
                  </a:cubicBezTo>
                  <a:lnTo>
                    <a:pt x="538471" y="879512"/>
                  </a:lnTo>
                  <a:cubicBezTo>
                    <a:pt x="565341" y="879512"/>
                    <a:pt x="587148" y="857704"/>
                    <a:pt x="587148" y="830835"/>
                  </a:cubicBezTo>
                  <a:lnTo>
                    <a:pt x="587148" y="744775"/>
                  </a:lnTo>
                  <a:cubicBezTo>
                    <a:pt x="603287" y="737073"/>
                    <a:pt x="618734" y="728116"/>
                    <a:pt x="633531" y="717905"/>
                  </a:cubicBezTo>
                  <a:lnTo>
                    <a:pt x="705357" y="759356"/>
                  </a:lnTo>
                  <a:cubicBezTo>
                    <a:pt x="728635" y="772812"/>
                    <a:pt x="758403" y="764851"/>
                    <a:pt x="771860" y="741529"/>
                  </a:cubicBezTo>
                  <a:lnTo>
                    <a:pt x="869213" y="572913"/>
                  </a:lnTo>
                  <a:cubicBezTo>
                    <a:pt x="882669" y="549635"/>
                    <a:pt x="874708" y="519867"/>
                    <a:pt x="851387" y="506410"/>
                  </a:cubicBezTo>
                  <a:lnTo>
                    <a:pt x="780557" y="465522"/>
                  </a:lnTo>
                  <a:cubicBezTo>
                    <a:pt x="781422" y="456089"/>
                    <a:pt x="781855" y="447046"/>
                    <a:pt x="781855" y="438177"/>
                  </a:cubicBezTo>
                  <a:cubicBezTo>
                    <a:pt x="781855" y="429306"/>
                    <a:pt x="781422" y="420220"/>
                    <a:pt x="780557" y="410831"/>
                  </a:cubicBezTo>
                  <a:lnTo>
                    <a:pt x="851387" y="369943"/>
                  </a:lnTo>
                  <a:cubicBezTo>
                    <a:pt x="874665" y="356486"/>
                    <a:pt x="882669" y="326761"/>
                    <a:pt x="869213" y="303439"/>
                  </a:cubicBezTo>
                  <a:lnTo>
                    <a:pt x="771860" y="134823"/>
                  </a:lnTo>
                  <a:cubicBezTo>
                    <a:pt x="758403" y="111415"/>
                    <a:pt x="728635" y="103454"/>
                    <a:pt x="705357" y="116911"/>
                  </a:cubicBezTo>
                  <a:lnTo>
                    <a:pt x="705357" y="116911"/>
                  </a:lnTo>
                  <a:close/>
                  <a:moveTo>
                    <a:pt x="679958" y="393783"/>
                  </a:moveTo>
                  <a:cubicBezTo>
                    <a:pt x="683073" y="410615"/>
                    <a:pt x="684501" y="424677"/>
                    <a:pt x="684501" y="438047"/>
                  </a:cubicBezTo>
                  <a:cubicBezTo>
                    <a:pt x="684501" y="451416"/>
                    <a:pt x="683073" y="465522"/>
                    <a:pt x="679958" y="482310"/>
                  </a:cubicBezTo>
                  <a:cubicBezTo>
                    <a:pt x="676237" y="502560"/>
                    <a:pt x="685670" y="522982"/>
                    <a:pt x="703496" y="533323"/>
                  </a:cubicBezTo>
                  <a:lnTo>
                    <a:pt x="760567" y="566250"/>
                  </a:lnTo>
                  <a:lnTo>
                    <a:pt x="711890" y="650536"/>
                  </a:lnTo>
                  <a:lnTo>
                    <a:pt x="654084" y="617134"/>
                  </a:lnTo>
                  <a:cubicBezTo>
                    <a:pt x="636214" y="606836"/>
                    <a:pt x="613844" y="608869"/>
                    <a:pt x="598138" y="622282"/>
                  </a:cubicBezTo>
                  <a:cubicBezTo>
                    <a:pt x="575422" y="641666"/>
                    <a:pt x="549894" y="656464"/>
                    <a:pt x="522159" y="666329"/>
                  </a:cubicBezTo>
                  <a:cubicBezTo>
                    <a:pt x="502775" y="673209"/>
                    <a:pt x="489795" y="691598"/>
                    <a:pt x="489795" y="712193"/>
                  </a:cubicBezTo>
                  <a:lnTo>
                    <a:pt x="489795" y="781985"/>
                  </a:lnTo>
                  <a:lnTo>
                    <a:pt x="392441" y="781985"/>
                  </a:lnTo>
                  <a:lnTo>
                    <a:pt x="392441" y="712193"/>
                  </a:lnTo>
                  <a:cubicBezTo>
                    <a:pt x="392441" y="691598"/>
                    <a:pt x="379461" y="673252"/>
                    <a:pt x="360077" y="666329"/>
                  </a:cubicBezTo>
                  <a:cubicBezTo>
                    <a:pt x="332385" y="656507"/>
                    <a:pt x="306814" y="641666"/>
                    <a:pt x="284141" y="622282"/>
                  </a:cubicBezTo>
                  <a:cubicBezTo>
                    <a:pt x="268824" y="609215"/>
                    <a:pt x="247060" y="606922"/>
                    <a:pt x="229364" y="616528"/>
                  </a:cubicBezTo>
                  <a:lnTo>
                    <a:pt x="164548" y="651661"/>
                  </a:lnTo>
                  <a:lnTo>
                    <a:pt x="115222" y="566250"/>
                  </a:lnTo>
                  <a:lnTo>
                    <a:pt x="172293" y="533323"/>
                  </a:lnTo>
                  <a:cubicBezTo>
                    <a:pt x="190120" y="523025"/>
                    <a:pt x="199552" y="502602"/>
                    <a:pt x="195831" y="482353"/>
                  </a:cubicBezTo>
                  <a:cubicBezTo>
                    <a:pt x="192716" y="465522"/>
                    <a:pt x="191288" y="451460"/>
                    <a:pt x="191288" y="438047"/>
                  </a:cubicBezTo>
                  <a:cubicBezTo>
                    <a:pt x="191288" y="424634"/>
                    <a:pt x="192716" y="410571"/>
                    <a:pt x="195831" y="393783"/>
                  </a:cubicBezTo>
                  <a:cubicBezTo>
                    <a:pt x="199552" y="373534"/>
                    <a:pt x="190120" y="353111"/>
                    <a:pt x="172293" y="342770"/>
                  </a:cubicBezTo>
                  <a:lnTo>
                    <a:pt x="115222" y="309843"/>
                  </a:lnTo>
                  <a:lnTo>
                    <a:pt x="164548" y="224432"/>
                  </a:lnTo>
                  <a:lnTo>
                    <a:pt x="229364" y="259566"/>
                  </a:lnTo>
                  <a:cubicBezTo>
                    <a:pt x="247060" y="269171"/>
                    <a:pt x="268824" y="266878"/>
                    <a:pt x="284141" y="253811"/>
                  </a:cubicBezTo>
                  <a:cubicBezTo>
                    <a:pt x="306857" y="234426"/>
                    <a:pt x="332429" y="219586"/>
                    <a:pt x="360077" y="209764"/>
                  </a:cubicBezTo>
                  <a:cubicBezTo>
                    <a:pt x="379461" y="202884"/>
                    <a:pt x="392441" y="184495"/>
                    <a:pt x="392441" y="163900"/>
                  </a:cubicBezTo>
                  <a:lnTo>
                    <a:pt x="392441" y="97353"/>
                  </a:lnTo>
                  <a:lnTo>
                    <a:pt x="489795" y="97353"/>
                  </a:lnTo>
                  <a:lnTo>
                    <a:pt x="489795" y="163900"/>
                  </a:lnTo>
                  <a:cubicBezTo>
                    <a:pt x="489795" y="184495"/>
                    <a:pt x="502775" y="202884"/>
                    <a:pt x="522159" y="209764"/>
                  </a:cubicBezTo>
                  <a:cubicBezTo>
                    <a:pt x="549851" y="219586"/>
                    <a:pt x="575422" y="234426"/>
                    <a:pt x="598138" y="253811"/>
                  </a:cubicBezTo>
                  <a:cubicBezTo>
                    <a:pt x="613844" y="267181"/>
                    <a:pt x="636214" y="269258"/>
                    <a:pt x="654084" y="258960"/>
                  </a:cubicBezTo>
                  <a:lnTo>
                    <a:pt x="711890" y="225600"/>
                  </a:lnTo>
                  <a:lnTo>
                    <a:pt x="760567" y="309886"/>
                  </a:lnTo>
                  <a:lnTo>
                    <a:pt x="703496" y="342813"/>
                  </a:lnTo>
                  <a:cubicBezTo>
                    <a:pt x="685670" y="353111"/>
                    <a:pt x="676237" y="373534"/>
                    <a:pt x="679958" y="393783"/>
                  </a:cubicBezTo>
                  <a:lnTo>
                    <a:pt x="679958" y="3937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-6950936" y="6358453"/>
              <a:ext cx="289896" cy="289896"/>
            </a:xfrm>
            <a:custGeom>
              <a:rect b="b" l="l" r="r" t="t"/>
              <a:pathLst>
                <a:path extrusionOk="0" h="289896" w="289896">
                  <a:moveTo>
                    <a:pt x="146030" y="0"/>
                  </a:moveTo>
                  <a:cubicBezTo>
                    <a:pt x="65508" y="0"/>
                    <a:pt x="0" y="65508"/>
                    <a:pt x="0" y="146030"/>
                  </a:cubicBezTo>
                  <a:cubicBezTo>
                    <a:pt x="0" y="226552"/>
                    <a:pt x="65508" y="292060"/>
                    <a:pt x="146030" y="292060"/>
                  </a:cubicBezTo>
                  <a:cubicBezTo>
                    <a:pt x="226552" y="292060"/>
                    <a:pt x="292060" y="226552"/>
                    <a:pt x="292060" y="146030"/>
                  </a:cubicBezTo>
                  <a:cubicBezTo>
                    <a:pt x="292060" y="65508"/>
                    <a:pt x="226552" y="0"/>
                    <a:pt x="146030" y="0"/>
                  </a:cubicBezTo>
                  <a:lnTo>
                    <a:pt x="146030" y="0"/>
                  </a:lnTo>
                  <a:close/>
                  <a:moveTo>
                    <a:pt x="146030" y="194707"/>
                  </a:moveTo>
                  <a:cubicBezTo>
                    <a:pt x="119204" y="194707"/>
                    <a:pt x="97353" y="172856"/>
                    <a:pt x="97353" y="146030"/>
                  </a:cubicBezTo>
                  <a:cubicBezTo>
                    <a:pt x="97353" y="119203"/>
                    <a:pt x="119204" y="97353"/>
                    <a:pt x="146030" y="97353"/>
                  </a:cubicBezTo>
                  <a:cubicBezTo>
                    <a:pt x="172856" y="97353"/>
                    <a:pt x="194707" y="119203"/>
                    <a:pt x="194707" y="146030"/>
                  </a:cubicBezTo>
                  <a:cubicBezTo>
                    <a:pt x="194707" y="172856"/>
                    <a:pt x="172856" y="194707"/>
                    <a:pt x="146030" y="194707"/>
                  </a:cubicBezTo>
                  <a:lnTo>
                    <a:pt x="146030" y="1947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-6269461" y="6261101"/>
              <a:ext cx="683636" cy="683636"/>
            </a:xfrm>
            <a:custGeom>
              <a:rect b="b" l="l" r="r" t="t"/>
              <a:pathLst>
                <a:path extrusionOk="0" h="683636" w="683636">
                  <a:moveTo>
                    <a:pt x="636042" y="292060"/>
                  </a:moveTo>
                  <a:lnTo>
                    <a:pt x="579231" y="292060"/>
                  </a:lnTo>
                  <a:cubicBezTo>
                    <a:pt x="572913" y="261036"/>
                    <a:pt x="560625" y="232176"/>
                    <a:pt x="543707" y="206605"/>
                  </a:cubicBezTo>
                  <a:lnTo>
                    <a:pt x="581697" y="168616"/>
                  </a:lnTo>
                  <a:cubicBezTo>
                    <a:pt x="600692" y="149621"/>
                    <a:pt x="600692" y="118771"/>
                    <a:pt x="581697" y="99776"/>
                  </a:cubicBezTo>
                  <a:cubicBezTo>
                    <a:pt x="562702" y="80781"/>
                    <a:pt x="531852" y="80781"/>
                    <a:pt x="512857" y="99776"/>
                  </a:cubicBezTo>
                  <a:lnTo>
                    <a:pt x="474868" y="137766"/>
                  </a:lnTo>
                  <a:cubicBezTo>
                    <a:pt x="449340" y="120848"/>
                    <a:pt x="420480" y="108560"/>
                    <a:pt x="389413" y="102243"/>
                  </a:cubicBezTo>
                  <a:lnTo>
                    <a:pt x="389413" y="48677"/>
                  </a:lnTo>
                  <a:cubicBezTo>
                    <a:pt x="389413" y="21807"/>
                    <a:pt x="367606" y="0"/>
                    <a:pt x="340737" y="0"/>
                  </a:cubicBezTo>
                  <a:cubicBezTo>
                    <a:pt x="313824" y="0"/>
                    <a:pt x="292060" y="21807"/>
                    <a:pt x="292060" y="48677"/>
                  </a:cubicBezTo>
                  <a:lnTo>
                    <a:pt x="292060" y="102243"/>
                  </a:lnTo>
                  <a:cubicBezTo>
                    <a:pt x="261037" y="108560"/>
                    <a:pt x="232177" y="120848"/>
                    <a:pt x="206605" y="137766"/>
                  </a:cubicBezTo>
                  <a:lnTo>
                    <a:pt x="168616" y="99776"/>
                  </a:lnTo>
                  <a:cubicBezTo>
                    <a:pt x="149621" y="80781"/>
                    <a:pt x="118771" y="80781"/>
                    <a:pt x="99776" y="99776"/>
                  </a:cubicBezTo>
                  <a:cubicBezTo>
                    <a:pt x="80782" y="118771"/>
                    <a:pt x="80782" y="149621"/>
                    <a:pt x="99776" y="168616"/>
                  </a:cubicBezTo>
                  <a:lnTo>
                    <a:pt x="137766" y="206605"/>
                  </a:lnTo>
                  <a:cubicBezTo>
                    <a:pt x="120848" y="232134"/>
                    <a:pt x="108560" y="260993"/>
                    <a:pt x="102243" y="292060"/>
                  </a:cubicBezTo>
                  <a:lnTo>
                    <a:pt x="48677" y="292060"/>
                  </a:lnTo>
                  <a:cubicBezTo>
                    <a:pt x="21807" y="292060"/>
                    <a:pt x="0" y="313867"/>
                    <a:pt x="0" y="340737"/>
                  </a:cubicBezTo>
                  <a:cubicBezTo>
                    <a:pt x="0" y="367606"/>
                    <a:pt x="21807" y="389413"/>
                    <a:pt x="48677" y="389413"/>
                  </a:cubicBezTo>
                  <a:lnTo>
                    <a:pt x="102243" y="389413"/>
                  </a:lnTo>
                  <a:cubicBezTo>
                    <a:pt x="108560" y="420436"/>
                    <a:pt x="120848" y="449296"/>
                    <a:pt x="137766" y="474868"/>
                  </a:cubicBezTo>
                  <a:lnTo>
                    <a:pt x="99776" y="512857"/>
                  </a:lnTo>
                  <a:cubicBezTo>
                    <a:pt x="80782" y="531852"/>
                    <a:pt x="80782" y="562702"/>
                    <a:pt x="99776" y="581697"/>
                  </a:cubicBezTo>
                  <a:cubicBezTo>
                    <a:pt x="118771" y="600691"/>
                    <a:pt x="149621" y="600691"/>
                    <a:pt x="168616" y="581697"/>
                  </a:cubicBezTo>
                  <a:lnTo>
                    <a:pt x="206605" y="543707"/>
                  </a:lnTo>
                  <a:cubicBezTo>
                    <a:pt x="232134" y="560625"/>
                    <a:pt x="260993" y="572913"/>
                    <a:pt x="292060" y="579231"/>
                  </a:cubicBezTo>
                  <a:lnTo>
                    <a:pt x="292060" y="636042"/>
                  </a:lnTo>
                  <a:cubicBezTo>
                    <a:pt x="292060" y="662911"/>
                    <a:pt x="313824" y="684718"/>
                    <a:pt x="340737" y="684718"/>
                  </a:cubicBezTo>
                  <a:cubicBezTo>
                    <a:pt x="367606" y="684718"/>
                    <a:pt x="389413" y="662911"/>
                    <a:pt x="389413" y="636042"/>
                  </a:cubicBezTo>
                  <a:lnTo>
                    <a:pt x="389413" y="579231"/>
                  </a:lnTo>
                  <a:cubicBezTo>
                    <a:pt x="420436" y="572913"/>
                    <a:pt x="449296" y="560625"/>
                    <a:pt x="474868" y="543707"/>
                  </a:cubicBezTo>
                  <a:lnTo>
                    <a:pt x="512857" y="581697"/>
                  </a:lnTo>
                  <a:cubicBezTo>
                    <a:pt x="531852" y="600691"/>
                    <a:pt x="562702" y="600691"/>
                    <a:pt x="581697" y="581697"/>
                  </a:cubicBezTo>
                  <a:cubicBezTo>
                    <a:pt x="600692" y="562702"/>
                    <a:pt x="600692" y="531852"/>
                    <a:pt x="581697" y="512857"/>
                  </a:cubicBezTo>
                  <a:lnTo>
                    <a:pt x="543707" y="474868"/>
                  </a:lnTo>
                  <a:cubicBezTo>
                    <a:pt x="560625" y="449340"/>
                    <a:pt x="572913" y="420479"/>
                    <a:pt x="579231" y="389413"/>
                  </a:cubicBezTo>
                  <a:lnTo>
                    <a:pt x="636042" y="389413"/>
                  </a:lnTo>
                  <a:cubicBezTo>
                    <a:pt x="662911" y="389413"/>
                    <a:pt x="684718" y="367606"/>
                    <a:pt x="684718" y="340737"/>
                  </a:cubicBezTo>
                  <a:cubicBezTo>
                    <a:pt x="684718" y="313867"/>
                    <a:pt x="662954" y="292060"/>
                    <a:pt x="636042" y="292060"/>
                  </a:cubicBezTo>
                  <a:lnTo>
                    <a:pt x="636042" y="292060"/>
                  </a:lnTo>
                  <a:close/>
                  <a:moveTo>
                    <a:pt x="340737" y="486767"/>
                  </a:moveTo>
                  <a:cubicBezTo>
                    <a:pt x="260215" y="486767"/>
                    <a:pt x="194707" y="421259"/>
                    <a:pt x="194707" y="340737"/>
                  </a:cubicBezTo>
                  <a:cubicBezTo>
                    <a:pt x="194707" y="260215"/>
                    <a:pt x="260215" y="194707"/>
                    <a:pt x="340737" y="194707"/>
                  </a:cubicBezTo>
                  <a:cubicBezTo>
                    <a:pt x="421259" y="194707"/>
                    <a:pt x="486767" y="260215"/>
                    <a:pt x="486767" y="340737"/>
                  </a:cubicBezTo>
                  <a:cubicBezTo>
                    <a:pt x="486767" y="421259"/>
                    <a:pt x="421259" y="486767"/>
                    <a:pt x="340737" y="486767"/>
                  </a:cubicBezTo>
                  <a:lnTo>
                    <a:pt x="340737" y="4867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-7246241" y="5284321"/>
              <a:ext cx="683636" cy="683636"/>
            </a:xfrm>
            <a:custGeom>
              <a:rect b="b" l="l" r="r" t="t"/>
              <a:pathLst>
                <a:path extrusionOk="0" h="683636" w="683636">
                  <a:moveTo>
                    <a:pt x="48677" y="295305"/>
                  </a:moveTo>
                  <a:cubicBezTo>
                    <a:pt x="21764" y="295305"/>
                    <a:pt x="0" y="317112"/>
                    <a:pt x="0" y="343982"/>
                  </a:cubicBezTo>
                  <a:cubicBezTo>
                    <a:pt x="0" y="370851"/>
                    <a:pt x="21764" y="392658"/>
                    <a:pt x="48677" y="392658"/>
                  </a:cubicBezTo>
                  <a:lnTo>
                    <a:pt x="105488" y="392658"/>
                  </a:lnTo>
                  <a:cubicBezTo>
                    <a:pt x="111805" y="423681"/>
                    <a:pt x="124093" y="452541"/>
                    <a:pt x="141011" y="478113"/>
                  </a:cubicBezTo>
                  <a:lnTo>
                    <a:pt x="103021" y="516102"/>
                  </a:lnTo>
                  <a:cubicBezTo>
                    <a:pt x="84027" y="535097"/>
                    <a:pt x="84027" y="565947"/>
                    <a:pt x="103021" y="584942"/>
                  </a:cubicBezTo>
                  <a:cubicBezTo>
                    <a:pt x="122016" y="603937"/>
                    <a:pt x="152866" y="603937"/>
                    <a:pt x="171861" y="584942"/>
                  </a:cubicBezTo>
                  <a:lnTo>
                    <a:pt x="209850" y="546952"/>
                  </a:lnTo>
                  <a:cubicBezTo>
                    <a:pt x="235379" y="563870"/>
                    <a:pt x="264239" y="576158"/>
                    <a:pt x="295305" y="582476"/>
                  </a:cubicBezTo>
                  <a:lnTo>
                    <a:pt x="295305" y="636042"/>
                  </a:lnTo>
                  <a:cubicBezTo>
                    <a:pt x="295305" y="662911"/>
                    <a:pt x="317112" y="684718"/>
                    <a:pt x="343982" y="684718"/>
                  </a:cubicBezTo>
                  <a:cubicBezTo>
                    <a:pt x="370851" y="684718"/>
                    <a:pt x="392658" y="662911"/>
                    <a:pt x="392658" y="636042"/>
                  </a:cubicBezTo>
                  <a:lnTo>
                    <a:pt x="392658" y="582476"/>
                  </a:lnTo>
                  <a:cubicBezTo>
                    <a:pt x="423682" y="576158"/>
                    <a:pt x="452541" y="563870"/>
                    <a:pt x="478113" y="546952"/>
                  </a:cubicBezTo>
                  <a:lnTo>
                    <a:pt x="516102" y="584942"/>
                  </a:lnTo>
                  <a:cubicBezTo>
                    <a:pt x="535097" y="603937"/>
                    <a:pt x="565947" y="603937"/>
                    <a:pt x="584942" y="584942"/>
                  </a:cubicBezTo>
                  <a:cubicBezTo>
                    <a:pt x="603937" y="565947"/>
                    <a:pt x="603937" y="535097"/>
                    <a:pt x="584942" y="516102"/>
                  </a:cubicBezTo>
                  <a:lnTo>
                    <a:pt x="546953" y="478113"/>
                  </a:lnTo>
                  <a:cubicBezTo>
                    <a:pt x="563870" y="452585"/>
                    <a:pt x="576159" y="423725"/>
                    <a:pt x="582476" y="392658"/>
                  </a:cubicBezTo>
                  <a:lnTo>
                    <a:pt x="636042" y="392658"/>
                  </a:lnTo>
                  <a:cubicBezTo>
                    <a:pt x="662911" y="392658"/>
                    <a:pt x="684718" y="370851"/>
                    <a:pt x="684718" y="343982"/>
                  </a:cubicBezTo>
                  <a:cubicBezTo>
                    <a:pt x="684718" y="317112"/>
                    <a:pt x="662911" y="295305"/>
                    <a:pt x="636042" y="295305"/>
                  </a:cubicBezTo>
                  <a:lnTo>
                    <a:pt x="582476" y="295305"/>
                  </a:lnTo>
                  <a:cubicBezTo>
                    <a:pt x="576159" y="264282"/>
                    <a:pt x="563870" y="235422"/>
                    <a:pt x="546953" y="209850"/>
                  </a:cubicBezTo>
                  <a:lnTo>
                    <a:pt x="584942" y="171861"/>
                  </a:lnTo>
                  <a:cubicBezTo>
                    <a:pt x="603937" y="152866"/>
                    <a:pt x="603937" y="122016"/>
                    <a:pt x="584942" y="103021"/>
                  </a:cubicBezTo>
                  <a:cubicBezTo>
                    <a:pt x="565947" y="84026"/>
                    <a:pt x="535097" y="84026"/>
                    <a:pt x="516102" y="103021"/>
                  </a:cubicBezTo>
                  <a:lnTo>
                    <a:pt x="478113" y="141011"/>
                  </a:lnTo>
                  <a:cubicBezTo>
                    <a:pt x="452585" y="124093"/>
                    <a:pt x="423725" y="111805"/>
                    <a:pt x="392658" y="105488"/>
                  </a:cubicBezTo>
                  <a:lnTo>
                    <a:pt x="392658" y="48677"/>
                  </a:lnTo>
                  <a:cubicBezTo>
                    <a:pt x="392658" y="21807"/>
                    <a:pt x="370851" y="0"/>
                    <a:pt x="343982" y="0"/>
                  </a:cubicBezTo>
                  <a:cubicBezTo>
                    <a:pt x="317112" y="0"/>
                    <a:pt x="295305" y="21807"/>
                    <a:pt x="295305" y="48677"/>
                  </a:cubicBezTo>
                  <a:lnTo>
                    <a:pt x="295305" y="105488"/>
                  </a:lnTo>
                  <a:cubicBezTo>
                    <a:pt x="264282" y="111805"/>
                    <a:pt x="235422" y="124093"/>
                    <a:pt x="209850" y="141011"/>
                  </a:cubicBezTo>
                  <a:lnTo>
                    <a:pt x="171861" y="103021"/>
                  </a:lnTo>
                  <a:cubicBezTo>
                    <a:pt x="152866" y="84026"/>
                    <a:pt x="122016" y="84026"/>
                    <a:pt x="103021" y="103021"/>
                  </a:cubicBezTo>
                  <a:cubicBezTo>
                    <a:pt x="84027" y="122059"/>
                    <a:pt x="84027" y="152866"/>
                    <a:pt x="103021" y="171861"/>
                  </a:cubicBezTo>
                  <a:lnTo>
                    <a:pt x="141011" y="209850"/>
                  </a:lnTo>
                  <a:cubicBezTo>
                    <a:pt x="124093" y="235379"/>
                    <a:pt x="111805" y="264238"/>
                    <a:pt x="105488" y="295305"/>
                  </a:cubicBezTo>
                  <a:lnTo>
                    <a:pt x="48677" y="295305"/>
                  </a:lnTo>
                  <a:close/>
                  <a:moveTo>
                    <a:pt x="343982" y="197952"/>
                  </a:moveTo>
                  <a:cubicBezTo>
                    <a:pt x="424504" y="197952"/>
                    <a:pt x="490012" y="263460"/>
                    <a:pt x="490012" y="343982"/>
                  </a:cubicBezTo>
                  <a:cubicBezTo>
                    <a:pt x="490012" y="424504"/>
                    <a:pt x="424504" y="490012"/>
                    <a:pt x="343982" y="490012"/>
                  </a:cubicBezTo>
                  <a:cubicBezTo>
                    <a:pt x="263460" y="490012"/>
                    <a:pt x="197952" y="424504"/>
                    <a:pt x="197952" y="343982"/>
                  </a:cubicBezTo>
                  <a:cubicBezTo>
                    <a:pt x="197952" y="263460"/>
                    <a:pt x="263460" y="197952"/>
                    <a:pt x="343982" y="197952"/>
                  </a:cubicBezTo>
                  <a:lnTo>
                    <a:pt x="343982" y="1979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33"/>
          <p:cNvGrpSpPr/>
          <p:nvPr/>
        </p:nvGrpSpPr>
        <p:grpSpPr>
          <a:xfrm>
            <a:off x="3831962" y="1391968"/>
            <a:ext cx="174525" cy="158968"/>
            <a:chOff x="-6824011" y="89253"/>
            <a:chExt cx="1782688" cy="1623776"/>
          </a:xfrm>
        </p:grpSpPr>
        <p:sp>
          <p:nvSpPr>
            <p:cNvPr id="191" name="Google Shape;191;p33"/>
            <p:cNvSpPr/>
            <p:nvPr/>
          </p:nvSpPr>
          <p:spPr>
            <a:xfrm>
              <a:off x="-5558096" y="89253"/>
              <a:ext cx="424027" cy="445661"/>
            </a:xfrm>
            <a:custGeom>
              <a:rect b="b" l="l" r="r" t="t"/>
              <a:pathLst>
                <a:path extrusionOk="0" h="445661" w="424027">
                  <a:moveTo>
                    <a:pt x="111296" y="420991"/>
                  </a:moveTo>
                  <a:cubicBezTo>
                    <a:pt x="142666" y="376597"/>
                    <a:pt x="175809" y="333632"/>
                    <a:pt x="209904" y="291489"/>
                  </a:cubicBezTo>
                  <a:cubicBezTo>
                    <a:pt x="246726" y="323897"/>
                    <a:pt x="284109" y="355699"/>
                    <a:pt x="322791" y="386073"/>
                  </a:cubicBezTo>
                  <a:cubicBezTo>
                    <a:pt x="381160" y="431937"/>
                    <a:pt x="464321" y="350031"/>
                    <a:pt x="405260" y="303691"/>
                  </a:cubicBezTo>
                  <a:cubicBezTo>
                    <a:pt x="363766" y="271153"/>
                    <a:pt x="323873" y="237058"/>
                    <a:pt x="284542" y="202184"/>
                  </a:cubicBezTo>
                  <a:cubicBezTo>
                    <a:pt x="314440" y="167872"/>
                    <a:pt x="344858" y="133777"/>
                    <a:pt x="376141" y="100460"/>
                  </a:cubicBezTo>
                  <a:cubicBezTo>
                    <a:pt x="427543" y="45769"/>
                    <a:pt x="345247" y="-36830"/>
                    <a:pt x="293758" y="18078"/>
                  </a:cubicBezTo>
                  <a:cubicBezTo>
                    <a:pt x="261307" y="52649"/>
                    <a:pt x="229851" y="88042"/>
                    <a:pt x="198741" y="123782"/>
                  </a:cubicBezTo>
                  <a:cubicBezTo>
                    <a:pt x="170184" y="96696"/>
                    <a:pt x="141800" y="69307"/>
                    <a:pt x="113806" y="41399"/>
                  </a:cubicBezTo>
                  <a:cubicBezTo>
                    <a:pt x="60586" y="-11648"/>
                    <a:pt x="-21883" y="70735"/>
                    <a:pt x="31423" y="123868"/>
                  </a:cubicBezTo>
                  <a:cubicBezTo>
                    <a:pt x="61841" y="154069"/>
                    <a:pt x="92734" y="183838"/>
                    <a:pt x="123931" y="213260"/>
                  </a:cubicBezTo>
                  <a:cubicBezTo>
                    <a:pt x="84773" y="261721"/>
                    <a:pt x="46697" y="311089"/>
                    <a:pt x="10655" y="362103"/>
                  </a:cubicBezTo>
                  <a:cubicBezTo>
                    <a:pt x="-32873" y="423587"/>
                    <a:pt x="68244" y="481782"/>
                    <a:pt x="111296" y="420991"/>
                  </a:cubicBezTo>
                  <a:lnTo>
                    <a:pt x="111296" y="42099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-6662792" y="1146765"/>
              <a:ext cx="402393" cy="393740"/>
            </a:xfrm>
            <a:custGeom>
              <a:rect b="b" l="l" r="r" t="t"/>
              <a:pathLst>
                <a:path extrusionOk="0" h="393740" w="402393">
                  <a:moveTo>
                    <a:pt x="302732" y="15487"/>
                  </a:moveTo>
                  <a:cubicBezTo>
                    <a:pt x="261454" y="52222"/>
                    <a:pt x="221647" y="90471"/>
                    <a:pt x="182273" y="129282"/>
                  </a:cubicBezTo>
                  <a:cubicBezTo>
                    <a:pt x="158303" y="105268"/>
                    <a:pt x="134419" y="81082"/>
                    <a:pt x="111184" y="56332"/>
                  </a:cubicBezTo>
                  <a:cubicBezTo>
                    <a:pt x="59824" y="1252"/>
                    <a:pt x="-22472" y="83894"/>
                    <a:pt x="28801" y="138715"/>
                  </a:cubicBezTo>
                  <a:cubicBezTo>
                    <a:pt x="51993" y="163464"/>
                    <a:pt x="75790" y="187651"/>
                    <a:pt x="99804" y="211665"/>
                  </a:cubicBezTo>
                  <a:cubicBezTo>
                    <a:pt x="72329" y="239530"/>
                    <a:pt x="44811" y="267524"/>
                    <a:pt x="17162" y="295216"/>
                  </a:cubicBezTo>
                  <a:cubicBezTo>
                    <a:pt x="-35971" y="348522"/>
                    <a:pt x="46411" y="430904"/>
                    <a:pt x="99545" y="377598"/>
                  </a:cubicBezTo>
                  <a:cubicBezTo>
                    <a:pt x="127626" y="349431"/>
                    <a:pt x="155620" y="321176"/>
                    <a:pt x="183571" y="292879"/>
                  </a:cubicBezTo>
                  <a:cubicBezTo>
                    <a:pt x="211436" y="319273"/>
                    <a:pt x="239517" y="345623"/>
                    <a:pt x="267814" y="371757"/>
                  </a:cubicBezTo>
                  <a:cubicBezTo>
                    <a:pt x="322808" y="422857"/>
                    <a:pt x="405364" y="340690"/>
                    <a:pt x="350197" y="289374"/>
                  </a:cubicBezTo>
                  <a:cubicBezTo>
                    <a:pt x="322030" y="263240"/>
                    <a:pt x="293949" y="236933"/>
                    <a:pt x="266084" y="210497"/>
                  </a:cubicBezTo>
                  <a:cubicBezTo>
                    <a:pt x="305025" y="172118"/>
                    <a:pt x="344356" y="134258"/>
                    <a:pt x="385201" y="97913"/>
                  </a:cubicBezTo>
                  <a:cubicBezTo>
                    <a:pt x="441363" y="47722"/>
                    <a:pt x="358591" y="-34358"/>
                    <a:pt x="302732" y="15487"/>
                  </a:cubicBezTo>
                  <a:lnTo>
                    <a:pt x="302732" y="154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-5504292" y="1202465"/>
              <a:ext cx="462969" cy="510564"/>
            </a:xfrm>
            <a:custGeom>
              <a:rect b="b" l="l" r="r" t="t"/>
              <a:pathLst>
                <a:path extrusionOk="0" h="510564" w="462969">
                  <a:moveTo>
                    <a:pt x="444134" y="167389"/>
                  </a:moveTo>
                  <a:cubicBezTo>
                    <a:pt x="441408" y="161850"/>
                    <a:pt x="434529" y="148178"/>
                    <a:pt x="428947" y="136582"/>
                  </a:cubicBezTo>
                  <a:cubicBezTo>
                    <a:pt x="406058" y="88381"/>
                    <a:pt x="373477" y="46411"/>
                    <a:pt x="324325" y="20580"/>
                  </a:cubicBezTo>
                  <a:cubicBezTo>
                    <a:pt x="255355" y="-15636"/>
                    <a:pt x="178598" y="850"/>
                    <a:pt x="111792" y="32262"/>
                  </a:cubicBezTo>
                  <a:cubicBezTo>
                    <a:pt x="105864" y="34988"/>
                    <a:pt x="101018" y="38277"/>
                    <a:pt x="96951" y="41868"/>
                  </a:cubicBezTo>
                  <a:cubicBezTo>
                    <a:pt x="89682" y="48488"/>
                    <a:pt x="79168" y="63718"/>
                    <a:pt x="71206" y="73843"/>
                  </a:cubicBezTo>
                  <a:cubicBezTo>
                    <a:pt x="8727" y="152634"/>
                    <a:pt x="-14768" y="247262"/>
                    <a:pt x="9246" y="348682"/>
                  </a:cubicBezTo>
                  <a:cubicBezTo>
                    <a:pt x="10284" y="353139"/>
                    <a:pt x="11756" y="357336"/>
                    <a:pt x="13487" y="361014"/>
                  </a:cubicBezTo>
                  <a:cubicBezTo>
                    <a:pt x="16602" y="367547"/>
                    <a:pt x="24563" y="381609"/>
                    <a:pt x="30707" y="392989"/>
                  </a:cubicBezTo>
                  <a:cubicBezTo>
                    <a:pt x="69086" y="463429"/>
                    <a:pt x="133079" y="505097"/>
                    <a:pt x="217020" y="513837"/>
                  </a:cubicBezTo>
                  <a:cubicBezTo>
                    <a:pt x="219573" y="514140"/>
                    <a:pt x="221952" y="514140"/>
                    <a:pt x="224419" y="513837"/>
                  </a:cubicBezTo>
                  <a:cubicBezTo>
                    <a:pt x="228616" y="513447"/>
                    <a:pt x="237140" y="513620"/>
                    <a:pt x="243846" y="513361"/>
                  </a:cubicBezTo>
                  <a:cubicBezTo>
                    <a:pt x="247610" y="513274"/>
                    <a:pt x="251634" y="512798"/>
                    <a:pt x="255788" y="511803"/>
                  </a:cubicBezTo>
                  <a:cubicBezTo>
                    <a:pt x="327570" y="495404"/>
                    <a:pt x="389616" y="461958"/>
                    <a:pt x="431413" y="399998"/>
                  </a:cubicBezTo>
                  <a:cubicBezTo>
                    <a:pt x="474855" y="335485"/>
                    <a:pt x="467239" y="248733"/>
                    <a:pt x="448028" y="177816"/>
                  </a:cubicBezTo>
                  <a:cubicBezTo>
                    <a:pt x="446947" y="174009"/>
                    <a:pt x="445692" y="170591"/>
                    <a:pt x="444134" y="167389"/>
                  </a:cubicBezTo>
                  <a:lnTo>
                    <a:pt x="444134" y="167389"/>
                  </a:lnTo>
                  <a:close/>
                  <a:moveTo>
                    <a:pt x="336007" y="331851"/>
                  </a:moveTo>
                  <a:cubicBezTo>
                    <a:pt x="319392" y="366336"/>
                    <a:pt x="284345" y="382951"/>
                    <a:pt x="248952" y="393162"/>
                  </a:cubicBezTo>
                  <a:cubicBezTo>
                    <a:pt x="236620" y="396753"/>
                    <a:pt x="224289" y="398397"/>
                    <a:pt x="221649" y="397921"/>
                  </a:cubicBezTo>
                  <a:cubicBezTo>
                    <a:pt x="220092" y="397705"/>
                    <a:pt x="218534" y="397402"/>
                    <a:pt x="216890" y="397229"/>
                  </a:cubicBezTo>
                  <a:cubicBezTo>
                    <a:pt x="176478" y="393032"/>
                    <a:pt x="142079" y="367201"/>
                    <a:pt x="127411" y="329341"/>
                  </a:cubicBezTo>
                  <a:cubicBezTo>
                    <a:pt x="126633" y="327308"/>
                    <a:pt x="125681" y="325274"/>
                    <a:pt x="124685" y="323241"/>
                  </a:cubicBezTo>
                  <a:cubicBezTo>
                    <a:pt x="123128" y="320039"/>
                    <a:pt x="118974" y="307318"/>
                    <a:pt x="117416" y="294467"/>
                  </a:cubicBezTo>
                  <a:cubicBezTo>
                    <a:pt x="110623" y="240296"/>
                    <a:pt x="126546" y="191316"/>
                    <a:pt x="160252" y="148481"/>
                  </a:cubicBezTo>
                  <a:cubicBezTo>
                    <a:pt x="168213" y="138399"/>
                    <a:pt x="185001" y="126457"/>
                    <a:pt x="197376" y="122952"/>
                  </a:cubicBezTo>
                  <a:cubicBezTo>
                    <a:pt x="264615" y="104217"/>
                    <a:pt x="311128" y="143158"/>
                    <a:pt x="335618" y="214681"/>
                  </a:cubicBezTo>
                  <a:cubicBezTo>
                    <a:pt x="336007" y="216022"/>
                    <a:pt x="336613" y="217277"/>
                    <a:pt x="337175" y="218445"/>
                  </a:cubicBezTo>
                  <a:cubicBezTo>
                    <a:pt x="338127" y="220565"/>
                    <a:pt x="341632" y="232334"/>
                    <a:pt x="343882" y="244969"/>
                  </a:cubicBezTo>
                  <a:cubicBezTo>
                    <a:pt x="349031" y="274348"/>
                    <a:pt x="349291" y="304462"/>
                    <a:pt x="336007" y="331851"/>
                  </a:cubicBezTo>
                  <a:lnTo>
                    <a:pt x="336007" y="3318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-6806966" y="601866"/>
              <a:ext cx="1306697" cy="497583"/>
            </a:xfrm>
            <a:custGeom>
              <a:rect b="b" l="l" r="r" t="t"/>
              <a:pathLst>
                <a:path extrusionOk="0" h="497583" w="1306697">
                  <a:moveTo>
                    <a:pt x="1193282" y="112040"/>
                  </a:moveTo>
                  <a:cubicBezTo>
                    <a:pt x="1189994" y="173438"/>
                    <a:pt x="1186576" y="234749"/>
                    <a:pt x="1183201" y="296103"/>
                  </a:cubicBezTo>
                  <a:cubicBezTo>
                    <a:pt x="872536" y="-11447"/>
                    <a:pt x="339515" y="-143069"/>
                    <a:pt x="15610" y="216446"/>
                  </a:cubicBezTo>
                  <a:cubicBezTo>
                    <a:pt x="-34495" y="272132"/>
                    <a:pt x="47672" y="354904"/>
                    <a:pt x="98079" y="298829"/>
                  </a:cubicBezTo>
                  <a:cubicBezTo>
                    <a:pt x="374130" y="-7553"/>
                    <a:pt x="812393" y="110353"/>
                    <a:pt x="1082819" y="361654"/>
                  </a:cubicBezTo>
                  <a:cubicBezTo>
                    <a:pt x="1027652" y="352914"/>
                    <a:pt x="972571" y="344174"/>
                    <a:pt x="917361" y="335520"/>
                  </a:cubicBezTo>
                  <a:cubicBezTo>
                    <a:pt x="843805" y="323881"/>
                    <a:pt x="812263" y="436162"/>
                    <a:pt x="886381" y="447931"/>
                  </a:cubicBezTo>
                  <a:lnTo>
                    <a:pt x="1218508" y="500285"/>
                  </a:lnTo>
                  <a:cubicBezTo>
                    <a:pt x="1261819" y="507208"/>
                    <a:pt x="1290289" y="471166"/>
                    <a:pt x="1291544" y="437849"/>
                  </a:cubicBezTo>
                  <a:cubicBezTo>
                    <a:pt x="1291761" y="436075"/>
                    <a:pt x="1292237" y="434431"/>
                    <a:pt x="1292323" y="432484"/>
                  </a:cubicBezTo>
                  <a:cubicBezTo>
                    <a:pt x="1298251" y="325612"/>
                    <a:pt x="1304179" y="218783"/>
                    <a:pt x="1309803" y="111910"/>
                  </a:cubicBezTo>
                  <a:cubicBezTo>
                    <a:pt x="1313827" y="36883"/>
                    <a:pt x="1197263" y="37273"/>
                    <a:pt x="1193282" y="112040"/>
                  </a:cubicBezTo>
                  <a:lnTo>
                    <a:pt x="1193282" y="1120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-6824011" y="99992"/>
              <a:ext cx="372105" cy="415374"/>
            </a:xfrm>
            <a:custGeom>
              <a:rect b="b" l="l" r="r" t="t"/>
              <a:pathLst>
                <a:path extrusionOk="0" h="415374" w="372105">
                  <a:moveTo>
                    <a:pt x="35157" y="333885"/>
                  </a:moveTo>
                  <a:cubicBezTo>
                    <a:pt x="-6034" y="397013"/>
                    <a:pt x="94911" y="455339"/>
                    <a:pt x="135799" y="392773"/>
                  </a:cubicBezTo>
                  <a:cubicBezTo>
                    <a:pt x="157779" y="359154"/>
                    <a:pt x="180409" y="326010"/>
                    <a:pt x="203125" y="293083"/>
                  </a:cubicBezTo>
                  <a:cubicBezTo>
                    <a:pt x="225451" y="313160"/>
                    <a:pt x="248296" y="332890"/>
                    <a:pt x="271618" y="352058"/>
                  </a:cubicBezTo>
                  <a:cubicBezTo>
                    <a:pt x="329121" y="399350"/>
                    <a:pt x="412066" y="317357"/>
                    <a:pt x="354001" y="269675"/>
                  </a:cubicBezTo>
                  <a:cubicBezTo>
                    <a:pt x="325270" y="245964"/>
                    <a:pt x="297492" y="221301"/>
                    <a:pt x="270060" y="196119"/>
                  </a:cubicBezTo>
                  <a:cubicBezTo>
                    <a:pt x="291651" y="164750"/>
                    <a:pt x="313198" y="133164"/>
                    <a:pt x="334011" y="101319"/>
                  </a:cubicBezTo>
                  <a:cubicBezTo>
                    <a:pt x="375202" y="38191"/>
                    <a:pt x="274257" y="-20221"/>
                    <a:pt x="233369" y="42474"/>
                  </a:cubicBezTo>
                  <a:cubicBezTo>
                    <a:pt x="217706" y="66445"/>
                    <a:pt x="201697" y="90156"/>
                    <a:pt x="185557" y="113867"/>
                  </a:cubicBezTo>
                  <a:cubicBezTo>
                    <a:pt x="155529" y="82973"/>
                    <a:pt x="125977" y="51604"/>
                    <a:pt x="97637" y="19023"/>
                  </a:cubicBezTo>
                  <a:cubicBezTo>
                    <a:pt x="48095" y="-37702"/>
                    <a:pt x="-34072" y="45157"/>
                    <a:pt x="15168" y="101405"/>
                  </a:cubicBezTo>
                  <a:cubicBezTo>
                    <a:pt x="48311" y="139265"/>
                    <a:pt x="82796" y="175913"/>
                    <a:pt x="118146" y="211566"/>
                  </a:cubicBezTo>
                  <a:cubicBezTo>
                    <a:pt x="90065" y="252065"/>
                    <a:pt x="62070" y="292564"/>
                    <a:pt x="35157" y="333885"/>
                  </a:cubicBezTo>
                  <a:lnTo>
                    <a:pt x="35157" y="3338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33"/>
          <p:cNvSpPr/>
          <p:nvPr/>
        </p:nvSpPr>
        <p:spPr>
          <a:xfrm>
            <a:off x="5181964" y="1380035"/>
            <a:ext cx="149535" cy="149535"/>
          </a:xfrm>
          <a:custGeom>
            <a:rect b="b" l="l" r="r" t="t"/>
            <a:pathLst>
              <a:path extrusionOk="0" h="1661496" w="1661496">
                <a:moveTo>
                  <a:pt x="746375" y="243383"/>
                </a:moveTo>
                <a:cubicBezTo>
                  <a:pt x="746375" y="109165"/>
                  <a:pt x="637210" y="0"/>
                  <a:pt x="502992" y="0"/>
                </a:cubicBezTo>
                <a:lnTo>
                  <a:pt x="243383" y="0"/>
                </a:lnTo>
                <a:cubicBezTo>
                  <a:pt x="109165" y="0"/>
                  <a:pt x="0" y="109165"/>
                  <a:pt x="0" y="243383"/>
                </a:cubicBezTo>
                <a:cubicBezTo>
                  <a:pt x="0" y="377601"/>
                  <a:pt x="109165" y="486767"/>
                  <a:pt x="243383" y="486767"/>
                </a:cubicBezTo>
                <a:lnTo>
                  <a:pt x="502992" y="486767"/>
                </a:lnTo>
                <a:cubicBezTo>
                  <a:pt x="637210" y="486767"/>
                  <a:pt x="746375" y="377558"/>
                  <a:pt x="746375" y="243383"/>
                </a:cubicBezTo>
                <a:lnTo>
                  <a:pt x="746375" y="243383"/>
                </a:lnTo>
                <a:close/>
                <a:moveTo>
                  <a:pt x="129804" y="243383"/>
                </a:moveTo>
                <a:cubicBezTo>
                  <a:pt x="129804" y="180774"/>
                  <a:pt x="180774" y="129804"/>
                  <a:pt x="243383" y="129804"/>
                </a:cubicBezTo>
                <a:lnTo>
                  <a:pt x="502992" y="129804"/>
                </a:lnTo>
                <a:cubicBezTo>
                  <a:pt x="565601" y="129804"/>
                  <a:pt x="616571" y="180774"/>
                  <a:pt x="616571" y="243383"/>
                </a:cubicBezTo>
                <a:cubicBezTo>
                  <a:pt x="616571" y="305992"/>
                  <a:pt x="565601" y="356962"/>
                  <a:pt x="502992" y="356962"/>
                </a:cubicBezTo>
                <a:lnTo>
                  <a:pt x="243383" y="356962"/>
                </a:lnTo>
                <a:cubicBezTo>
                  <a:pt x="180774" y="356962"/>
                  <a:pt x="129804" y="305992"/>
                  <a:pt x="129804" y="243383"/>
                </a:cubicBezTo>
                <a:lnTo>
                  <a:pt x="129804" y="243383"/>
                </a:lnTo>
                <a:close/>
                <a:moveTo>
                  <a:pt x="1418113" y="1174730"/>
                </a:moveTo>
                <a:lnTo>
                  <a:pt x="1158504" y="1174730"/>
                </a:lnTo>
                <a:cubicBezTo>
                  <a:pt x="1024287" y="1174730"/>
                  <a:pt x="915121" y="1283895"/>
                  <a:pt x="915121" y="1418113"/>
                </a:cubicBezTo>
                <a:cubicBezTo>
                  <a:pt x="915121" y="1552331"/>
                  <a:pt x="1024287" y="1661497"/>
                  <a:pt x="1158504" y="1661497"/>
                </a:cubicBezTo>
                <a:lnTo>
                  <a:pt x="1418113" y="1661497"/>
                </a:lnTo>
                <a:cubicBezTo>
                  <a:pt x="1552331" y="1661497"/>
                  <a:pt x="1661497" y="1552331"/>
                  <a:pt x="1661497" y="1418113"/>
                </a:cubicBezTo>
                <a:cubicBezTo>
                  <a:pt x="1661497" y="1283895"/>
                  <a:pt x="1552331" y="1174730"/>
                  <a:pt x="1418113" y="1174730"/>
                </a:cubicBezTo>
                <a:lnTo>
                  <a:pt x="1418113" y="1174730"/>
                </a:lnTo>
                <a:close/>
                <a:moveTo>
                  <a:pt x="1418113" y="1531692"/>
                </a:moveTo>
                <a:lnTo>
                  <a:pt x="1158504" y="1531692"/>
                </a:lnTo>
                <a:cubicBezTo>
                  <a:pt x="1095896" y="1531692"/>
                  <a:pt x="1044926" y="1480722"/>
                  <a:pt x="1044926" y="1418113"/>
                </a:cubicBezTo>
                <a:cubicBezTo>
                  <a:pt x="1044926" y="1355504"/>
                  <a:pt x="1095896" y="1304534"/>
                  <a:pt x="1158504" y="1304534"/>
                </a:cubicBezTo>
                <a:lnTo>
                  <a:pt x="1418113" y="1304534"/>
                </a:lnTo>
                <a:cubicBezTo>
                  <a:pt x="1480722" y="1304534"/>
                  <a:pt x="1531692" y="1355504"/>
                  <a:pt x="1531692" y="1418113"/>
                </a:cubicBezTo>
                <a:cubicBezTo>
                  <a:pt x="1531692" y="1480722"/>
                  <a:pt x="1480765" y="1531692"/>
                  <a:pt x="1418113" y="1531692"/>
                </a:cubicBezTo>
                <a:lnTo>
                  <a:pt x="1418113" y="1531692"/>
                </a:lnTo>
                <a:close/>
                <a:moveTo>
                  <a:pt x="801542" y="1418113"/>
                </a:moveTo>
                <a:cubicBezTo>
                  <a:pt x="801542" y="1453982"/>
                  <a:pt x="772510" y="1483016"/>
                  <a:pt x="736640" y="1483016"/>
                </a:cubicBezTo>
                <a:lnTo>
                  <a:pt x="538688" y="1483016"/>
                </a:lnTo>
                <a:cubicBezTo>
                  <a:pt x="413427" y="1483016"/>
                  <a:pt x="311531" y="1381119"/>
                  <a:pt x="311531" y="1255858"/>
                </a:cubicBezTo>
                <a:lnTo>
                  <a:pt x="311531" y="681473"/>
                </a:lnTo>
                <a:cubicBezTo>
                  <a:pt x="311531" y="645604"/>
                  <a:pt x="340563" y="616571"/>
                  <a:pt x="376433" y="616571"/>
                </a:cubicBezTo>
                <a:cubicBezTo>
                  <a:pt x="412302" y="616571"/>
                  <a:pt x="441335" y="645604"/>
                  <a:pt x="441335" y="681473"/>
                </a:cubicBezTo>
                <a:lnTo>
                  <a:pt x="441335" y="739885"/>
                </a:lnTo>
                <a:lnTo>
                  <a:pt x="720415" y="739885"/>
                </a:lnTo>
                <a:cubicBezTo>
                  <a:pt x="756284" y="739885"/>
                  <a:pt x="785317" y="768918"/>
                  <a:pt x="785317" y="804787"/>
                </a:cubicBezTo>
                <a:cubicBezTo>
                  <a:pt x="785317" y="840656"/>
                  <a:pt x="756284" y="869690"/>
                  <a:pt x="720415" y="869690"/>
                </a:cubicBezTo>
                <a:lnTo>
                  <a:pt x="441335" y="869690"/>
                </a:lnTo>
                <a:lnTo>
                  <a:pt x="441335" y="1255858"/>
                </a:lnTo>
                <a:cubicBezTo>
                  <a:pt x="441335" y="1309553"/>
                  <a:pt x="484992" y="1353211"/>
                  <a:pt x="538688" y="1353211"/>
                </a:cubicBezTo>
                <a:lnTo>
                  <a:pt x="736640" y="1353211"/>
                </a:lnTo>
                <a:cubicBezTo>
                  <a:pt x="772510" y="1353211"/>
                  <a:pt x="801542" y="1382244"/>
                  <a:pt x="801542" y="1418113"/>
                </a:cubicBezTo>
                <a:lnTo>
                  <a:pt x="801542" y="1418113"/>
                </a:lnTo>
                <a:close/>
                <a:moveTo>
                  <a:pt x="1158504" y="1044926"/>
                </a:moveTo>
                <a:lnTo>
                  <a:pt x="1418113" y="1044926"/>
                </a:lnTo>
                <a:cubicBezTo>
                  <a:pt x="1552331" y="1044926"/>
                  <a:pt x="1661497" y="935760"/>
                  <a:pt x="1661497" y="801542"/>
                </a:cubicBezTo>
                <a:cubicBezTo>
                  <a:pt x="1661497" y="667324"/>
                  <a:pt x="1552331" y="558159"/>
                  <a:pt x="1418113" y="558159"/>
                </a:cubicBezTo>
                <a:lnTo>
                  <a:pt x="1158504" y="558159"/>
                </a:lnTo>
                <a:cubicBezTo>
                  <a:pt x="1024287" y="558159"/>
                  <a:pt x="915121" y="667324"/>
                  <a:pt x="915121" y="801542"/>
                </a:cubicBezTo>
                <a:cubicBezTo>
                  <a:pt x="915121" y="935760"/>
                  <a:pt x="1024330" y="1044926"/>
                  <a:pt x="1158504" y="1044926"/>
                </a:cubicBezTo>
                <a:lnTo>
                  <a:pt x="1158504" y="1044926"/>
                </a:lnTo>
                <a:close/>
                <a:moveTo>
                  <a:pt x="1158504" y="687963"/>
                </a:moveTo>
                <a:lnTo>
                  <a:pt x="1418113" y="687963"/>
                </a:lnTo>
                <a:cubicBezTo>
                  <a:pt x="1480722" y="687963"/>
                  <a:pt x="1531692" y="738933"/>
                  <a:pt x="1531692" y="801542"/>
                </a:cubicBezTo>
                <a:cubicBezTo>
                  <a:pt x="1531692" y="864151"/>
                  <a:pt x="1480722" y="915121"/>
                  <a:pt x="1418113" y="915121"/>
                </a:cubicBezTo>
                <a:lnTo>
                  <a:pt x="1158504" y="915121"/>
                </a:lnTo>
                <a:cubicBezTo>
                  <a:pt x="1095896" y="915121"/>
                  <a:pt x="1044926" y="864151"/>
                  <a:pt x="1044926" y="801542"/>
                </a:cubicBezTo>
                <a:cubicBezTo>
                  <a:pt x="1044926" y="738933"/>
                  <a:pt x="1095896" y="687963"/>
                  <a:pt x="1158504" y="687963"/>
                </a:cubicBezTo>
                <a:lnTo>
                  <a:pt x="1158504" y="68796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34"/>
          <p:cNvGrpSpPr/>
          <p:nvPr/>
        </p:nvGrpSpPr>
        <p:grpSpPr>
          <a:xfrm>
            <a:off x="1253639" y="920200"/>
            <a:ext cx="3549882" cy="468225"/>
            <a:chOff x="2005677" y="1226917"/>
            <a:chExt cx="4071900" cy="624300"/>
          </a:xfrm>
        </p:grpSpPr>
        <p:sp>
          <p:nvSpPr>
            <p:cNvPr id="202" name="Google Shape;202;p34"/>
            <p:cNvSpPr/>
            <p:nvPr/>
          </p:nvSpPr>
          <p:spPr>
            <a:xfrm>
              <a:off x="2005677" y="1226917"/>
              <a:ext cx="4071900" cy="624300"/>
            </a:xfrm>
            <a:prstGeom prst="roundRect">
              <a:avLst>
                <a:gd fmla="val 20826" name="adj"/>
              </a:avLst>
            </a:prstGeom>
            <a:gradFill>
              <a:gsLst>
                <a:gs pos="0">
                  <a:schemeClr val="accent1"/>
                </a:gs>
                <a:gs pos="43000">
                  <a:srgbClr val="4166A6"/>
                </a:gs>
                <a:gs pos="100000">
                  <a:schemeClr val="accent5"/>
                </a:gs>
              </a:gsLst>
              <a:lin ang="300012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3" name="Google Shape;203;p34"/>
            <p:cNvSpPr txBox="1"/>
            <p:nvPr/>
          </p:nvSpPr>
          <p:spPr>
            <a:xfrm>
              <a:off x="2711333" y="1323733"/>
              <a:ext cx="2676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entury Gothic"/>
                <a:buNone/>
              </a:pPr>
              <a:r>
                <a:rPr b="1" lang="en" sz="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Define Right Things</a:t>
              </a:r>
              <a:endParaRPr sz="1100"/>
            </a:p>
          </p:txBody>
        </p:sp>
      </p:grpSp>
      <p:grpSp>
        <p:nvGrpSpPr>
          <p:cNvPr id="204" name="Google Shape;204;p34"/>
          <p:cNvGrpSpPr/>
          <p:nvPr/>
        </p:nvGrpSpPr>
        <p:grpSpPr>
          <a:xfrm>
            <a:off x="4829393" y="920200"/>
            <a:ext cx="3575356" cy="468225"/>
            <a:chOff x="6114439" y="1226917"/>
            <a:chExt cx="5093100" cy="624300"/>
          </a:xfrm>
        </p:grpSpPr>
        <p:sp>
          <p:nvSpPr>
            <p:cNvPr id="205" name="Google Shape;205;p34"/>
            <p:cNvSpPr/>
            <p:nvPr/>
          </p:nvSpPr>
          <p:spPr>
            <a:xfrm>
              <a:off x="6114439" y="1226917"/>
              <a:ext cx="5093100" cy="624300"/>
            </a:xfrm>
            <a:prstGeom prst="roundRect">
              <a:avLst>
                <a:gd fmla="val 20231" name="adj"/>
              </a:avLst>
            </a:prstGeom>
            <a:gradFill>
              <a:gsLst>
                <a:gs pos="0">
                  <a:schemeClr val="accent5"/>
                </a:gs>
                <a:gs pos="1000">
                  <a:schemeClr val="accent5"/>
                </a:gs>
                <a:gs pos="55000">
                  <a:srgbClr val="39ACB8"/>
                </a:gs>
                <a:gs pos="100000">
                  <a:schemeClr val="accent4"/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6" name="Google Shape;206;p34"/>
            <p:cNvSpPr txBox="1"/>
            <p:nvPr/>
          </p:nvSpPr>
          <p:spPr>
            <a:xfrm>
              <a:off x="7524637" y="1330622"/>
              <a:ext cx="227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entury Gothic"/>
                <a:buNone/>
              </a:pPr>
              <a:r>
                <a:rPr b="1" i="0" lang="en" sz="9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</a:t>
              </a:r>
              <a:r>
                <a:rPr b="1" lang="en" sz="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uild in Right manner</a:t>
              </a:r>
              <a:endParaRPr sz="1100"/>
            </a:p>
          </p:txBody>
        </p:sp>
      </p:grpSp>
      <p:sp>
        <p:nvSpPr>
          <p:cNvPr id="207" name="Google Shape;207;p34"/>
          <p:cNvSpPr txBox="1"/>
          <p:nvPr/>
        </p:nvSpPr>
        <p:spPr>
          <a:xfrm>
            <a:off x="1579079" y="304682"/>
            <a:ext cx="601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42557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 and Build - Gen AI</a:t>
            </a:r>
            <a:endParaRPr sz="1100"/>
          </a:p>
        </p:txBody>
      </p:sp>
      <p:sp>
        <p:nvSpPr>
          <p:cNvPr id="208" name="Google Shape;208;p34"/>
          <p:cNvSpPr/>
          <p:nvPr/>
        </p:nvSpPr>
        <p:spPr>
          <a:xfrm flipH="1">
            <a:off x="470775" y="1257450"/>
            <a:ext cx="8140800" cy="3491700"/>
          </a:xfrm>
          <a:prstGeom prst="roundRect">
            <a:avLst>
              <a:gd fmla="val 4514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9" name="Google Shape;209;p34"/>
          <p:cNvGraphicFramePr/>
          <p:nvPr/>
        </p:nvGraphicFramePr>
        <p:xfrm>
          <a:off x="470866" y="12626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{71FC71F2-CBDC-49F1-A138-A581402D67FB}</a:tableStyleId>
              </a:tblPr>
              <a:tblGrid>
                <a:gridCol w="721350"/>
                <a:gridCol w="721350"/>
                <a:gridCol w="721350"/>
                <a:gridCol w="721350"/>
                <a:gridCol w="721350"/>
                <a:gridCol w="721350"/>
                <a:gridCol w="721350"/>
                <a:gridCol w="729625"/>
                <a:gridCol w="713075"/>
                <a:gridCol w="828775"/>
                <a:gridCol w="613900"/>
              </a:tblGrid>
              <a:tr h="46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850" marB="34850" marR="69725" marL="69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888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accen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Ideas</a:t>
                      </a:r>
                      <a:endParaRPr sz="700">
                        <a:solidFill>
                          <a:schemeClr val="accen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850" marB="34850" marR="69725" marL="697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888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Opportunity</a:t>
                      </a:r>
                      <a:endParaRPr sz="1100"/>
                    </a:p>
                  </a:txBody>
                  <a:tcPr marT="34850" marB="34850" marR="69725" marL="697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888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Early concept</a:t>
                      </a:r>
                      <a:endParaRPr sz="1100"/>
                    </a:p>
                  </a:txBody>
                  <a:tcPr marT="34850" marB="34850" marR="69725" marL="697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888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Business case</a:t>
                      </a:r>
                      <a:endParaRPr sz="1100"/>
                    </a:p>
                  </a:txBody>
                  <a:tcPr marT="34850" marB="34850" marR="69725" marL="697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888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accen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Featurer spec</a:t>
                      </a:r>
                      <a:endParaRPr sz="1100"/>
                    </a:p>
                  </a:txBody>
                  <a:tcPr marT="34850" marB="34850" marR="69725" marL="697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888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Concept</a:t>
                      </a:r>
                      <a:endParaRPr sz="1100"/>
                    </a:p>
                  </a:txBody>
                  <a:tcPr marT="34850" marB="34850" marR="69725" marL="69725" anchor="ctr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888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Development</a:t>
                      </a:r>
                      <a:endParaRPr sz="1100"/>
                    </a:p>
                  </a:txBody>
                  <a:tcPr marT="34850" marB="34850" marR="69725" marL="697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888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Testing</a:t>
                      </a:r>
                      <a:endParaRPr sz="1100"/>
                    </a:p>
                  </a:txBody>
                  <a:tcPr marT="34850" marB="34850" marR="69725" marL="697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888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Many customer</a:t>
                      </a:r>
                      <a:endParaRPr sz="1100"/>
                    </a:p>
                  </a:txBody>
                  <a:tcPr marT="34850" marB="34850" marR="69725" marL="697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888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Launch</a:t>
                      </a:r>
                      <a:endParaRPr sz="1100"/>
                    </a:p>
                  </a:txBody>
                  <a:tcPr marT="34850" marB="34850" marR="69725" marL="697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55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MILESTONES</a:t>
                      </a:r>
                      <a:endParaRPr sz="1100"/>
                    </a:p>
                  </a:txBody>
                  <a:tcPr marT="34850" marB="34850" marR="69725" marL="69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88900" lvl="0" marL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Determine evolving scenarios and dataset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88900" lvl="0" marL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Market trends &amp; insights</a:t>
                      </a:r>
                      <a:endParaRPr sz="1100"/>
                    </a:p>
                    <a:p>
                      <a:pPr indent="-88900" lvl="0" marL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Generate Ideas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54000" marL="540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508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Business strategy</a:t>
                      </a:r>
                      <a:endParaRPr sz="1100"/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Customer &amp; consumer benefit priorities</a:t>
                      </a:r>
                      <a:endParaRPr sz="1100"/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Technology Readiness</a:t>
                      </a:r>
                      <a:endParaRPr sz="1100"/>
                    </a:p>
                  </a:txBody>
                  <a:tcPr marT="0" marB="0" marR="54000" marL="540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508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Concept </a:t>
                      </a:r>
                      <a:r>
                        <a:rPr b="0" i="0" lang="en" sz="6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complete</a:t>
                      </a: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&amp; validated</a:t>
                      </a:r>
                      <a:endParaRPr sz="1100"/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Strategic alignment</a:t>
                      </a:r>
                      <a:endParaRPr sz="1100"/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Business potential</a:t>
                      </a:r>
                      <a:endParaRPr sz="1100"/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Early IP assessment</a:t>
                      </a:r>
                      <a:endParaRPr sz="1100"/>
                    </a:p>
                  </a:txBody>
                  <a:tcPr marT="0" marB="0" marR="54000" marL="54000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508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Rapid prototypes</a:t>
                      </a:r>
                      <a:endParaRPr sz="1100"/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Tech feasibility complete</a:t>
                      </a:r>
                      <a:endParaRPr sz="1100"/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Customer opportunity identified</a:t>
                      </a:r>
                      <a:endParaRPr sz="1100"/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Business case</a:t>
                      </a:r>
                      <a:endParaRPr sz="1100"/>
                    </a:p>
                  </a:txBody>
                  <a:tcPr marT="0" marB="0" marR="54000" marL="54000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508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Product definition</a:t>
                      </a:r>
                      <a:endParaRPr sz="1100"/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Customer commitment</a:t>
                      </a:r>
                      <a:endParaRPr sz="1100"/>
                    </a:p>
                  </a:txBody>
                  <a:tcPr marT="0" marB="0" marR="54000" marL="54000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508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Plan complete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Prototype complete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t/>
                      </a:r>
                      <a:endParaRPr sz="1100"/>
                    </a:p>
                  </a:txBody>
                  <a:tcPr marT="0" marB="0" marR="54000" marL="54000">
                    <a:lnL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508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Code complete</a:t>
                      </a:r>
                      <a:endParaRPr sz="1100"/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CI-CD Built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Century Gothic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Automation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Century Gothic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Security check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Century Gothic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Static code analysis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54000" marL="54000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508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Test Plan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Test execution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Century Gothic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Automation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Century Gothic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Deployment script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54000" marL="54000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508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Automated deployment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Installer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PAckaging</a:t>
                      </a:r>
                      <a:endParaRPr sz="1100"/>
                    </a:p>
                  </a:txBody>
                  <a:tcPr marT="0" marB="0" marR="54000" marL="54000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508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Deliverables sign off</a:t>
                      </a:r>
                      <a:endParaRPr sz="1100"/>
                    </a:p>
                    <a:p>
                      <a:pPr indent="-88900" lvl="0" marL="88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Production</a:t>
                      </a:r>
                      <a:endParaRPr sz="1100"/>
                    </a:p>
                  </a:txBody>
                  <a:tcPr marT="0" marB="0" marR="54000" marL="54000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</a:t>
                      </a:r>
                      <a:r>
                        <a:rPr b="1" lang="en" sz="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POINTS</a:t>
                      </a:r>
                      <a:endParaRPr sz="1100"/>
                    </a:p>
                  </a:txBody>
                  <a:tcPr marT="34850" marB="34850" marR="69725" marL="69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Validate desires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850" marB="34850" marR="69725" marL="697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Validate viability</a:t>
                      </a:r>
                      <a:endParaRPr sz="1100"/>
                    </a:p>
                  </a:txBody>
                  <a:tcPr marT="34850" marB="34850" marR="69725" marL="697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Validate feasibility</a:t>
                      </a:r>
                      <a:endParaRPr sz="1100"/>
                    </a:p>
                  </a:txBody>
                  <a:tcPr marT="34850" marB="34850" marR="69725" marL="69725" anchor="ctr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Get funding/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resources</a:t>
                      </a:r>
                      <a:endParaRPr sz="1100"/>
                    </a:p>
                  </a:txBody>
                  <a:tcPr marT="34850" marB="34850" marR="69725" marL="69725" anchor="ctr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Feature Spec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Reviewed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850" marB="34850" marR="69725" marL="69725" anchor="ctr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Prototype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Build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850" marB="34850" marR="69725" marL="69725" anchor="ctr">
                    <a:lnL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Development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complete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850" marB="34850" marR="69725" marL="69725" anchor="ctr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Testing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Complete</a:t>
                      </a:r>
                      <a:endParaRPr sz="600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850" marB="34850" marR="69725" marL="69725" anchor="ctr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Package for many customers</a:t>
                      </a:r>
                      <a:endParaRPr sz="1100"/>
                    </a:p>
                  </a:txBody>
                  <a:tcPr marT="34850" marB="34850" marR="69725" marL="69725" anchor="ctr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Launch production</a:t>
                      </a:r>
                      <a:endParaRPr sz="1100"/>
                    </a:p>
                  </a:txBody>
                  <a:tcPr marT="34850" marB="34850" marR="69725" marL="69725" anchor="ctr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10" name="Google Shape;210;p34"/>
          <p:cNvGrpSpPr/>
          <p:nvPr/>
        </p:nvGrpSpPr>
        <p:grpSpPr>
          <a:xfrm>
            <a:off x="1880796" y="3503644"/>
            <a:ext cx="175148" cy="131395"/>
            <a:chOff x="3551773" y="3812211"/>
            <a:chExt cx="129567" cy="97200"/>
          </a:xfrm>
        </p:grpSpPr>
        <p:sp>
          <p:nvSpPr>
            <p:cNvPr id="211" name="Google Shape;211;p34"/>
            <p:cNvSpPr/>
            <p:nvPr/>
          </p:nvSpPr>
          <p:spPr>
            <a:xfrm rot="5400000">
              <a:off x="3590890" y="3818961"/>
              <a:ext cx="97200" cy="83700"/>
            </a:xfrm>
            <a:prstGeom prst="triangle">
              <a:avLst>
                <a:gd fmla="val 5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4"/>
            <p:cNvSpPr/>
            <p:nvPr/>
          </p:nvSpPr>
          <p:spPr>
            <a:xfrm rot="5400000">
              <a:off x="3545023" y="3818961"/>
              <a:ext cx="97200" cy="83700"/>
            </a:xfrm>
            <a:prstGeom prst="triangle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34"/>
          <p:cNvGrpSpPr/>
          <p:nvPr/>
        </p:nvGrpSpPr>
        <p:grpSpPr>
          <a:xfrm>
            <a:off x="2575149" y="3503645"/>
            <a:ext cx="175148" cy="131395"/>
            <a:chOff x="3551773" y="3812211"/>
            <a:chExt cx="129567" cy="97200"/>
          </a:xfrm>
        </p:grpSpPr>
        <p:sp>
          <p:nvSpPr>
            <p:cNvPr id="214" name="Google Shape;214;p34"/>
            <p:cNvSpPr/>
            <p:nvPr/>
          </p:nvSpPr>
          <p:spPr>
            <a:xfrm rot="5400000">
              <a:off x="3590890" y="3818961"/>
              <a:ext cx="97200" cy="83700"/>
            </a:xfrm>
            <a:prstGeom prst="triangle">
              <a:avLst>
                <a:gd fmla="val 5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4"/>
            <p:cNvSpPr/>
            <p:nvPr/>
          </p:nvSpPr>
          <p:spPr>
            <a:xfrm rot="5400000">
              <a:off x="3545023" y="3818961"/>
              <a:ext cx="97200" cy="83700"/>
            </a:xfrm>
            <a:prstGeom prst="triangle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4"/>
          <p:cNvGrpSpPr/>
          <p:nvPr/>
        </p:nvGrpSpPr>
        <p:grpSpPr>
          <a:xfrm>
            <a:off x="3266317" y="3503645"/>
            <a:ext cx="175148" cy="131395"/>
            <a:chOff x="3551773" y="3812211"/>
            <a:chExt cx="129567" cy="97200"/>
          </a:xfrm>
        </p:grpSpPr>
        <p:sp>
          <p:nvSpPr>
            <p:cNvPr id="217" name="Google Shape;217;p34"/>
            <p:cNvSpPr/>
            <p:nvPr/>
          </p:nvSpPr>
          <p:spPr>
            <a:xfrm rot="5400000">
              <a:off x="3590890" y="3818961"/>
              <a:ext cx="97200" cy="83700"/>
            </a:xfrm>
            <a:prstGeom prst="triangle">
              <a:avLst>
                <a:gd fmla="val 5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4"/>
            <p:cNvSpPr/>
            <p:nvPr/>
          </p:nvSpPr>
          <p:spPr>
            <a:xfrm rot="5400000">
              <a:off x="3545023" y="3818961"/>
              <a:ext cx="97200" cy="83700"/>
            </a:xfrm>
            <a:prstGeom prst="triangle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34"/>
          <p:cNvGrpSpPr/>
          <p:nvPr/>
        </p:nvGrpSpPr>
        <p:grpSpPr>
          <a:xfrm>
            <a:off x="4035616" y="3503645"/>
            <a:ext cx="175148" cy="131395"/>
            <a:chOff x="3551773" y="3812211"/>
            <a:chExt cx="129567" cy="97200"/>
          </a:xfrm>
        </p:grpSpPr>
        <p:sp>
          <p:nvSpPr>
            <p:cNvPr id="220" name="Google Shape;220;p34"/>
            <p:cNvSpPr/>
            <p:nvPr/>
          </p:nvSpPr>
          <p:spPr>
            <a:xfrm rot="5400000">
              <a:off x="3590890" y="3818961"/>
              <a:ext cx="97200" cy="83700"/>
            </a:xfrm>
            <a:prstGeom prst="triangle">
              <a:avLst>
                <a:gd fmla="val 5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4"/>
            <p:cNvSpPr/>
            <p:nvPr/>
          </p:nvSpPr>
          <p:spPr>
            <a:xfrm rot="5400000">
              <a:off x="3545023" y="3818961"/>
              <a:ext cx="97200" cy="83700"/>
            </a:xfrm>
            <a:prstGeom prst="triangle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34"/>
          <p:cNvGrpSpPr/>
          <p:nvPr/>
        </p:nvGrpSpPr>
        <p:grpSpPr>
          <a:xfrm>
            <a:off x="4800785" y="3503645"/>
            <a:ext cx="175148" cy="131395"/>
            <a:chOff x="3551773" y="3812211"/>
            <a:chExt cx="129567" cy="97200"/>
          </a:xfrm>
        </p:grpSpPr>
        <p:sp>
          <p:nvSpPr>
            <p:cNvPr id="223" name="Google Shape;223;p34"/>
            <p:cNvSpPr/>
            <p:nvPr/>
          </p:nvSpPr>
          <p:spPr>
            <a:xfrm rot="5400000">
              <a:off x="3590890" y="3818961"/>
              <a:ext cx="97200" cy="83700"/>
            </a:xfrm>
            <a:prstGeom prst="triangle">
              <a:avLst>
                <a:gd fmla="val 5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4"/>
            <p:cNvSpPr/>
            <p:nvPr/>
          </p:nvSpPr>
          <p:spPr>
            <a:xfrm rot="5400000">
              <a:off x="3545023" y="3818961"/>
              <a:ext cx="97200" cy="83700"/>
            </a:xfrm>
            <a:prstGeom prst="triangle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34"/>
          <p:cNvGrpSpPr/>
          <p:nvPr/>
        </p:nvGrpSpPr>
        <p:grpSpPr>
          <a:xfrm>
            <a:off x="6243494" y="3503645"/>
            <a:ext cx="175148" cy="131395"/>
            <a:chOff x="3551773" y="3812211"/>
            <a:chExt cx="129567" cy="97200"/>
          </a:xfrm>
        </p:grpSpPr>
        <p:sp>
          <p:nvSpPr>
            <p:cNvPr id="226" name="Google Shape;226;p34"/>
            <p:cNvSpPr/>
            <p:nvPr/>
          </p:nvSpPr>
          <p:spPr>
            <a:xfrm rot="5400000">
              <a:off x="3590890" y="3818961"/>
              <a:ext cx="97200" cy="83700"/>
            </a:xfrm>
            <a:prstGeom prst="triangle">
              <a:avLst>
                <a:gd fmla="val 5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4"/>
            <p:cNvSpPr/>
            <p:nvPr/>
          </p:nvSpPr>
          <p:spPr>
            <a:xfrm rot="5400000">
              <a:off x="3545023" y="3818961"/>
              <a:ext cx="97200" cy="83700"/>
            </a:xfrm>
            <a:prstGeom prst="triangle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p34"/>
          <p:cNvGrpSpPr/>
          <p:nvPr/>
        </p:nvGrpSpPr>
        <p:grpSpPr>
          <a:xfrm>
            <a:off x="6924213" y="3503645"/>
            <a:ext cx="175148" cy="131395"/>
            <a:chOff x="3551773" y="3812211"/>
            <a:chExt cx="129567" cy="97200"/>
          </a:xfrm>
        </p:grpSpPr>
        <p:sp>
          <p:nvSpPr>
            <p:cNvPr id="229" name="Google Shape;229;p34"/>
            <p:cNvSpPr/>
            <p:nvPr/>
          </p:nvSpPr>
          <p:spPr>
            <a:xfrm rot="5400000">
              <a:off x="3590890" y="3818961"/>
              <a:ext cx="97200" cy="83700"/>
            </a:xfrm>
            <a:prstGeom prst="triangle">
              <a:avLst>
                <a:gd fmla="val 5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4"/>
            <p:cNvSpPr/>
            <p:nvPr/>
          </p:nvSpPr>
          <p:spPr>
            <a:xfrm rot="5400000">
              <a:off x="3545023" y="3818961"/>
              <a:ext cx="97200" cy="83700"/>
            </a:xfrm>
            <a:prstGeom prst="triangle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34"/>
          <p:cNvGrpSpPr/>
          <p:nvPr/>
        </p:nvGrpSpPr>
        <p:grpSpPr>
          <a:xfrm>
            <a:off x="7686213" y="3503645"/>
            <a:ext cx="175148" cy="131395"/>
            <a:chOff x="3551773" y="3812211"/>
            <a:chExt cx="129567" cy="97200"/>
          </a:xfrm>
        </p:grpSpPr>
        <p:sp>
          <p:nvSpPr>
            <p:cNvPr id="232" name="Google Shape;232;p34"/>
            <p:cNvSpPr/>
            <p:nvPr/>
          </p:nvSpPr>
          <p:spPr>
            <a:xfrm rot="5400000">
              <a:off x="3590890" y="3818961"/>
              <a:ext cx="97200" cy="83700"/>
            </a:xfrm>
            <a:prstGeom prst="triangle">
              <a:avLst>
                <a:gd fmla="val 5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4"/>
            <p:cNvSpPr/>
            <p:nvPr/>
          </p:nvSpPr>
          <p:spPr>
            <a:xfrm rot="5400000">
              <a:off x="3545023" y="3818961"/>
              <a:ext cx="97200" cy="83700"/>
            </a:xfrm>
            <a:prstGeom prst="triangle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/>
          <p:nvPr/>
        </p:nvSpPr>
        <p:spPr>
          <a:xfrm>
            <a:off x="1885950" y="1119463"/>
            <a:ext cx="6792900" cy="3631800"/>
          </a:xfrm>
          <a:prstGeom prst="roundRect">
            <a:avLst>
              <a:gd fmla="val 285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5"/>
          <p:cNvSpPr/>
          <p:nvPr/>
        </p:nvSpPr>
        <p:spPr>
          <a:xfrm>
            <a:off x="2762700" y="313463"/>
            <a:ext cx="2524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098"/>
              </a:buClr>
              <a:buSzPts val="1900"/>
              <a:buFont typeface="Century Gothic"/>
              <a:buNone/>
            </a:pPr>
            <a:r>
              <a:rPr b="1" lang="en" sz="1900">
                <a:solidFill>
                  <a:srgbClr val="8C909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Prashant K Dhingra</a:t>
            </a:r>
            <a:endParaRPr sz="1100"/>
          </a:p>
        </p:txBody>
      </p:sp>
      <p:sp>
        <p:nvSpPr>
          <p:cNvPr id="241" name="Google Shape;241;p35"/>
          <p:cNvSpPr/>
          <p:nvPr/>
        </p:nvSpPr>
        <p:spPr>
          <a:xfrm>
            <a:off x="5303929" y="878827"/>
            <a:ext cx="98604" cy="98604"/>
          </a:xfrm>
          <a:custGeom>
            <a:rect b="b" l="l" r="r" t="t"/>
            <a:pathLst>
              <a:path extrusionOk="0" h="21600" w="21600">
                <a:moveTo>
                  <a:pt x="19161" y="14657"/>
                </a:moveTo>
                <a:lnTo>
                  <a:pt x="15485" y="12986"/>
                </a:lnTo>
                <a:cubicBezTo>
                  <a:pt x="15041" y="12783"/>
                  <a:pt x="14658" y="12465"/>
                  <a:pt x="14378" y="12065"/>
                </a:cubicBezTo>
                <a:cubicBezTo>
                  <a:pt x="14077" y="11638"/>
                  <a:pt x="14055" y="11075"/>
                  <a:pt x="14320" y="10626"/>
                </a:cubicBezTo>
                <a:cubicBezTo>
                  <a:pt x="15114" y="9241"/>
                  <a:pt x="15530" y="7671"/>
                  <a:pt x="15525" y="6075"/>
                </a:cubicBezTo>
                <a:cubicBezTo>
                  <a:pt x="15525" y="3052"/>
                  <a:pt x="14064" y="0"/>
                  <a:pt x="10800" y="0"/>
                </a:cubicBezTo>
                <a:cubicBezTo>
                  <a:pt x="7536" y="0"/>
                  <a:pt x="6075" y="3052"/>
                  <a:pt x="6075" y="6075"/>
                </a:cubicBezTo>
                <a:cubicBezTo>
                  <a:pt x="6071" y="7672"/>
                  <a:pt x="6487" y="9241"/>
                  <a:pt x="7282" y="10626"/>
                </a:cubicBezTo>
                <a:cubicBezTo>
                  <a:pt x="7547" y="11075"/>
                  <a:pt x="7525" y="11638"/>
                  <a:pt x="7225" y="12065"/>
                </a:cubicBezTo>
                <a:cubicBezTo>
                  <a:pt x="6943" y="12465"/>
                  <a:pt x="6560" y="12783"/>
                  <a:pt x="6115" y="12986"/>
                </a:cubicBezTo>
                <a:lnTo>
                  <a:pt x="2439" y="14657"/>
                </a:lnTo>
                <a:cubicBezTo>
                  <a:pt x="955" y="15334"/>
                  <a:pt x="2" y="16813"/>
                  <a:pt x="0" y="18444"/>
                </a:cubicBezTo>
                <a:lnTo>
                  <a:pt x="0" y="19575"/>
                </a:lnTo>
                <a:cubicBezTo>
                  <a:pt x="0" y="21248"/>
                  <a:pt x="5873" y="21600"/>
                  <a:pt x="10800" y="21600"/>
                </a:cubicBezTo>
                <a:cubicBezTo>
                  <a:pt x="15728" y="21600"/>
                  <a:pt x="21600" y="21248"/>
                  <a:pt x="21600" y="19575"/>
                </a:cubicBezTo>
                <a:lnTo>
                  <a:pt x="21600" y="18444"/>
                </a:lnTo>
                <a:cubicBezTo>
                  <a:pt x="21598" y="16813"/>
                  <a:pt x="20645" y="15334"/>
                  <a:pt x="19161" y="14657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30">
                <a:schemeClr val="accent2"/>
              </a:gs>
              <a:gs pos="51990">
                <a:srgbClr val="01B0EF">
                  <a:alpha val="89803"/>
                </a:srgbClr>
              </a:gs>
              <a:gs pos="100000">
                <a:srgbClr val="0C5195">
                  <a:alpha val="8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508000" sx="97000" rotWithShape="0" algn="ctr" sy="97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5493581" y="835800"/>
            <a:ext cx="1059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E20"/>
              </a:buClr>
              <a:buSzPts val="800"/>
              <a:buFont typeface="Century Gothic"/>
              <a:buNone/>
            </a:pPr>
            <a:r>
              <a:rPr b="0" i="0" lang="en" sz="800" u="none" cap="none" strike="noStrike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" sz="8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r>
              <a:rPr b="0" i="0" lang="en" sz="800" u="none" cap="none" strike="noStrike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years </a:t>
            </a:r>
            <a:r>
              <a:rPr lang="en" sz="8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Experience</a:t>
            </a:r>
            <a:endParaRPr sz="1100"/>
          </a:p>
        </p:txBody>
      </p:sp>
      <p:sp>
        <p:nvSpPr>
          <p:cNvPr id="243" name="Google Shape;243;p35"/>
          <p:cNvSpPr/>
          <p:nvPr/>
        </p:nvSpPr>
        <p:spPr>
          <a:xfrm>
            <a:off x="6850466" y="878845"/>
            <a:ext cx="73952" cy="98576"/>
          </a:xfrm>
          <a:custGeom>
            <a:rect b="b" l="l" r="r" t="t"/>
            <a:pathLst>
              <a:path extrusionOk="0" h="20558" w="19668">
                <a:moveTo>
                  <a:pt x="9834" y="20558"/>
                </a:moveTo>
                <a:cubicBezTo>
                  <a:pt x="9569" y="20558"/>
                  <a:pt x="9320" y="20457"/>
                  <a:pt x="9166" y="20288"/>
                </a:cubicBezTo>
                <a:lnTo>
                  <a:pt x="1812" y="12168"/>
                </a:lnTo>
                <a:cubicBezTo>
                  <a:pt x="-1329" y="8694"/>
                  <a:pt x="-283" y="3882"/>
                  <a:pt x="4147" y="1420"/>
                </a:cubicBezTo>
                <a:cubicBezTo>
                  <a:pt x="8578" y="-1042"/>
                  <a:pt x="14716" y="-222"/>
                  <a:pt x="17856" y="3251"/>
                </a:cubicBezTo>
                <a:cubicBezTo>
                  <a:pt x="20271" y="5922"/>
                  <a:pt x="20271" y="9497"/>
                  <a:pt x="17856" y="12168"/>
                </a:cubicBezTo>
                <a:lnTo>
                  <a:pt x="10502" y="20288"/>
                </a:lnTo>
                <a:cubicBezTo>
                  <a:pt x="10348" y="20457"/>
                  <a:pt x="10099" y="20558"/>
                  <a:pt x="9834" y="20558"/>
                </a:cubicBezTo>
                <a:close/>
                <a:moveTo>
                  <a:pt x="9834" y="4497"/>
                </a:moveTo>
                <a:cubicBezTo>
                  <a:pt x="7571" y="4497"/>
                  <a:pt x="5737" y="5935"/>
                  <a:pt x="5737" y="7709"/>
                </a:cubicBezTo>
                <a:cubicBezTo>
                  <a:pt x="5737" y="9483"/>
                  <a:pt x="7571" y="10921"/>
                  <a:pt x="9834" y="10921"/>
                </a:cubicBezTo>
                <a:cubicBezTo>
                  <a:pt x="12097" y="10921"/>
                  <a:pt x="13931" y="9483"/>
                  <a:pt x="13931" y="7709"/>
                </a:cubicBezTo>
                <a:cubicBezTo>
                  <a:pt x="13931" y="5935"/>
                  <a:pt x="12097" y="4497"/>
                  <a:pt x="9834" y="4497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30">
                <a:schemeClr val="accent2"/>
              </a:gs>
              <a:gs pos="51990">
                <a:srgbClr val="01B0EF">
                  <a:alpha val="89803"/>
                </a:srgbClr>
              </a:gs>
              <a:gs pos="100000">
                <a:srgbClr val="0C5195">
                  <a:alpha val="8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508000" sx="97000" rotWithShape="0" algn="ctr" sy="97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7073701" y="835800"/>
            <a:ext cx="822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E20"/>
              </a:buClr>
              <a:buSzPts val="800"/>
              <a:buFont typeface="Century Gothic"/>
              <a:buNone/>
            </a:pPr>
            <a:r>
              <a:rPr lang="en" sz="8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Redmond, WA</a:t>
            </a:r>
            <a:endParaRPr sz="1100"/>
          </a:p>
        </p:txBody>
      </p:sp>
      <p:sp>
        <p:nvSpPr>
          <p:cNvPr id="245" name="Google Shape;245;p35"/>
          <p:cNvSpPr txBox="1"/>
          <p:nvPr/>
        </p:nvSpPr>
        <p:spPr>
          <a:xfrm>
            <a:off x="3152981" y="835800"/>
            <a:ext cx="1959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E20"/>
              </a:buClr>
              <a:buSzPts val="800"/>
              <a:buFont typeface="Century Gothic"/>
              <a:buNone/>
            </a:pPr>
            <a:r>
              <a:rPr lang="en" sz="8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Science  &amp; Engineering Executive</a:t>
            </a:r>
            <a:endParaRPr sz="1100"/>
          </a:p>
        </p:txBody>
      </p:sp>
      <p:sp>
        <p:nvSpPr>
          <p:cNvPr id="246" name="Google Shape;246;p35"/>
          <p:cNvSpPr/>
          <p:nvPr/>
        </p:nvSpPr>
        <p:spPr>
          <a:xfrm>
            <a:off x="2956146" y="878845"/>
            <a:ext cx="112395" cy="97643"/>
          </a:xfrm>
          <a:custGeom>
            <a:rect b="b" l="l" r="r" t="t"/>
            <a:pathLst>
              <a:path extrusionOk="0" h="661988" w="762000">
                <a:moveTo>
                  <a:pt x="0" y="357188"/>
                </a:moveTo>
                <a:lnTo>
                  <a:pt x="323850" y="357188"/>
                </a:lnTo>
                <a:lnTo>
                  <a:pt x="323850" y="376238"/>
                </a:lnTo>
                <a:cubicBezTo>
                  <a:pt x="323850" y="397193"/>
                  <a:pt x="340995" y="414338"/>
                  <a:pt x="361950" y="414338"/>
                </a:cubicBezTo>
                <a:lnTo>
                  <a:pt x="400050" y="414338"/>
                </a:lnTo>
                <a:cubicBezTo>
                  <a:pt x="421005" y="414338"/>
                  <a:pt x="438150" y="397193"/>
                  <a:pt x="438150" y="376238"/>
                </a:cubicBezTo>
                <a:lnTo>
                  <a:pt x="438150" y="357188"/>
                </a:lnTo>
                <a:lnTo>
                  <a:pt x="762000" y="357188"/>
                </a:lnTo>
                <a:lnTo>
                  <a:pt x="762000" y="623888"/>
                </a:lnTo>
                <a:cubicBezTo>
                  <a:pt x="762000" y="644843"/>
                  <a:pt x="744855" y="661988"/>
                  <a:pt x="723900" y="661988"/>
                </a:cubicBezTo>
                <a:lnTo>
                  <a:pt x="38100" y="661988"/>
                </a:lnTo>
                <a:cubicBezTo>
                  <a:pt x="17145" y="661988"/>
                  <a:pt x="0" y="644843"/>
                  <a:pt x="0" y="623888"/>
                </a:cubicBezTo>
                <a:close/>
                <a:moveTo>
                  <a:pt x="295275" y="57150"/>
                </a:moveTo>
                <a:cubicBezTo>
                  <a:pt x="289560" y="57150"/>
                  <a:pt x="285750" y="60960"/>
                  <a:pt x="285750" y="66675"/>
                </a:cubicBezTo>
                <a:lnTo>
                  <a:pt x="285750" y="128588"/>
                </a:lnTo>
                <a:lnTo>
                  <a:pt x="476250" y="128588"/>
                </a:lnTo>
                <a:lnTo>
                  <a:pt x="476250" y="66675"/>
                </a:lnTo>
                <a:cubicBezTo>
                  <a:pt x="476250" y="60960"/>
                  <a:pt x="472440" y="57150"/>
                  <a:pt x="466725" y="57150"/>
                </a:cubicBezTo>
                <a:close/>
                <a:moveTo>
                  <a:pt x="295275" y="0"/>
                </a:moveTo>
                <a:lnTo>
                  <a:pt x="466725" y="0"/>
                </a:lnTo>
                <a:cubicBezTo>
                  <a:pt x="503873" y="0"/>
                  <a:pt x="533400" y="29528"/>
                  <a:pt x="533400" y="66675"/>
                </a:cubicBezTo>
                <a:lnTo>
                  <a:pt x="533400" y="128588"/>
                </a:lnTo>
                <a:lnTo>
                  <a:pt x="723900" y="128588"/>
                </a:lnTo>
                <a:cubicBezTo>
                  <a:pt x="744855" y="128588"/>
                  <a:pt x="762000" y="145733"/>
                  <a:pt x="762000" y="166688"/>
                </a:cubicBezTo>
                <a:lnTo>
                  <a:pt x="762000" y="319088"/>
                </a:lnTo>
                <a:lnTo>
                  <a:pt x="438150" y="319088"/>
                </a:lnTo>
                <a:lnTo>
                  <a:pt x="438150" y="300038"/>
                </a:lnTo>
                <a:lnTo>
                  <a:pt x="323850" y="300038"/>
                </a:lnTo>
                <a:lnTo>
                  <a:pt x="323850" y="319088"/>
                </a:lnTo>
                <a:lnTo>
                  <a:pt x="0" y="319088"/>
                </a:lnTo>
                <a:lnTo>
                  <a:pt x="0" y="166688"/>
                </a:lnTo>
                <a:cubicBezTo>
                  <a:pt x="0" y="145733"/>
                  <a:pt x="17145" y="128588"/>
                  <a:pt x="38100" y="128588"/>
                </a:cubicBezTo>
                <a:lnTo>
                  <a:pt x="228600" y="128588"/>
                </a:lnTo>
                <a:lnTo>
                  <a:pt x="228600" y="66675"/>
                </a:lnTo>
                <a:cubicBezTo>
                  <a:pt x="228600" y="29528"/>
                  <a:pt x="258127" y="0"/>
                  <a:pt x="295275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30">
                <a:schemeClr val="accent2"/>
              </a:gs>
              <a:gs pos="51990">
                <a:srgbClr val="01B0EF">
                  <a:alpha val="89803"/>
                </a:srgbClr>
              </a:gs>
              <a:gs pos="100000">
                <a:srgbClr val="0C5195">
                  <a:alpha val="8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508000" sx="97000" rotWithShape="0" algn="ctr" sy="97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5844115" y="3639729"/>
            <a:ext cx="2623800" cy="877200"/>
          </a:xfrm>
          <a:prstGeom prst="roundRect">
            <a:avLst>
              <a:gd fmla="val 1016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34275" lIns="102875" spcFirstLastPara="1" rIns="102875" wrap="square" tIns="445775">
            <a:noAutofit/>
          </a:bodyPr>
          <a:lstStyle/>
          <a:p>
            <a:pPr indent="-88900" lvl="0" marL="12700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1B1E2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5924757" y="3709013"/>
            <a:ext cx="2407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B0EF"/>
              </a:buClr>
              <a:buSzPts val="1000"/>
              <a:buFont typeface="Century Gothic"/>
              <a:buNone/>
            </a:pPr>
            <a:r>
              <a:rPr b="1" lang="en" sz="1000">
                <a:solidFill>
                  <a:srgbClr val="01B0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 and Program Management</a:t>
            </a:r>
            <a:endParaRPr sz="1100"/>
          </a:p>
        </p:txBody>
      </p:sp>
      <p:cxnSp>
        <p:nvCxnSpPr>
          <p:cNvPr id="249" name="Google Shape;249;p35"/>
          <p:cNvCxnSpPr/>
          <p:nvPr/>
        </p:nvCxnSpPr>
        <p:spPr>
          <a:xfrm>
            <a:off x="5844115" y="3988300"/>
            <a:ext cx="2623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0" name="Google Shape;250;p35"/>
          <p:cNvSpPr/>
          <p:nvPr/>
        </p:nvSpPr>
        <p:spPr>
          <a:xfrm>
            <a:off x="3023203" y="3012877"/>
            <a:ext cx="2623800" cy="1504200"/>
          </a:xfrm>
          <a:prstGeom prst="roundRect">
            <a:avLst>
              <a:gd fmla="val 513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34275" lIns="102875" spcFirstLastPara="1" rIns="102875" wrap="square" tIns="445775">
            <a:noAutofit/>
          </a:bodyPr>
          <a:lstStyle/>
          <a:p>
            <a:pPr indent="-88900" lvl="0" marL="12700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1B1E2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35"/>
          <p:cNvSpPr/>
          <p:nvPr/>
        </p:nvSpPr>
        <p:spPr>
          <a:xfrm>
            <a:off x="3023203" y="1353504"/>
            <a:ext cx="2623800" cy="1497000"/>
          </a:xfrm>
          <a:prstGeom prst="roundRect">
            <a:avLst>
              <a:gd fmla="val 632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34275" lIns="102875" spcFirstLastPara="1" rIns="102875" wrap="square" tIns="445775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600" u="none" cap="none" strike="noStrike">
              <a:solidFill>
                <a:srgbClr val="1B1E2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3023203" y="1700394"/>
            <a:ext cx="26238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137150" spcFirstLastPara="1" rIns="137150" wrap="square" tIns="102875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1B1E20"/>
              </a:buClr>
              <a:buSzPts val="600"/>
              <a:buFont typeface="Century Gothic"/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 have expertise in Engineering, Data science, Machine Learning, Data governance and privacy.</a:t>
            </a:r>
            <a:endParaRPr sz="600">
              <a:solidFill>
                <a:srgbClr val="1B1E2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1B1E20"/>
              </a:buClr>
              <a:buSzPts val="600"/>
              <a:buFont typeface="Century Gothic"/>
              <a:buChar char="●"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delivered 100+ ML projects.</a:t>
            </a:r>
            <a:endParaRPr sz="600">
              <a:solidFill>
                <a:srgbClr val="1B1E2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1B1E20"/>
              </a:buClr>
              <a:buSzPts val="600"/>
              <a:buFont typeface="Century Gothic"/>
              <a:buChar char="●"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worked on GCP, Azure and AWS </a:t>
            </a:r>
            <a:endParaRPr sz="600">
              <a:solidFill>
                <a:srgbClr val="1B1E2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1B1E20"/>
              </a:buClr>
              <a:buSzPts val="600"/>
              <a:buFont typeface="Century Gothic"/>
              <a:buChar char="●"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worked on Products, Data Products and services.</a:t>
            </a:r>
            <a:endParaRPr sz="600">
              <a:solidFill>
                <a:srgbClr val="1B1E2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3103850" y="1422790"/>
            <a:ext cx="350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B0EF"/>
              </a:buClr>
              <a:buSzPts val="1000"/>
              <a:buFont typeface="Century Gothic"/>
              <a:buNone/>
            </a:pPr>
            <a:r>
              <a:rPr b="1" i="0" lang="en" sz="1000" u="none" cap="none" strike="noStrike">
                <a:solidFill>
                  <a:srgbClr val="01B0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BIO</a:t>
            </a:r>
            <a:endParaRPr sz="1100"/>
          </a:p>
        </p:txBody>
      </p:sp>
      <p:cxnSp>
        <p:nvCxnSpPr>
          <p:cNvPr id="254" name="Google Shape;254;p35"/>
          <p:cNvCxnSpPr/>
          <p:nvPr/>
        </p:nvCxnSpPr>
        <p:spPr>
          <a:xfrm>
            <a:off x="3023203" y="1702076"/>
            <a:ext cx="2623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35"/>
          <p:cNvSpPr txBox="1"/>
          <p:nvPr/>
        </p:nvSpPr>
        <p:spPr>
          <a:xfrm>
            <a:off x="3023203" y="3361450"/>
            <a:ext cx="26238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137150" spcFirstLastPara="1" rIns="137150" wrap="square" tIns="102875">
            <a:noAutofit/>
          </a:bodyPr>
          <a:lstStyle/>
          <a:p>
            <a:pPr indent="-127000" lvl="0" marL="12700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1B1E20"/>
              </a:buClr>
              <a:buSzPts val="600"/>
              <a:buFont typeface="Century Gothic"/>
              <a:buChar char="•"/>
            </a:pPr>
            <a:r>
              <a:rPr i="0" lang="en" sz="600" u="none" cap="none" strike="noStrike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2022  - Startup  -  CTO and CDO</a:t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87500"/>
              </a:lnSpc>
              <a:spcBef>
                <a:spcPts val="300"/>
              </a:spcBef>
              <a:spcAft>
                <a:spcPts val="0"/>
              </a:spcAft>
              <a:buClr>
                <a:srgbClr val="1B1E20"/>
              </a:buClr>
              <a:buSzPts val="600"/>
              <a:buFont typeface="Century Gothic"/>
              <a:buChar char="•"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Jan 2019-May 2022  - JP Morgan Chase - Managing Director</a:t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87500"/>
              </a:lnSpc>
              <a:spcBef>
                <a:spcPts val="300"/>
              </a:spcBef>
              <a:spcAft>
                <a:spcPts val="0"/>
              </a:spcAft>
              <a:buSzPts val="600"/>
              <a:buFont typeface="Century Gothic"/>
              <a:buChar char="•"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Nov 2016-Jan 2019 - Google  -  Machine Learning LEad</a:t>
            </a:r>
            <a:endParaRPr sz="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87500"/>
              </a:lnSpc>
              <a:spcBef>
                <a:spcPts val="300"/>
              </a:spcBef>
              <a:spcAft>
                <a:spcPts val="0"/>
              </a:spcAft>
              <a:buSzPts val="600"/>
              <a:buFont typeface="Century Gothic"/>
              <a:buChar char="•"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Oct 2004-Nov 2016 - Microsoft - Principal</a:t>
            </a:r>
            <a:endParaRPr sz="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87500"/>
              </a:lnSpc>
              <a:spcBef>
                <a:spcPts val="300"/>
              </a:spcBef>
              <a:spcAft>
                <a:spcPts val="0"/>
              </a:spcAft>
              <a:buSzPts val="600"/>
              <a:buFont typeface="Century Gothic"/>
              <a:buChar char="•"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1993 - Oct 2004 -  Steria, Wipro</a:t>
            </a:r>
            <a:endParaRPr sz="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3103854" y="3082163"/>
            <a:ext cx="24717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B0EF"/>
              </a:buClr>
              <a:buSzPts val="1000"/>
              <a:buFont typeface="Century Gothic"/>
              <a:buNone/>
            </a:pPr>
            <a:r>
              <a:rPr b="1" lang="en" sz="1000">
                <a:solidFill>
                  <a:srgbClr val="01B0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Employer  - Dataknobs.com</a:t>
            </a:r>
            <a:endParaRPr sz="1100"/>
          </a:p>
        </p:txBody>
      </p:sp>
      <p:cxnSp>
        <p:nvCxnSpPr>
          <p:cNvPr id="257" name="Google Shape;257;p35"/>
          <p:cNvCxnSpPr/>
          <p:nvPr/>
        </p:nvCxnSpPr>
        <p:spPr>
          <a:xfrm>
            <a:off x="3023203" y="3361450"/>
            <a:ext cx="2623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8" name="Google Shape;258;p35"/>
          <p:cNvSpPr/>
          <p:nvPr/>
        </p:nvSpPr>
        <p:spPr>
          <a:xfrm>
            <a:off x="5844115" y="2452115"/>
            <a:ext cx="2623800" cy="1056600"/>
          </a:xfrm>
          <a:prstGeom prst="roundRect">
            <a:avLst>
              <a:gd fmla="val 79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34275" lIns="102875" spcFirstLastPara="1" rIns="102875" wrap="square" tIns="445775">
            <a:noAutofit/>
          </a:bodyPr>
          <a:lstStyle/>
          <a:p>
            <a:pPr indent="-88900" lvl="0" marL="12700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1B1E2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35"/>
          <p:cNvSpPr/>
          <p:nvPr/>
        </p:nvSpPr>
        <p:spPr>
          <a:xfrm>
            <a:off x="5844115" y="1353504"/>
            <a:ext cx="2623800" cy="967800"/>
          </a:xfrm>
          <a:prstGeom prst="roundRect">
            <a:avLst>
              <a:gd fmla="val 9285" name="adj"/>
            </a:avLst>
          </a:prstGeom>
          <a:solidFill>
            <a:srgbClr val="F7F5F4"/>
          </a:solidFill>
          <a:ln>
            <a:noFill/>
          </a:ln>
        </p:spPr>
        <p:txBody>
          <a:bodyPr anchorCtr="0" anchor="t" bIns="34275" lIns="102875" spcFirstLastPara="1" rIns="102875" wrap="square" tIns="445775">
            <a:noAutofit/>
          </a:bodyPr>
          <a:lstStyle/>
          <a:p>
            <a:pPr indent="-88900" lvl="0" marL="12700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1B1E2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5844115" y="2800687"/>
            <a:ext cx="2524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137150" spcFirstLastPara="1" rIns="137150" wrap="square" tIns="102875">
            <a:noAutofit/>
          </a:bodyPr>
          <a:lstStyle/>
          <a:p>
            <a:pPr indent="-127000" lvl="0" marL="12700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1B1E20"/>
              </a:buClr>
              <a:buSzPts val="600"/>
              <a:buFont typeface="Arial"/>
              <a:buChar char="•"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MS Data Science - UC Berkeley</a:t>
            </a:r>
            <a:endParaRPr sz="600">
              <a:solidFill>
                <a:srgbClr val="1B1E2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1B1E20"/>
              </a:buClr>
              <a:buSzPts val="600"/>
              <a:buFont typeface="Century Gothic"/>
              <a:buChar char="•"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Executive MBA - Quantic</a:t>
            </a:r>
            <a:endParaRPr sz="600">
              <a:solidFill>
                <a:srgbClr val="1B1E2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1B1E20"/>
              </a:buClr>
              <a:buSzPts val="600"/>
              <a:buFont typeface="Century Gothic"/>
              <a:buChar char="•"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B. Tech - TITS , India</a:t>
            </a:r>
            <a:endParaRPr sz="600">
              <a:solidFill>
                <a:srgbClr val="1B1E2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5924762" y="2521401"/>
            <a:ext cx="9837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B0EF"/>
              </a:buClr>
              <a:buSzPts val="1000"/>
              <a:buFont typeface="Century Gothic"/>
              <a:buNone/>
            </a:pPr>
            <a:r>
              <a:rPr b="1" lang="en" sz="1000">
                <a:solidFill>
                  <a:srgbClr val="01B0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Education</a:t>
            </a:r>
            <a:endParaRPr sz="1100"/>
          </a:p>
        </p:txBody>
      </p:sp>
      <p:cxnSp>
        <p:nvCxnSpPr>
          <p:cNvPr id="262" name="Google Shape;262;p35"/>
          <p:cNvCxnSpPr/>
          <p:nvPr/>
        </p:nvCxnSpPr>
        <p:spPr>
          <a:xfrm>
            <a:off x="5844115" y="2800687"/>
            <a:ext cx="2623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3" name="Google Shape;263;p35"/>
          <p:cNvSpPr txBox="1"/>
          <p:nvPr/>
        </p:nvSpPr>
        <p:spPr>
          <a:xfrm>
            <a:off x="5844115" y="1700394"/>
            <a:ext cx="26238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137150" spcFirstLastPara="1" rIns="137150" wrap="square" tIns="102875">
            <a:noAutofit/>
          </a:bodyPr>
          <a:lstStyle/>
          <a:p>
            <a:pPr indent="-127000" lvl="0" marL="12700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1B1E20"/>
              </a:buClr>
              <a:buSzPts val="600"/>
              <a:buFont typeface="Arial"/>
              <a:buChar char="•"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driven decision making</a:t>
            </a:r>
            <a:endParaRPr sz="1100"/>
          </a:p>
          <a:p>
            <a:pPr indent="-127000" lvl="0" marL="127000" marR="0" rtl="0" algn="l">
              <a:lnSpc>
                <a:spcPct val="187500"/>
              </a:lnSpc>
              <a:spcBef>
                <a:spcPts val="300"/>
              </a:spcBef>
              <a:spcAft>
                <a:spcPts val="0"/>
              </a:spcAft>
              <a:buClr>
                <a:srgbClr val="1B1E20"/>
              </a:buClr>
              <a:buSzPts val="600"/>
              <a:buFont typeface="Arial"/>
              <a:buChar char="•"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Servant Leadership</a:t>
            </a:r>
            <a:endParaRPr sz="1100"/>
          </a:p>
        </p:txBody>
      </p:sp>
      <p:sp>
        <p:nvSpPr>
          <p:cNvPr id="264" name="Google Shape;264;p35"/>
          <p:cNvSpPr txBox="1"/>
          <p:nvPr/>
        </p:nvSpPr>
        <p:spPr>
          <a:xfrm>
            <a:off x="5924762" y="1422790"/>
            <a:ext cx="10848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B0EF"/>
              </a:buClr>
              <a:buSzPts val="1000"/>
              <a:buFont typeface="Century Gothic"/>
              <a:buNone/>
            </a:pPr>
            <a:r>
              <a:rPr b="1" lang="en" sz="1000">
                <a:solidFill>
                  <a:srgbClr val="01B0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Leadership</a:t>
            </a:r>
            <a:endParaRPr sz="1100"/>
          </a:p>
        </p:txBody>
      </p:sp>
      <p:cxnSp>
        <p:nvCxnSpPr>
          <p:cNvPr id="265" name="Google Shape;265;p35"/>
          <p:cNvCxnSpPr/>
          <p:nvPr/>
        </p:nvCxnSpPr>
        <p:spPr>
          <a:xfrm>
            <a:off x="5844115" y="1702075"/>
            <a:ext cx="2623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6" name="Google Shape;266;p35"/>
          <p:cNvCxnSpPr/>
          <p:nvPr/>
        </p:nvCxnSpPr>
        <p:spPr>
          <a:xfrm>
            <a:off x="801185" y="3754679"/>
            <a:ext cx="1593600" cy="0"/>
          </a:xfrm>
          <a:prstGeom prst="straightConnector1">
            <a:avLst/>
          </a:prstGeom>
          <a:noFill/>
          <a:ln cap="rnd" cmpd="sng" w="762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7" name="Google Shape;267;p35"/>
          <p:cNvCxnSpPr/>
          <p:nvPr/>
        </p:nvCxnSpPr>
        <p:spPr>
          <a:xfrm flipH="1" rot="10800000">
            <a:off x="801185" y="3747479"/>
            <a:ext cx="1278600" cy="7200"/>
          </a:xfrm>
          <a:prstGeom prst="straightConnector1">
            <a:avLst/>
          </a:prstGeom>
          <a:noFill/>
          <a:ln cap="rnd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p35"/>
          <p:cNvSpPr txBox="1"/>
          <p:nvPr/>
        </p:nvSpPr>
        <p:spPr>
          <a:xfrm>
            <a:off x="702301" y="3549131"/>
            <a:ext cx="8862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Century Gothic"/>
              <a:buNone/>
            </a:pPr>
            <a:r>
              <a:rPr b="1" lang="en"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Science</a:t>
            </a:r>
            <a:endParaRPr sz="1100"/>
          </a:p>
        </p:txBody>
      </p:sp>
      <p:cxnSp>
        <p:nvCxnSpPr>
          <p:cNvPr id="269" name="Google Shape;269;p35"/>
          <p:cNvCxnSpPr/>
          <p:nvPr/>
        </p:nvCxnSpPr>
        <p:spPr>
          <a:xfrm>
            <a:off x="801185" y="4116971"/>
            <a:ext cx="1593600" cy="0"/>
          </a:xfrm>
          <a:prstGeom prst="straightConnector1">
            <a:avLst/>
          </a:prstGeom>
          <a:noFill/>
          <a:ln cap="rnd" cmpd="sng" w="762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0" name="Google Shape;270;p35"/>
          <p:cNvCxnSpPr/>
          <p:nvPr/>
        </p:nvCxnSpPr>
        <p:spPr>
          <a:xfrm>
            <a:off x="801185" y="4116971"/>
            <a:ext cx="1372200" cy="0"/>
          </a:xfrm>
          <a:prstGeom prst="straightConnector1">
            <a:avLst/>
          </a:prstGeom>
          <a:noFill/>
          <a:ln cap="rnd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1" name="Google Shape;271;p35"/>
          <p:cNvSpPr txBox="1"/>
          <p:nvPr/>
        </p:nvSpPr>
        <p:spPr>
          <a:xfrm>
            <a:off x="702295" y="3911425"/>
            <a:ext cx="1059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Century Gothic"/>
              <a:buNone/>
            </a:pPr>
            <a:r>
              <a:rPr b="1" i="0" lang="en" sz="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1" lang="en"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oftware Engineering</a:t>
            </a:r>
            <a:endParaRPr sz="1100"/>
          </a:p>
        </p:txBody>
      </p:sp>
      <p:cxnSp>
        <p:nvCxnSpPr>
          <p:cNvPr id="272" name="Google Shape;272;p35"/>
          <p:cNvCxnSpPr/>
          <p:nvPr/>
        </p:nvCxnSpPr>
        <p:spPr>
          <a:xfrm>
            <a:off x="801185" y="4479263"/>
            <a:ext cx="1593600" cy="0"/>
          </a:xfrm>
          <a:prstGeom prst="straightConnector1">
            <a:avLst/>
          </a:prstGeom>
          <a:noFill/>
          <a:ln cap="rnd" cmpd="sng" w="762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35"/>
          <p:cNvCxnSpPr/>
          <p:nvPr/>
        </p:nvCxnSpPr>
        <p:spPr>
          <a:xfrm>
            <a:off x="801185" y="4479263"/>
            <a:ext cx="1115100" cy="0"/>
          </a:xfrm>
          <a:prstGeom prst="straightConnector1">
            <a:avLst/>
          </a:prstGeom>
          <a:noFill/>
          <a:ln cap="rnd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4" name="Google Shape;274;p35"/>
          <p:cNvSpPr txBox="1"/>
          <p:nvPr/>
        </p:nvSpPr>
        <p:spPr>
          <a:xfrm>
            <a:off x="702302" y="4273725"/>
            <a:ext cx="983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Century Gothic"/>
              <a:buNone/>
            </a:pPr>
            <a:r>
              <a:rPr b="1" lang="en"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Cloud Architecture</a:t>
            </a:r>
            <a:endParaRPr sz="1100"/>
          </a:p>
        </p:txBody>
      </p:sp>
      <p:sp>
        <p:nvSpPr>
          <p:cNvPr id="275" name="Google Shape;275;p35"/>
          <p:cNvSpPr/>
          <p:nvPr/>
        </p:nvSpPr>
        <p:spPr>
          <a:xfrm rot="-4601979">
            <a:off x="476253" y="343834"/>
            <a:ext cx="2402028" cy="2402028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1">
                <a:alpha val="471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0" spcFirstLastPara="1" rIns="137150" wrap="square" tIns="34275">
            <a:noAutofit/>
          </a:bodyPr>
          <a:lstStyle/>
          <a:p>
            <a:pPr indent="0" lvl="0" marL="0" marR="0" rtl="0" algn="ctr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rgbClr val="F7F5F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744341" y="2088364"/>
            <a:ext cx="1865700" cy="1230900"/>
          </a:xfrm>
          <a:prstGeom prst="roundRect">
            <a:avLst>
              <a:gd fmla="val 9037" name="adj"/>
            </a:avLst>
          </a:prstGeom>
          <a:gradFill>
            <a:gsLst>
              <a:gs pos="0">
                <a:srgbClr val="0EBDC5"/>
              </a:gs>
              <a:gs pos="19000">
                <a:srgbClr val="0EBDC5"/>
              </a:gs>
              <a:gs pos="40000">
                <a:schemeClr val="accent3"/>
              </a:gs>
              <a:gs pos="71000">
                <a:srgbClr val="0781C2"/>
              </a:gs>
              <a:gs pos="100000">
                <a:schemeClr val="accent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508000" sx="97000" rotWithShape="0" algn="ctr" sy="970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entury Gothic"/>
              <a:buNone/>
            </a:pPr>
            <a:r>
              <a:rPr i="1" lang="en"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 simplify things for customers. My product teams and I solve complex problems ourselves and provide simpler and abstract interface to customers</a:t>
            </a:r>
            <a:endParaRPr sz="1100"/>
          </a:p>
        </p:txBody>
      </p:sp>
      <p:sp>
        <p:nvSpPr>
          <p:cNvPr id="277" name="Google Shape;277;p35"/>
          <p:cNvSpPr/>
          <p:nvPr/>
        </p:nvSpPr>
        <p:spPr>
          <a:xfrm>
            <a:off x="2365517" y="3084604"/>
            <a:ext cx="95250" cy="75590"/>
          </a:xfrm>
          <a:custGeom>
            <a:rect b="b" l="l" r="r" t="t"/>
            <a:pathLst>
              <a:path extrusionOk="0" h="377952" w="476250">
                <a:moveTo>
                  <a:pt x="285750" y="0"/>
                </a:moveTo>
                <a:lnTo>
                  <a:pt x="476250" y="0"/>
                </a:lnTo>
                <a:lnTo>
                  <a:pt x="476250" y="190500"/>
                </a:lnTo>
                <a:cubicBezTo>
                  <a:pt x="474585" y="294518"/>
                  <a:pt x="389781" y="377965"/>
                  <a:pt x="285750" y="377952"/>
                </a:cubicBezTo>
                <a:lnTo>
                  <a:pt x="285750" y="296228"/>
                </a:lnTo>
                <a:cubicBezTo>
                  <a:pt x="344617" y="296199"/>
                  <a:pt x="392781" y="249344"/>
                  <a:pt x="394430" y="190500"/>
                </a:cubicBezTo>
                <a:lnTo>
                  <a:pt x="285750" y="190500"/>
                </a:lnTo>
                <a:close/>
                <a:moveTo>
                  <a:pt x="0" y="0"/>
                </a:moveTo>
                <a:lnTo>
                  <a:pt x="190500" y="0"/>
                </a:lnTo>
                <a:lnTo>
                  <a:pt x="190500" y="190500"/>
                </a:lnTo>
                <a:cubicBezTo>
                  <a:pt x="188835" y="294518"/>
                  <a:pt x="104031" y="377965"/>
                  <a:pt x="0" y="377952"/>
                </a:cubicBezTo>
                <a:lnTo>
                  <a:pt x="0" y="296228"/>
                </a:lnTo>
                <a:cubicBezTo>
                  <a:pt x="58867" y="296199"/>
                  <a:pt x="107031" y="249344"/>
                  <a:pt x="108680" y="190500"/>
                </a:cubicBez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B1E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5"/>
          <p:cNvSpPr/>
          <p:nvPr/>
        </p:nvSpPr>
        <p:spPr>
          <a:xfrm>
            <a:off x="931820" y="2247022"/>
            <a:ext cx="95250" cy="75590"/>
          </a:xfrm>
          <a:custGeom>
            <a:rect b="b" l="l" r="r" t="t"/>
            <a:pathLst>
              <a:path extrusionOk="0" h="377952" w="476250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B1E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5"/>
          <p:cNvPicPr preferRelativeResize="0"/>
          <p:nvPr/>
        </p:nvPicPr>
        <p:blipFill rotWithShape="1">
          <a:blip r:embed="rId3">
            <a:alphaModFix/>
          </a:blip>
          <a:srcRect b="0" l="2746" r="4472" t="0"/>
          <a:stretch/>
        </p:blipFill>
        <p:spPr>
          <a:xfrm>
            <a:off x="639694" y="504619"/>
            <a:ext cx="1929300" cy="1843500"/>
          </a:xfrm>
          <a:prstGeom prst="ellipse">
            <a:avLst/>
          </a:pr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80" name="Google Shape;280;p35"/>
          <p:cNvCxnSpPr/>
          <p:nvPr/>
        </p:nvCxnSpPr>
        <p:spPr>
          <a:xfrm>
            <a:off x="5844115" y="3930925"/>
            <a:ext cx="2623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1" name="Google Shape;281;p35"/>
          <p:cNvSpPr txBox="1"/>
          <p:nvPr/>
        </p:nvSpPr>
        <p:spPr>
          <a:xfrm>
            <a:off x="5897006" y="3948469"/>
            <a:ext cx="247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SQL Server, Azure ML  - Software product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Earning call analysis , Bing  -  Data Product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Prashant Generative AI projects</a:t>
            </a:r>
            <a:endParaRPr>
              <a:solidFill>
                <a:srgbClr val="1155CC"/>
              </a:solidFill>
            </a:endParaRPr>
          </a:p>
        </p:txBody>
      </p:sp>
      <p:graphicFrame>
        <p:nvGraphicFramePr>
          <p:cNvPr id="288" name="Google Shape;288;p36"/>
          <p:cNvGraphicFramePr/>
          <p:nvPr/>
        </p:nvGraphicFramePr>
        <p:xfrm>
          <a:off x="485775" y="12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{49BF2573-371D-4FB7-9FAE-82B3A9F549D1}</a:tableStyleId>
              </a:tblPr>
              <a:tblGrid>
                <a:gridCol w="3157825"/>
                <a:gridCol w="2544850"/>
                <a:gridCol w="2012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Project Name</a:t>
                      </a:r>
                      <a:endParaRPr b="1"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Company</a:t>
                      </a:r>
                      <a:endParaRPr b="1"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Status</a:t>
                      </a:r>
                      <a:endParaRPr b="1" sz="1100"/>
                    </a:p>
                  </a:txBody>
                  <a:tcPr marT="68575" marB="68575" marR="68575" marL="685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KREATE bot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Dataknobs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 development</a:t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KREATE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Dataknobs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 production</a:t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KONTROLS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Dataknobs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 development</a:t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Earning call analysis generation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JP Morgan Chase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 production</a:t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NLP to SQL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JP Morgan Chase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 production</a:t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Estimate car damage from car photos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Google -USAA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 production</a:t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English to Medical English translation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Google - ResearchSquare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 production</a:t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Flight landing anomaly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Google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 production</a:t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Prepare dataset for AI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Microsoft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 production</a:t>
                      </a:r>
                      <a:endParaRPr sz="1100"/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Prashant AI - Asset Mgmt Projects</a:t>
            </a:r>
            <a:endParaRPr>
              <a:solidFill>
                <a:srgbClr val="1155CC"/>
              </a:solidFill>
            </a:endParaRPr>
          </a:p>
        </p:txBody>
      </p:sp>
      <p:graphicFrame>
        <p:nvGraphicFramePr>
          <p:cNvPr id="295" name="Google Shape;295;p37"/>
          <p:cNvGraphicFramePr/>
          <p:nvPr/>
        </p:nvGraphicFramePr>
        <p:xfrm>
          <a:off x="714375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{49BF2573-371D-4FB7-9FAE-82B3A9F549D1}</a:tableStyleId>
              </a:tblPr>
              <a:tblGrid>
                <a:gridCol w="1573975"/>
                <a:gridCol w="61412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Project worked on</a:t>
                      </a:r>
                      <a:endParaRPr sz="800">
                        <a:solidFill>
                          <a:srgbClr val="1155CC"/>
                        </a:solidFill>
                      </a:endParaRPr>
                    </a:p>
                  </a:txBody>
                  <a:tcPr marT="47625" marB="47625" marR="47625" marL="47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Description</a:t>
                      </a:r>
                      <a:endParaRPr sz="800">
                        <a:solidFill>
                          <a:srgbClr val="1155CC"/>
                        </a:solidFill>
                      </a:endParaRPr>
                    </a:p>
                  </a:txBody>
                  <a:tcPr marT="47625" marB="47625" marR="47625" marL="47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Predictive Monitoring</a:t>
                      </a:r>
                      <a:endParaRPr b="1" sz="800">
                        <a:solidFill>
                          <a:srgbClr val="1155CC"/>
                        </a:solidFill>
                      </a:endParaRPr>
                    </a:p>
                  </a:txBody>
                  <a:tcPr marT="47625" marB="47625" marR="47625" marL="47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Monitor emergencies even when equipment fails. Implemented at National-Water-Center  Dataset: Streamflow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Link:  </a:t>
                      </a:r>
                      <a:r>
                        <a:rPr lang="en" sz="800" u="sng">
                          <a:solidFill>
                            <a:srgbClr val="1155CC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Slides</a:t>
                      </a:r>
                      <a:r>
                        <a:rPr lang="en" sz="800"/>
                        <a:t> ,  Paper: </a:t>
                      </a:r>
                      <a:r>
                        <a:rPr lang="en" sz="800" u="sng">
                          <a:solidFill>
                            <a:srgbClr val="3C7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Predict reservoir inflows</a:t>
                      </a: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</a:t>
                      </a:r>
                      <a:r>
                        <a:rPr lang="en" sz="800"/>
                        <a:t>Book:</a:t>
                      </a:r>
                      <a:r>
                        <a:rPr lang="en" sz="800" u="sng">
                          <a:solidFill>
                            <a:srgbClr val="3C7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Machine Learning Research Paper to predict water flow in streams</a:t>
                      </a:r>
                      <a:r>
                        <a:rPr lang="en" sz="800">
                          <a:solidFill>
                            <a:srgbClr val="3C78D8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	</a:t>
                      </a:r>
                      <a:endParaRPr b="1" sz="800">
                        <a:solidFill>
                          <a:srgbClr val="1155CC"/>
                        </a:solidFill>
                      </a:endParaRPr>
                    </a:p>
                  </a:txBody>
                  <a:tcPr marT="47625" marB="47625" marR="47625" marL="47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Predictive Maintenance</a:t>
                      </a:r>
                      <a:endParaRPr b="1" sz="800">
                        <a:solidFill>
                          <a:srgbClr val="1155CC"/>
                        </a:solidFill>
                      </a:endParaRPr>
                    </a:p>
                  </a:txBody>
                  <a:tcPr marT="47625" marB="47625" marR="47625" marL="47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Determine remaining life,  when equipment will fail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Link:  </a:t>
                      </a:r>
                      <a:r>
                        <a:rPr lang="en" sz="800" u="sng">
                          <a:solidFill>
                            <a:srgbClr val="3C78D8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Blog 1- Strategy</a:t>
                      </a:r>
                      <a:r>
                        <a:rPr lang="en" sz="800">
                          <a:solidFill>
                            <a:srgbClr val="3C78D8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</a:t>
                      </a:r>
                      <a:r>
                        <a:rPr lang="en" sz="800" u="sng">
                          <a:solidFill>
                            <a:srgbClr val="3C78D8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Blog 2-Plan</a:t>
                      </a:r>
                      <a:r>
                        <a:rPr lang="en" sz="800"/>
                        <a:t>  </a:t>
                      </a:r>
                      <a:r>
                        <a:rPr lang="en" sz="800" u="sng">
                          <a:solidFill>
                            <a:srgbClr val="1155CC"/>
                          </a:solid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Blog 3 - Solution</a:t>
                      </a:r>
                      <a:r>
                        <a:rPr lang="en" sz="800"/>
                        <a:t>    </a:t>
                      </a:r>
                      <a:r>
                        <a:rPr lang="en" sz="800" u="sng">
                          <a:solidFill>
                            <a:srgbClr val="1155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Youtube Video</a:t>
                      </a:r>
                      <a:r>
                        <a:rPr lang="en" sz="800"/>
                        <a:t> , </a:t>
                      </a:r>
                      <a:r>
                        <a:rPr lang="en" sz="800" u="sng">
                          <a:solidFill>
                            <a:srgbClr val="1155CC"/>
                          </a:solidFill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Predictive Maintenance slides</a:t>
                      </a:r>
                      <a:r>
                        <a:rPr lang="en" sz="1100"/>
                        <a:t>  </a:t>
                      </a:r>
                      <a:r>
                        <a:rPr lang="en" sz="800" u="sng">
                          <a:solidFill>
                            <a:srgbClr val="1155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How to Lead ML projects</a:t>
                      </a:r>
                      <a:endParaRPr b="1" sz="800">
                        <a:solidFill>
                          <a:srgbClr val="1155CC"/>
                        </a:solidFill>
                      </a:endParaRPr>
                    </a:p>
                  </a:txBody>
                  <a:tcPr marT="47625" marB="47625" marR="47625" marL="47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Industry 4.0 </a:t>
                      </a:r>
                      <a:endParaRPr b="1" sz="800">
                        <a:solidFill>
                          <a:srgbClr val="1155CC"/>
                        </a:solidFill>
                      </a:endParaRPr>
                    </a:p>
                  </a:txBody>
                  <a:tcPr marT="47625" marB="47625" marR="47625" marL="47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Strategy for Industry 4.0 - </a:t>
                      </a:r>
                      <a:r>
                        <a:rPr lang="en" sz="800" u="sng">
                          <a:solidFill>
                            <a:srgbClr val="1155CC"/>
                          </a:solidFill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Industry 4.0</a:t>
                      </a:r>
                      <a:r>
                        <a:rPr lang="en" sz="800">
                          <a:solidFill>
                            <a:srgbClr val="3C78D8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800">
                        <a:solidFill>
                          <a:srgbClr val="1155CC"/>
                        </a:solidFill>
                      </a:endParaRPr>
                    </a:p>
                  </a:txBody>
                  <a:tcPr marT="47625" marB="47625" marR="47625" marL="47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Flight Landing anomaly</a:t>
                      </a:r>
                      <a:endParaRPr b="1" sz="800">
                        <a:solidFill>
                          <a:srgbClr val="1155CC"/>
                        </a:solidFill>
                      </a:endParaRPr>
                    </a:p>
                  </a:txBody>
                  <a:tcPr marT="47625" marB="47625" marR="47625" marL="47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Implemented at Google. Determine which flight landing is anomalous. Use VAE to find an anomaly</a:t>
                      </a:r>
                      <a:endParaRPr b="1" sz="800">
                        <a:solidFill>
                          <a:srgbClr val="1155CC"/>
                        </a:solidFill>
                      </a:endParaRPr>
                    </a:p>
                  </a:txBody>
                  <a:tcPr marT="47625" marB="47625" marR="47625" marL="47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Aircraft hijack risk</a:t>
                      </a:r>
                      <a:endParaRPr b="1" sz="800">
                        <a:solidFill>
                          <a:srgbClr val="1155CC"/>
                        </a:solidFill>
                      </a:endParaRPr>
                    </a:p>
                  </a:txBody>
                  <a:tcPr marT="47625" marB="47625" marR="47625" marL="47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Implemented at Google - an anomaly in flight path behavior</a:t>
                      </a:r>
                      <a:endParaRPr b="1" sz="800">
                        <a:solidFill>
                          <a:srgbClr val="1155CC"/>
                        </a:solidFill>
                      </a:endParaRPr>
                    </a:p>
                  </a:txBody>
                  <a:tcPr marT="47625" marB="47625" marR="47625" marL="47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Other </a:t>
                      </a:r>
                      <a:endParaRPr b="1" sz="800">
                        <a:solidFill>
                          <a:srgbClr val="1155CC"/>
                        </a:solidFill>
                      </a:endParaRPr>
                    </a:p>
                  </a:txBody>
                  <a:tcPr marT="47625" marB="47625" marR="47625" marL="47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Identify when a software backup job will fail.</a:t>
                      </a:r>
                      <a:endParaRPr b="1" sz="800">
                        <a:solidFill>
                          <a:srgbClr val="1155CC"/>
                        </a:solidFill>
                      </a:endParaRPr>
                    </a:p>
                  </a:txBody>
                  <a:tcPr marT="47625" marB="47625" marR="47625" marL="47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Automated Data Quality</a:t>
                      </a:r>
                      <a:endParaRPr b="1" sz="800">
                        <a:solidFill>
                          <a:srgbClr val="1155CC"/>
                        </a:solidFill>
                      </a:endParaRPr>
                    </a:p>
                  </a:txBody>
                  <a:tcPr marT="47625" marB="47625" marR="47625" marL="47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Build a solution and wrote a paper at JP Morgan   Link:</a:t>
                      </a:r>
                      <a:r>
                        <a:rPr lang="en" sz="800" u="sng">
                          <a:solidFill>
                            <a:srgbClr val="1155CC"/>
                          </a:solidFill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 Slide</a:t>
                      </a:r>
                      <a:r>
                        <a:rPr lang="en" sz="800"/>
                        <a:t>, </a:t>
                      </a:r>
                      <a:r>
                        <a:rPr lang="en" sz="800" u="sng">
                          <a:solidFill>
                            <a:srgbClr val="1155CC"/>
                          </a:solidFill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 additional information</a:t>
                      </a:r>
                      <a:endParaRPr b="1" sz="800">
                        <a:solidFill>
                          <a:srgbClr val="1155CC"/>
                        </a:solidFill>
                      </a:endParaRPr>
                    </a:p>
                  </a:txBody>
                  <a:tcPr marT="47625" marB="47625" marR="47625" marL="47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301" name="Google Shape;301;p3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/>
          <p:nvPr/>
        </p:nvSpPr>
        <p:spPr>
          <a:xfrm rot="5400000">
            <a:off x="6334163" y="2285045"/>
            <a:ext cx="3295577" cy="972434"/>
          </a:xfrm>
          <a:prstGeom prst="flowChartExtract">
            <a:avLst/>
          </a:prstGeom>
          <a:gradFill>
            <a:gsLst>
              <a:gs pos="0">
                <a:schemeClr val="lt1"/>
              </a:gs>
              <a:gs pos="37000">
                <a:schemeClr val="lt1"/>
              </a:gs>
              <a:gs pos="75000">
                <a:srgbClr val="FAFAFA"/>
              </a:gs>
              <a:gs pos="100000">
                <a:srgbClr val="F4F4F4">
                  <a:alpha val="0"/>
                </a:srgbClr>
              </a:gs>
            </a:gsLst>
            <a:lin ang="5400012" scaled="0"/>
          </a:gradFill>
          <a:ln>
            <a:noFill/>
          </a:ln>
          <a:effectLst>
            <a:outerShdw blurRad="444500" rotWithShape="0" algn="l" dist="38100">
              <a:srgbClr val="000000">
                <a:alpha val="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07" name="Google Shape;307;p39"/>
          <p:cNvGrpSpPr/>
          <p:nvPr/>
        </p:nvGrpSpPr>
        <p:grpSpPr>
          <a:xfrm>
            <a:off x="1081156" y="2843505"/>
            <a:ext cx="1241248" cy="1594679"/>
            <a:chOff x="1441541" y="3791340"/>
            <a:chExt cx="1654997" cy="2126239"/>
          </a:xfrm>
        </p:grpSpPr>
        <p:sp>
          <p:nvSpPr>
            <p:cNvPr id="308" name="Google Shape;308;p39"/>
            <p:cNvSpPr/>
            <p:nvPr/>
          </p:nvSpPr>
          <p:spPr>
            <a:xfrm>
              <a:off x="1441541" y="4283779"/>
              <a:ext cx="1653900" cy="1633800"/>
            </a:xfrm>
            <a:prstGeom prst="round2SameRect">
              <a:avLst>
                <a:gd fmla="val 0" name="adj1"/>
                <a:gd fmla="val 10284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30200" sx="73000" rotWithShape="0" algn="t" dir="5400000" dist="279400" sy="73000">
                <a:srgbClr val="221B43">
                  <a:alpha val="145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1442638" y="3791340"/>
              <a:ext cx="1653900" cy="492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Market fit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39"/>
          <p:cNvGrpSpPr/>
          <p:nvPr/>
        </p:nvGrpSpPr>
        <p:grpSpPr>
          <a:xfrm>
            <a:off x="2375715" y="2843505"/>
            <a:ext cx="1241248" cy="1594679"/>
            <a:chOff x="3167620" y="3791340"/>
            <a:chExt cx="1654997" cy="2126239"/>
          </a:xfrm>
        </p:grpSpPr>
        <p:sp>
          <p:nvSpPr>
            <p:cNvPr id="311" name="Google Shape;311;p39"/>
            <p:cNvSpPr/>
            <p:nvPr/>
          </p:nvSpPr>
          <p:spPr>
            <a:xfrm>
              <a:off x="3167620" y="4283779"/>
              <a:ext cx="1653900" cy="1633800"/>
            </a:xfrm>
            <a:prstGeom prst="round2SameRect">
              <a:avLst>
                <a:gd fmla="val 0" name="adj1"/>
                <a:gd fmla="val 10284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30200" sx="73000" rotWithShape="0" algn="t" dir="5400000" dist="279400" sy="73000">
                <a:srgbClr val="221B43">
                  <a:alpha val="145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3168717" y="3791340"/>
              <a:ext cx="1653900" cy="492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How customer try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39"/>
          <p:cNvGrpSpPr/>
          <p:nvPr/>
        </p:nvGrpSpPr>
        <p:grpSpPr>
          <a:xfrm>
            <a:off x="4964337" y="2842689"/>
            <a:ext cx="1241248" cy="1594679"/>
            <a:chOff x="6619118" y="3790252"/>
            <a:chExt cx="1654997" cy="2126239"/>
          </a:xfrm>
        </p:grpSpPr>
        <p:sp>
          <p:nvSpPr>
            <p:cNvPr id="314" name="Google Shape;314;p39"/>
            <p:cNvSpPr/>
            <p:nvPr/>
          </p:nvSpPr>
          <p:spPr>
            <a:xfrm>
              <a:off x="6619118" y="4282691"/>
              <a:ext cx="1653900" cy="1633800"/>
            </a:xfrm>
            <a:prstGeom prst="round2SameRect">
              <a:avLst>
                <a:gd fmla="val 0" name="adj1"/>
                <a:gd fmla="val 10284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30200" sx="73000" rotWithShape="0" algn="t" dir="5400000" dist="279400" sy="73000">
                <a:srgbClr val="221B43">
                  <a:alpha val="145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6620215" y="3790252"/>
              <a:ext cx="1653900" cy="492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How do customer buy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39"/>
          <p:cNvGrpSpPr/>
          <p:nvPr/>
        </p:nvGrpSpPr>
        <p:grpSpPr>
          <a:xfrm>
            <a:off x="6258075" y="2842689"/>
            <a:ext cx="1241248" cy="1594679"/>
            <a:chOff x="8344101" y="3790252"/>
            <a:chExt cx="1654997" cy="2126239"/>
          </a:xfrm>
        </p:grpSpPr>
        <p:sp>
          <p:nvSpPr>
            <p:cNvPr id="317" name="Google Shape;317;p39"/>
            <p:cNvSpPr/>
            <p:nvPr/>
          </p:nvSpPr>
          <p:spPr>
            <a:xfrm>
              <a:off x="8344101" y="4282691"/>
              <a:ext cx="1653900" cy="1633800"/>
            </a:xfrm>
            <a:prstGeom prst="round2SameRect">
              <a:avLst>
                <a:gd fmla="val 0" name="adj1"/>
                <a:gd fmla="val 10284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30200" sx="73000" rotWithShape="0" algn="t" dir="5400000" dist="279400" sy="73000">
                <a:srgbClr val="221B43">
                  <a:alpha val="145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345198" y="3790252"/>
              <a:ext cx="1653900" cy="492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Workflow for support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39"/>
          <p:cNvSpPr txBox="1"/>
          <p:nvPr/>
        </p:nvSpPr>
        <p:spPr>
          <a:xfrm>
            <a:off x="2065051" y="300403"/>
            <a:ext cx="5013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 + Customer Experience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9"/>
          <p:cNvSpPr txBox="1"/>
          <p:nvPr/>
        </p:nvSpPr>
        <p:spPr>
          <a:xfrm>
            <a:off x="1211840" y="3334090"/>
            <a:ext cx="9792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7000" lvl="0" marL="1270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" sz="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Does product solve important problem</a:t>
            </a:r>
            <a:endParaRPr sz="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Century Gothic"/>
              <a:buChar char="•"/>
            </a:pPr>
            <a:r>
              <a:rPr lang="en" sz="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[building right things</a:t>
            </a:r>
            <a:endParaRPr sz="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Century Gothic"/>
              <a:buChar char="•"/>
            </a:pPr>
            <a:r>
              <a:rPr lang="en" sz="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we have right solution (Value prop]</a:t>
            </a:r>
            <a:endParaRPr sz="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Century Gothic"/>
              <a:buChar char="•"/>
            </a:pPr>
            <a:r>
              <a:rPr lang="en" sz="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we presenting it correctly [UX]</a:t>
            </a:r>
            <a:endParaRPr b="0" i="0" sz="6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88900" lvl="0" marL="1270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Century Gothic"/>
              <a:buNone/>
            </a:pPr>
            <a:r>
              <a:t/>
            </a:r>
            <a:endParaRPr b="0" i="0" sz="6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39"/>
          <p:cNvSpPr txBox="1"/>
          <p:nvPr/>
        </p:nvSpPr>
        <p:spPr>
          <a:xfrm>
            <a:off x="6388750" y="3334102"/>
            <a:ext cx="9792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7000" lvl="0" marL="1270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" sz="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there a feedback loop?</a:t>
            </a:r>
            <a:endParaRPr sz="1100"/>
          </a:p>
          <a:p>
            <a:pPr indent="-127000" lvl="0" marL="1270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" sz="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 we measure satisfaction/value generated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" sz="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we support</a:t>
            </a:r>
            <a:endParaRPr sz="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39"/>
          <p:cNvGrpSpPr/>
          <p:nvPr/>
        </p:nvGrpSpPr>
        <p:grpSpPr>
          <a:xfrm>
            <a:off x="1081157" y="1141772"/>
            <a:ext cx="6417450" cy="347175"/>
            <a:chOff x="1441543" y="1522363"/>
            <a:chExt cx="8556600" cy="462900"/>
          </a:xfrm>
        </p:grpSpPr>
        <p:sp>
          <p:nvSpPr>
            <p:cNvPr id="323" name="Google Shape;323;p39"/>
            <p:cNvSpPr/>
            <p:nvPr/>
          </p:nvSpPr>
          <p:spPr>
            <a:xfrm>
              <a:off x="1441543" y="1522363"/>
              <a:ext cx="8556600" cy="462900"/>
            </a:xfrm>
            <a:prstGeom prst="roundRect">
              <a:avLst>
                <a:gd fmla="val 19478" name="adj"/>
              </a:avLst>
            </a:prstGeom>
            <a:solidFill>
              <a:srgbClr val="E8E8E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4" name="Google Shape;324;p39"/>
            <p:cNvSpPr txBox="1"/>
            <p:nvPr/>
          </p:nvSpPr>
          <p:spPr>
            <a:xfrm>
              <a:off x="1727191" y="1674141"/>
              <a:ext cx="1713900" cy="16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9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Infrastructure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39"/>
          <p:cNvGrpSpPr/>
          <p:nvPr/>
        </p:nvGrpSpPr>
        <p:grpSpPr>
          <a:xfrm>
            <a:off x="1081157" y="1538215"/>
            <a:ext cx="6417450" cy="347175"/>
            <a:chOff x="1441543" y="2050954"/>
            <a:chExt cx="8556600" cy="462900"/>
          </a:xfrm>
        </p:grpSpPr>
        <p:sp>
          <p:nvSpPr>
            <p:cNvPr id="326" name="Google Shape;326;p39"/>
            <p:cNvSpPr/>
            <p:nvPr/>
          </p:nvSpPr>
          <p:spPr>
            <a:xfrm>
              <a:off x="1441543" y="2050954"/>
              <a:ext cx="8556600" cy="462900"/>
            </a:xfrm>
            <a:prstGeom prst="roundRect">
              <a:avLst>
                <a:gd fmla="val 16696" name="adj"/>
              </a:avLst>
            </a:prstGeom>
            <a:solidFill>
              <a:srgbClr val="E8E8E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7" name="Google Shape;327;p39"/>
            <p:cNvSpPr txBox="1"/>
            <p:nvPr/>
          </p:nvSpPr>
          <p:spPr>
            <a:xfrm>
              <a:off x="1739367" y="2197567"/>
              <a:ext cx="2394900" cy="16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9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Architecture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39"/>
          <p:cNvGrpSpPr/>
          <p:nvPr/>
        </p:nvGrpSpPr>
        <p:grpSpPr>
          <a:xfrm>
            <a:off x="1081156" y="1934659"/>
            <a:ext cx="6417450" cy="347175"/>
            <a:chOff x="1441542" y="2579545"/>
            <a:chExt cx="8556600" cy="462900"/>
          </a:xfrm>
        </p:grpSpPr>
        <p:sp>
          <p:nvSpPr>
            <p:cNvPr id="329" name="Google Shape;329;p39"/>
            <p:cNvSpPr/>
            <p:nvPr/>
          </p:nvSpPr>
          <p:spPr>
            <a:xfrm>
              <a:off x="1441542" y="2579545"/>
              <a:ext cx="8556600" cy="462900"/>
            </a:xfrm>
            <a:prstGeom prst="roundRect">
              <a:avLst>
                <a:gd fmla="val 16695" name="adj"/>
              </a:avLst>
            </a:prstGeom>
            <a:solidFill>
              <a:srgbClr val="E8E8E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0" name="Google Shape;330;p39"/>
            <p:cNvSpPr txBox="1"/>
            <p:nvPr/>
          </p:nvSpPr>
          <p:spPr>
            <a:xfrm>
              <a:off x="1739355" y="2723187"/>
              <a:ext cx="1919400" cy="16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9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</a:t>
              </a:r>
              <a:r>
                <a:rPr b="1" lang="en" sz="9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tegration, Data sources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39"/>
          <p:cNvGrpSpPr/>
          <p:nvPr/>
        </p:nvGrpSpPr>
        <p:grpSpPr>
          <a:xfrm>
            <a:off x="1081156" y="2331102"/>
            <a:ext cx="6417450" cy="347175"/>
            <a:chOff x="1441541" y="3108136"/>
            <a:chExt cx="8556600" cy="462900"/>
          </a:xfrm>
        </p:grpSpPr>
        <p:sp>
          <p:nvSpPr>
            <p:cNvPr id="332" name="Google Shape;332;p39"/>
            <p:cNvSpPr/>
            <p:nvPr/>
          </p:nvSpPr>
          <p:spPr>
            <a:xfrm>
              <a:off x="1441541" y="3108136"/>
              <a:ext cx="8556600" cy="462900"/>
            </a:xfrm>
            <a:prstGeom prst="roundRect">
              <a:avLst>
                <a:gd fmla="val 19478" name="adj"/>
              </a:avLst>
            </a:prstGeom>
            <a:solidFill>
              <a:srgbClr val="E8E8E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3" name="Google Shape;333;p39"/>
            <p:cNvSpPr txBox="1"/>
            <p:nvPr/>
          </p:nvSpPr>
          <p:spPr>
            <a:xfrm>
              <a:off x="1739355" y="3246621"/>
              <a:ext cx="1919400" cy="16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lang="en" sz="9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Output/Data generated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39"/>
          <p:cNvSpPr txBox="1"/>
          <p:nvPr/>
        </p:nvSpPr>
        <p:spPr>
          <a:xfrm>
            <a:off x="3086105" y="1264700"/>
            <a:ext cx="3846000" cy="1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i="1" lang="en" sz="9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decide which infrastructure, cloud, CPU/GPU/TPU are used with cost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9"/>
          <p:cNvSpPr txBox="1"/>
          <p:nvPr/>
        </p:nvSpPr>
        <p:spPr>
          <a:xfrm>
            <a:off x="3086105" y="1657276"/>
            <a:ext cx="3995400" cy="1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9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training, inference architecture</a:t>
            </a:r>
            <a:endParaRPr i="0" sz="9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p39"/>
          <p:cNvSpPr txBox="1"/>
          <p:nvPr/>
        </p:nvSpPr>
        <p:spPr>
          <a:xfrm>
            <a:off x="3086105" y="2049801"/>
            <a:ext cx="3995400" cy="1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i="1" lang="en" sz="9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 integration, data sources,pipeline, transformation, Algo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9"/>
          <p:cNvSpPr txBox="1"/>
          <p:nvPr/>
        </p:nvSpPr>
        <p:spPr>
          <a:xfrm>
            <a:off x="3086100" y="2443575"/>
            <a:ext cx="4340400" cy="1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i="1" lang="en" sz="9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it generate for consumers</a:t>
            </a:r>
            <a:r>
              <a:rPr b="0" i="1" lang="en" sz="9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9"/>
          <p:cNvSpPr txBox="1"/>
          <p:nvPr/>
        </p:nvSpPr>
        <p:spPr>
          <a:xfrm rot="5400000">
            <a:off x="7068725" y="2873300"/>
            <a:ext cx="16872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 </a:t>
            </a:r>
            <a:r>
              <a:rPr b="1" lang="en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9"/>
          <p:cNvSpPr/>
          <p:nvPr/>
        </p:nvSpPr>
        <p:spPr>
          <a:xfrm>
            <a:off x="894395" y="1123483"/>
            <a:ext cx="110400" cy="1646100"/>
          </a:xfrm>
          <a:prstGeom prst="leftBrace">
            <a:avLst>
              <a:gd fmla="val 41065" name="adj1"/>
              <a:gd fmla="val 50190" name="adj2"/>
            </a:avLst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bl" dir="18900000" dist="38100">
              <a:srgbClr val="000000">
                <a:alpha val="94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9"/>
          <p:cNvSpPr/>
          <p:nvPr/>
        </p:nvSpPr>
        <p:spPr>
          <a:xfrm rot="-5400000">
            <a:off x="29595" y="1841529"/>
            <a:ext cx="1446900" cy="1863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Product is built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9"/>
          <p:cNvSpPr/>
          <p:nvPr/>
        </p:nvSpPr>
        <p:spPr>
          <a:xfrm>
            <a:off x="894394" y="2809491"/>
            <a:ext cx="110400" cy="1646100"/>
          </a:xfrm>
          <a:prstGeom prst="leftBrace">
            <a:avLst>
              <a:gd fmla="val 41065" name="adj1"/>
              <a:gd fmla="val 50190" name="adj2"/>
            </a:avLst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bl" dir="18900000" dist="38100">
              <a:srgbClr val="000000">
                <a:alpha val="94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9"/>
          <p:cNvSpPr/>
          <p:nvPr/>
        </p:nvSpPr>
        <p:spPr>
          <a:xfrm rot="-5400000">
            <a:off x="5150" y="3546424"/>
            <a:ext cx="1495800" cy="1863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customer use it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39"/>
          <p:cNvGrpSpPr/>
          <p:nvPr/>
        </p:nvGrpSpPr>
        <p:grpSpPr>
          <a:xfrm>
            <a:off x="3669778" y="2843505"/>
            <a:ext cx="1241248" cy="1594679"/>
            <a:chOff x="4893039" y="3791340"/>
            <a:chExt cx="1654997" cy="2126239"/>
          </a:xfrm>
        </p:grpSpPr>
        <p:sp>
          <p:nvSpPr>
            <p:cNvPr id="344" name="Google Shape;344;p39"/>
            <p:cNvSpPr/>
            <p:nvPr/>
          </p:nvSpPr>
          <p:spPr>
            <a:xfrm>
              <a:off x="4893039" y="4283779"/>
              <a:ext cx="1653900" cy="1633800"/>
            </a:xfrm>
            <a:prstGeom prst="round2SameRect">
              <a:avLst>
                <a:gd fmla="val 0" name="adj1"/>
                <a:gd fmla="val 10284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30200" sx="73000" rotWithShape="0" algn="t" dir="5400000" dist="279400" sy="73000">
                <a:srgbClr val="221B43">
                  <a:alpha val="145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4894136" y="3791340"/>
              <a:ext cx="1653900" cy="492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How customer evaluate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39"/>
          <p:cNvSpPr txBox="1"/>
          <p:nvPr/>
        </p:nvSpPr>
        <p:spPr>
          <a:xfrm>
            <a:off x="3800550" y="3334101"/>
            <a:ext cx="979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7000" lvl="0" marL="1270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" sz="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Does output work for customer</a:t>
            </a:r>
            <a:endParaRPr sz="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Century Gothic"/>
              <a:buChar char="•"/>
            </a:pPr>
            <a:r>
              <a:rPr lang="en" sz="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Does </a:t>
            </a:r>
            <a:r>
              <a:rPr b="1" lang="en" sz="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+ data + task </a:t>
            </a:r>
            <a:r>
              <a:rPr lang="en" sz="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align</a:t>
            </a:r>
            <a:endParaRPr sz="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5029300" y="3334200"/>
            <a:ext cx="9792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7000" lvl="0" marL="1270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" sz="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Monthly subscription</a:t>
            </a:r>
            <a:endParaRPr sz="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" sz="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based</a:t>
            </a:r>
            <a:endParaRPr sz="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" sz="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 they request new feature/gaps</a:t>
            </a:r>
            <a:endParaRPr sz="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" sz="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if different logic/algo needed for different customer</a:t>
            </a:r>
            <a:endParaRPr sz="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2428950" y="3334115"/>
            <a:ext cx="979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7000" lvl="0" marL="1270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" sz="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Free Trial</a:t>
            </a:r>
            <a:endParaRPr sz="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Century Gothic"/>
              <a:buChar char="•"/>
            </a:pPr>
            <a:r>
              <a:rPr lang="en" sz="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</a:t>
            </a:r>
            <a:endParaRPr sz="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Century Gothic"/>
              <a:buChar char="•"/>
            </a:pPr>
            <a:r>
              <a:rPr lang="en" sz="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Workshop</a:t>
            </a:r>
            <a:endParaRPr sz="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Century Gothic"/>
              <a:buChar char="•"/>
            </a:pPr>
            <a:r>
              <a:rPr lang="en" sz="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much effort it takes to set it up</a:t>
            </a:r>
            <a:endParaRPr sz="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Century Gothic"/>
              <a:buChar char="•"/>
            </a:pPr>
            <a:r>
              <a:rPr lang="en" sz="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there customization needed?</a:t>
            </a:r>
            <a:endParaRPr sz="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/>
          <p:nvPr/>
        </p:nvSpPr>
        <p:spPr>
          <a:xfrm>
            <a:off x="2922983" y="266731"/>
            <a:ext cx="3298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 Journey Map</a:t>
            </a:r>
            <a:endParaRPr sz="1100"/>
          </a:p>
        </p:txBody>
      </p:sp>
      <p:grpSp>
        <p:nvGrpSpPr>
          <p:cNvPr id="354" name="Google Shape;354;p40"/>
          <p:cNvGrpSpPr/>
          <p:nvPr/>
        </p:nvGrpSpPr>
        <p:grpSpPr>
          <a:xfrm>
            <a:off x="680013" y="2118393"/>
            <a:ext cx="7795634" cy="2654775"/>
            <a:chOff x="785810" y="2787953"/>
            <a:chExt cx="10394178" cy="3539700"/>
          </a:xfrm>
        </p:grpSpPr>
        <p:sp>
          <p:nvSpPr>
            <p:cNvPr id="355" name="Google Shape;355;p40"/>
            <p:cNvSpPr/>
            <p:nvPr/>
          </p:nvSpPr>
          <p:spPr>
            <a:xfrm>
              <a:off x="2185988" y="2787953"/>
              <a:ext cx="8994000" cy="3539700"/>
            </a:xfrm>
            <a:prstGeom prst="round2SameRect">
              <a:avLst>
                <a:gd fmla="val 4822" name="adj1"/>
                <a:gd fmla="val 2706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30200" sx="73000" rotWithShape="0" algn="t" dir="5400000" dist="279400" sy="73000">
                <a:srgbClr val="221B43">
                  <a:alpha val="149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785811" y="2787953"/>
              <a:ext cx="1269600" cy="3539700"/>
            </a:xfrm>
            <a:prstGeom prst="round2SameRect">
              <a:avLst>
                <a:gd fmla="val 9945" name="adj1"/>
                <a:gd fmla="val 1140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30200" sx="73000" rotWithShape="0" algn="t" dir="5400000" dist="279400" sy="73000">
                <a:srgbClr val="221B43">
                  <a:alpha val="149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7" name="Google Shape;357;p40"/>
            <p:cNvCxnSpPr/>
            <p:nvPr/>
          </p:nvCxnSpPr>
          <p:spPr>
            <a:xfrm>
              <a:off x="785810" y="3910195"/>
              <a:ext cx="1269600" cy="0"/>
            </a:xfrm>
            <a:prstGeom prst="straightConnector1">
              <a:avLst/>
            </a:prstGeom>
            <a:noFill/>
            <a:ln cap="flat" cmpd="sng" w="25400">
              <a:solidFill>
                <a:srgbClr val="F4F4F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8" name="Google Shape;358;p40"/>
            <p:cNvCxnSpPr/>
            <p:nvPr/>
          </p:nvCxnSpPr>
          <p:spPr>
            <a:xfrm flipH="1" rot="10800000">
              <a:off x="2185987" y="3910337"/>
              <a:ext cx="8988000" cy="23700"/>
            </a:xfrm>
            <a:prstGeom prst="straightConnector1">
              <a:avLst/>
            </a:prstGeom>
            <a:noFill/>
            <a:ln cap="flat" cmpd="sng" w="25400">
              <a:solidFill>
                <a:srgbClr val="F4F4F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9" name="Google Shape;359;p40"/>
          <p:cNvGrpSpPr/>
          <p:nvPr/>
        </p:nvGrpSpPr>
        <p:grpSpPr>
          <a:xfrm>
            <a:off x="1730147" y="1187266"/>
            <a:ext cx="1180575" cy="833625"/>
            <a:chOff x="2185989" y="1546451"/>
            <a:chExt cx="1574100" cy="1111500"/>
          </a:xfrm>
        </p:grpSpPr>
        <p:sp>
          <p:nvSpPr>
            <p:cNvPr id="360" name="Google Shape;360;p40"/>
            <p:cNvSpPr/>
            <p:nvPr/>
          </p:nvSpPr>
          <p:spPr>
            <a:xfrm>
              <a:off x="2185989" y="1546451"/>
              <a:ext cx="1574100" cy="1111500"/>
            </a:xfrm>
            <a:prstGeom prst="round2SameRect">
              <a:avLst>
                <a:gd fmla="val 0" name="adj1"/>
                <a:gd fmla="val 10284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30200" sx="73000" rotWithShape="0" algn="t" dir="5400000" dist="279400" sy="73000">
                <a:srgbClr val="221B43">
                  <a:alpha val="149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0"/>
            <p:cNvSpPr txBox="1"/>
            <p:nvPr/>
          </p:nvSpPr>
          <p:spPr>
            <a:xfrm>
              <a:off x="2351806" y="1859879"/>
              <a:ext cx="12423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Wants a news curation apps. Planning and analyzing is required</a:t>
              </a:r>
              <a:endParaRPr sz="1100"/>
            </a:p>
          </p:txBody>
        </p:sp>
      </p:grpSp>
      <p:grpSp>
        <p:nvGrpSpPr>
          <p:cNvPr id="362" name="Google Shape;362;p40"/>
          <p:cNvGrpSpPr/>
          <p:nvPr/>
        </p:nvGrpSpPr>
        <p:grpSpPr>
          <a:xfrm>
            <a:off x="2970543" y="1187266"/>
            <a:ext cx="1478700" cy="833625"/>
            <a:chOff x="3839850" y="1546451"/>
            <a:chExt cx="1971600" cy="1111500"/>
          </a:xfrm>
        </p:grpSpPr>
        <p:sp>
          <p:nvSpPr>
            <p:cNvPr id="363" name="Google Shape;363;p40"/>
            <p:cNvSpPr/>
            <p:nvPr/>
          </p:nvSpPr>
          <p:spPr>
            <a:xfrm>
              <a:off x="3839850" y="1546451"/>
              <a:ext cx="1971600" cy="1111500"/>
            </a:xfrm>
            <a:prstGeom prst="round2SameRect">
              <a:avLst>
                <a:gd fmla="val 0" name="adj1"/>
                <a:gd fmla="val 10284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30200" sx="73000" rotWithShape="0" algn="t" dir="5400000" dist="279400" sy="73000">
                <a:srgbClr val="221B43">
                  <a:alpha val="149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4" name="Google Shape;364;p40"/>
            <p:cNvCxnSpPr>
              <a:stCxn id="363" idx="3"/>
              <a:endCxn id="363" idx="1"/>
            </p:cNvCxnSpPr>
            <p:nvPr/>
          </p:nvCxnSpPr>
          <p:spPr>
            <a:xfrm>
              <a:off x="4825650" y="1546451"/>
              <a:ext cx="0" cy="1111500"/>
            </a:xfrm>
            <a:prstGeom prst="straightConnector1">
              <a:avLst/>
            </a:prstGeom>
            <a:noFill/>
            <a:ln cap="flat" cmpd="sng" w="25400">
              <a:solidFill>
                <a:srgbClr val="F4F4F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5" name="Google Shape;365;p40"/>
            <p:cNvSpPr txBox="1"/>
            <p:nvPr/>
          </p:nvSpPr>
          <p:spPr>
            <a:xfrm>
              <a:off x="3902093" y="1861543"/>
              <a:ext cx="8613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Discover landing page via search, compare apps</a:t>
              </a:r>
              <a:endParaRPr sz="1100"/>
            </a:p>
          </p:txBody>
        </p:sp>
        <p:sp>
          <p:nvSpPr>
            <p:cNvPr id="366" name="Google Shape;366;p40"/>
            <p:cNvSpPr txBox="1"/>
            <p:nvPr/>
          </p:nvSpPr>
          <p:spPr>
            <a:xfrm>
              <a:off x="4885852" y="1861543"/>
              <a:ext cx="8613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Browser features, gets trails, create accounts</a:t>
              </a:r>
              <a:endParaRPr sz="1100"/>
            </a:p>
          </p:txBody>
        </p:sp>
      </p:grpSp>
      <p:grpSp>
        <p:nvGrpSpPr>
          <p:cNvPr id="367" name="Google Shape;367;p40"/>
          <p:cNvGrpSpPr/>
          <p:nvPr/>
        </p:nvGrpSpPr>
        <p:grpSpPr>
          <a:xfrm>
            <a:off x="4508425" y="1187266"/>
            <a:ext cx="1180575" cy="833625"/>
            <a:chOff x="5890359" y="1546451"/>
            <a:chExt cx="1574100" cy="1111500"/>
          </a:xfrm>
        </p:grpSpPr>
        <p:sp>
          <p:nvSpPr>
            <p:cNvPr id="368" name="Google Shape;368;p40"/>
            <p:cNvSpPr/>
            <p:nvPr/>
          </p:nvSpPr>
          <p:spPr>
            <a:xfrm>
              <a:off x="5890359" y="1546451"/>
              <a:ext cx="1574100" cy="1111500"/>
            </a:xfrm>
            <a:prstGeom prst="round2SameRect">
              <a:avLst>
                <a:gd fmla="val 0" name="adj1"/>
                <a:gd fmla="val 10284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30200" sx="73000" rotWithShape="0" algn="t" dir="5400000" dist="279400" sy="73000">
                <a:srgbClr val="221B43">
                  <a:alpha val="149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0"/>
            <p:cNvSpPr txBox="1"/>
            <p:nvPr/>
          </p:nvSpPr>
          <p:spPr>
            <a:xfrm>
              <a:off x="6056176" y="1859879"/>
              <a:ext cx="12423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Registers as paying user, receive activation email, updates accounts</a:t>
              </a:r>
              <a:endParaRPr sz="1100"/>
            </a:p>
          </p:txBody>
        </p:sp>
      </p:grpSp>
      <p:grpSp>
        <p:nvGrpSpPr>
          <p:cNvPr id="370" name="Google Shape;370;p40"/>
          <p:cNvGrpSpPr/>
          <p:nvPr/>
        </p:nvGrpSpPr>
        <p:grpSpPr>
          <a:xfrm>
            <a:off x="5751954" y="1187266"/>
            <a:ext cx="1478700" cy="833625"/>
            <a:chOff x="7548398" y="1546451"/>
            <a:chExt cx="1971600" cy="1111500"/>
          </a:xfrm>
        </p:grpSpPr>
        <p:sp>
          <p:nvSpPr>
            <p:cNvPr id="371" name="Google Shape;371;p40"/>
            <p:cNvSpPr/>
            <p:nvPr/>
          </p:nvSpPr>
          <p:spPr>
            <a:xfrm>
              <a:off x="7548398" y="1546451"/>
              <a:ext cx="1971600" cy="1111500"/>
            </a:xfrm>
            <a:prstGeom prst="round2SameRect">
              <a:avLst>
                <a:gd fmla="val 0" name="adj1"/>
                <a:gd fmla="val 10284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30200" sx="73000" rotWithShape="0" algn="t" dir="5400000" dist="279400" sy="73000">
                <a:srgbClr val="221B43">
                  <a:alpha val="149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2" name="Google Shape;372;p40"/>
            <p:cNvCxnSpPr>
              <a:stCxn id="371" idx="3"/>
              <a:endCxn id="371" idx="1"/>
            </p:cNvCxnSpPr>
            <p:nvPr/>
          </p:nvCxnSpPr>
          <p:spPr>
            <a:xfrm>
              <a:off x="8534198" y="1546451"/>
              <a:ext cx="0" cy="1111500"/>
            </a:xfrm>
            <a:prstGeom prst="straightConnector1">
              <a:avLst/>
            </a:prstGeom>
            <a:noFill/>
            <a:ln cap="flat" cmpd="sng" w="25400">
              <a:solidFill>
                <a:srgbClr val="F4F4F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3" name="Google Shape;373;p40"/>
            <p:cNvSpPr txBox="1"/>
            <p:nvPr/>
          </p:nvSpPr>
          <p:spPr>
            <a:xfrm>
              <a:off x="7610640" y="1861543"/>
              <a:ext cx="8613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Does not see the kind of news that interests</a:t>
              </a:r>
              <a:endParaRPr sz="1100"/>
            </a:p>
          </p:txBody>
        </p:sp>
        <p:sp>
          <p:nvSpPr>
            <p:cNvPr id="374" name="Google Shape;374;p40"/>
            <p:cNvSpPr txBox="1"/>
            <p:nvPr/>
          </p:nvSpPr>
          <p:spPr>
            <a:xfrm>
              <a:off x="8614105" y="1861543"/>
              <a:ext cx="8436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Applies  filters &amp; tags, sees the desired news</a:t>
              </a:r>
              <a:endParaRPr sz="1100"/>
            </a:p>
          </p:txBody>
        </p:sp>
      </p:grpSp>
      <p:grpSp>
        <p:nvGrpSpPr>
          <p:cNvPr id="375" name="Google Shape;375;p40"/>
          <p:cNvGrpSpPr/>
          <p:nvPr/>
        </p:nvGrpSpPr>
        <p:grpSpPr>
          <a:xfrm>
            <a:off x="7295099" y="1187265"/>
            <a:ext cx="1180575" cy="833625"/>
            <a:chOff x="9605925" y="1546449"/>
            <a:chExt cx="1574100" cy="1111500"/>
          </a:xfrm>
        </p:grpSpPr>
        <p:sp>
          <p:nvSpPr>
            <p:cNvPr id="376" name="Google Shape;376;p40"/>
            <p:cNvSpPr/>
            <p:nvPr/>
          </p:nvSpPr>
          <p:spPr>
            <a:xfrm>
              <a:off x="9605925" y="1546449"/>
              <a:ext cx="1574100" cy="1111500"/>
            </a:xfrm>
            <a:prstGeom prst="round2SameRect">
              <a:avLst>
                <a:gd fmla="val 0" name="adj1"/>
                <a:gd fmla="val 10284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30200" sx="73000" rotWithShape="0" algn="t" dir="5400000" dist="279400" sy="73000">
                <a:srgbClr val="221B43">
                  <a:alpha val="149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0"/>
            <p:cNvSpPr txBox="1"/>
            <p:nvPr/>
          </p:nvSpPr>
          <p:spPr>
            <a:xfrm>
              <a:off x="9771742" y="1859877"/>
              <a:ext cx="12423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Receives offers for relevant events, discount for products, write review</a:t>
              </a:r>
              <a:endParaRPr sz="1100"/>
            </a:p>
          </p:txBody>
        </p:sp>
      </p:grpSp>
      <p:cxnSp>
        <p:nvCxnSpPr>
          <p:cNvPr id="378" name="Google Shape;378;p40"/>
          <p:cNvCxnSpPr/>
          <p:nvPr/>
        </p:nvCxnSpPr>
        <p:spPr>
          <a:xfrm>
            <a:off x="680014" y="1183545"/>
            <a:ext cx="952200" cy="0"/>
          </a:xfrm>
          <a:prstGeom prst="straightConnector1">
            <a:avLst/>
          </a:prstGeom>
          <a:noFill/>
          <a:ln cap="flat" cmpd="sng" w="254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9" name="Google Shape;379;p40"/>
          <p:cNvGrpSpPr/>
          <p:nvPr/>
        </p:nvGrpSpPr>
        <p:grpSpPr>
          <a:xfrm>
            <a:off x="680014" y="1207063"/>
            <a:ext cx="952200" cy="811600"/>
            <a:chOff x="785811" y="1546449"/>
            <a:chExt cx="1269600" cy="1093800"/>
          </a:xfrm>
        </p:grpSpPr>
        <p:sp>
          <p:nvSpPr>
            <p:cNvPr id="380" name="Google Shape;380;p40"/>
            <p:cNvSpPr/>
            <p:nvPr/>
          </p:nvSpPr>
          <p:spPr>
            <a:xfrm>
              <a:off x="785811" y="1546449"/>
              <a:ext cx="1269600" cy="1093800"/>
            </a:xfrm>
            <a:prstGeom prst="round2SameRect">
              <a:avLst>
                <a:gd fmla="val 0" name="adj1"/>
                <a:gd fmla="val 1140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30200" sx="73000" rotWithShape="0" algn="t" dir="5400000" dist="279400" sy="73000">
                <a:srgbClr val="221B43">
                  <a:alpha val="149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0"/>
            <p:cNvSpPr txBox="1"/>
            <p:nvPr/>
          </p:nvSpPr>
          <p:spPr>
            <a:xfrm>
              <a:off x="915905" y="2025428"/>
              <a:ext cx="662400" cy="1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800" u="none" cap="none" strike="noStrike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Steps</a:t>
              </a:r>
              <a:endParaRPr sz="1100"/>
            </a:p>
          </p:txBody>
        </p:sp>
      </p:grpSp>
      <p:sp>
        <p:nvSpPr>
          <p:cNvPr id="382" name="Google Shape;382;p40"/>
          <p:cNvSpPr txBox="1"/>
          <p:nvPr/>
        </p:nvSpPr>
        <p:spPr>
          <a:xfrm>
            <a:off x="776328" y="2481694"/>
            <a:ext cx="737700" cy="1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Touchpoints</a:t>
            </a:r>
            <a:endParaRPr sz="1100"/>
          </a:p>
        </p:txBody>
      </p:sp>
      <p:sp>
        <p:nvSpPr>
          <p:cNvPr id="383" name="Google Shape;383;p40"/>
          <p:cNvSpPr txBox="1"/>
          <p:nvPr/>
        </p:nvSpPr>
        <p:spPr>
          <a:xfrm>
            <a:off x="776328" y="3145869"/>
            <a:ext cx="737700" cy="1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Departments</a:t>
            </a:r>
            <a:endParaRPr sz="1100"/>
          </a:p>
        </p:txBody>
      </p:sp>
      <p:sp>
        <p:nvSpPr>
          <p:cNvPr id="384" name="Google Shape;384;p40"/>
          <p:cNvSpPr txBox="1"/>
          <p:nvPr/>
        </p:nvSpPr>
        <p:spPr>
          <a:xfrm>
            <a:off x="776328" y="3422982"/>
            <a:ext cx="737700" cy="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Marketing</a:t>
            </a:r>
            <a:endParaRPr sz="1100"/>
          </a:p>
        </p:txBody>
      </p:sp>
      <p:sp>
        <p:nvSpPr>
          <p:cNvPr id="385" name="Google Shape;385;p40"/>
          <p:cNvSpPr txBox="1"/>
          <p:nvPr/>
        </p:nvSpPr>
        <p:spPr>
          <a:xfrm>
            <a:off x="776328" y="3697198"/>
            <a:ext cx="737700" cy="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</a:t>
            </a:r>
            <a:endParaRPr sz="1100"/>
          </a:p>
        </p:txBody>
      </p:sp>
      <p:sp>
        <p:nvSpPr>
          <p:cNvPr id="386" name="Google Shape;386;p40"/>
          <p:cNvSpPr txBox="1"/>
          <p:nvPr/>
        </p:nvSpPr>
        <p:spPr>
          <a:xfrm>
            <a:off x="776328" y="3971413"/>
            <a:ext cx="737700" cy="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Engineering</a:t>
            </a:r>
            <a:endParaRPr sz="1100"/>
          </a:p>
        </p:txBody>
      </p:sp>
      <p:sp>
        <p:nvSpPr>
          <p:cNvPr id="387" name="Google Shape;387;p40"/>
          <p:cNvSpPr txBox="1"/>
          <p:nvPr/>
        </p:nvSpPr>
        <p:spPr>
          <a:xfrm>
            <a:off x="776328" y="4245629"/>
            <a:ext cx="737700" cy="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Experience</a:t>
            </a:r>
            <a:endParaRPr sz="1100"/>
          </a:p>
        </p:txBody>
      </p:sp>
      <p:sp>
        <p:nvSpPr>
          <p:cNvPr id="388" name="Google Shape;388;p40"/>
          <p:cNvSpPr txBox="1"/>
          <p:nvPr/>
        </p:nvSpPr>
        <p:spPr>
          <a:xfrm>
            <a:off x="776328" y="4519845"/>
            <a:ext cx="737700" cy="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 Success</a:t>
            </a:r>
            <a:endParaRPr sz="1100"/>
          </a:p>
        </p:txBody>
      </p:sp>
      <p:grpSp>
        <p:nvGrpSpPr>
          <p:cNvPr id="389" name="Google Shape;389;p40"/>
          <p:cNvGrpSpPr/>
          <p:nvPr/>
        </p:nvGrpSpPr>
        <p:grpSpPr>
          <a:xfrm>
            <a:off x="1925967" y="2118441"/>
            <a:ext cx="786049" cy="737777"/>
            <a:chOff x="2447081" y="2788018"/>
            <a:chExt cx="1048065" cy="983703"/>
          </a:xfrm>
        </p:grpSpPr>
        <p:sp>
          <p:nvSpPr>
            <p:cNvPr id="390" name="Google Shape;390;p40"/>
            <p:cNvSpPr txBox="1"/>
            <p:nvPr/>
          </p:nvSpPr>
          <p:spPr>
            <a:xfrm rot="-5400000">
              <a:off x="2029181" y="3205920"/>
              <a:ext cx="9837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Online Ads</a:t>
              </a:r>
              <a:endParaRPr sz="1100"/>
            </a:p>
          </p:txBody>
        </p:sp>
        <p:sp>
          <p:nvSpPr>
            <p:cNvPr id="391" name="Google Shape;391;p40"/>
            <p:cNvSpPr txBox="1"/>
            <p:nvPr/>
          </p:nvSpPr>
          <p:spPr>
            <a:xfrm rot="-5400000">
              <a:off x="2329237" y="3205920"/>
              <a:ext cx="9837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Blog  Content</a:t>
              </a:r>
              <a:endParaRPr sz="1100"/>
            </a:p>
          </p:txBody>
        </p:sp>
        <p:sp>
          <p:nvSpPr>
            <p:cNvPr id="392" name="Google Shape;392;p40"/>
            <p:cNvSpPr txBox="1"/>
            <p:nvPr/>
          </p:nvSpPr>
          <p:spPr>
            <a:xfrm rot="-5400000">
              <a:off x="2629291" y="3205918"/>
              <a:ext cx="9837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News Releases</a:t>
              </a:r>
              <a:endParaRPr sz="1100"/>
            </a:p>
          </p:txBody>
        </p:sp>
        <p:sp>
          <p:nvSpPr>
            <p:cNvPr id="393" name="Google Shape;393;p40"/>
            <p:cNvSpPr txBox="1"/>
            <p:nvPr/>
          </p:nvSpPr>
          <p:spPr>
            <a:xfrm rot="-5400000">
              <a:off x="2929346" y="3205918"/>
              <a:ext cx="9837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Social media</a:t>
              </a:r>
              <a:endParaRPr sz="1100"/>
            </a:p>
          </p:txBody>
        </p:sp>
      </p:grpSp>
      <p:cxnSp>
        <p:nvCxnSpPr>
          <p:cNvPr id="394" name="Google Shape;394;p40"/>
          <p:cNvCxnSpPr/>
          <p:nvPr/>
        </p:nvCxnSpPr>
        <p:spPr>
          <a:xfrm>
            <a:off x="2342596" y="2972327"/>
            <a:ext cx="0" cy="1800900"/>
          </a:xfrm>
          <a:prstGeom prst="straightConnector1">
            <a:avLst/>
          </a:prstGeom>
          <a:noFill/>
          <a:ln cap="flat" cmpd="sng" w="254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5" name="Google Shape;395;p40"/>
          <p:cNvSpPr/>
          <p:nvPr/>
        </p:nvSpPr>
        <p:spPr>
          <a:xfrm>
            <a:off x="2248096" y="3108418"/>
            <a:ext cx="189000" cy="189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rgbClr val="D8D8D8"/>
              </a:gs>
              <a:gs pos="100000">
                <a:srgbClr val="D8D8D8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1100"/>
          </a:p>
        </p:txBody>
      </p:sp>
      <p:sp>
        <p:nvSpPr>
          <p:cNvPr id="396" name="Google Shape;396;p40"/>
          <p:cNvSpPr/>
          <p:nvPr/>
        </p:nvSpPr>
        <p:spPr>
          <a:xfrm>
            <a:off x="2288596" y="3442658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rgbClr val="7F7F7F"/>
              </a:gs>
              <a:gs pos="100000">
                <a:srgbClr val="7F7F7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7" name="Google Shape;397;p40"/>
          <p:cNvSpPr/>
          <p:nvPr/>
        </p:nvSpPr>
        <p:spPr>
          <a:xfrm>
            <a:off x="2288596" y="3695764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rgbClr val="7F7F7F"/>
              </a:gs>
              <a:gs pos="100000">
                <a:srgbClr val="7F7F7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98" name="Google Shape;398;p40"/>
          <p:cNvGrpSpPr/>
          <p:nvPr/>
        </p:nvGrpSpPr>
        <p:grpSpPr>
          <a:xfrm>
            <a:off x="3174764" y="2112832"/>
            <a:ext cx="561008" cy="737776"/>
            <a:chOff x="4112145" y="2780539"/>
            <a:chExt cx="748010" cy="983702"/>
          </a:xfrm>
        </p:grpSpPr>
        <p:sp>
          <p:nvSpPr>
            <p:cNvPr id="399" name="Google Shape;399;p40"/>
            <p:cNvSpPr txBox="1"/>
            <p:nvPr/>
          </p:nvSpPr>
          <p:spPr>
            <a:xfrm rot="-5400000">
              <a:off x="3694245" y="3198441"/>
              <a:ext cx="9837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Landing Page</a:t>
              </a:r>
              <a:endParaRPr sz="1100"/>
            </a:p>
          </p:txBody>
        </p:sp>
        <p:sp>
          <p:nvSpPr>
            <p:cNvPr id="400" name="Google Shape;400;p40"/>
            <p:cNvSpPr txBox="1"/>
            <p:nvPr/>
          </p:nvSpPr>
          <p:spPr>
            <a:xfrm rot="-5400000">
              <a:off x="3994300" y="3198439"/>
              <a:ext cx="9837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Apps Discovery</a:t>
              </a:r>
              <a:endParaRPr sz="1100"/>
            </a:p>
          </p:txBody>
        </p:sp>
        <p:sp>
          <p:nvSpPr>
            <p:cNvPr id="401" name="Google Shape;401;p40"/>
            <p:cNvSpPr txBox="1"/>
            <p:nvPr/>
          </p:nvSpPr>
          <p:spPr>
            <a:xfrm rot="-5400000">
              <a:off x="4294355" y="3198439"/>
              <a:ext cx="9837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 - Shop</a:t>
              </a:r>
              <a:endParaRPr sz="1100"/>
            </a:p>
          </p:txBody>
        </p:sp>
      </p:grpSp>
      <p:grpSp>
        <p:nvGrpSpPr>
          <p:cNvPr id="402" name="Google Shape;402;p40"/>
          <p:cNvGrpSpPr/>
          <p:nvPr/>
        </p:nvGrpSpPr>
        <p:grpSpPr>
          <a:xfrm>
            <a:off x="3849888" y="2112830"/>
            <a:ext cx="335966" cy="737776"/>
            <a:chOff x="5012309" y="2780536"/>
            <a:chExt cx="447955" cy="983701"/>
          </a:xfrm>
        </p:grpSpPr>
        <p:sp>
          <p:nvSpPr>
            <p:cNvPr id="403" name="Google Shape;403;p40"/>
            <p:cNvSpPr txBox="1"/>
            <p:nvPr/>
          </p:nvSpPr>
          <p:spPr>
            <a:xfrm rot="-5400000">
              <a:off x="4594409" y="3198438"/>
              <a:ext cx="9837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Sign Up Page</a:t>
              </a:r>
              <a:endParaRPr sz="1100"/>
            </a:p>
          </p:txBody>
        </p:sp>
        <p:sp>
          <p:nvSpPr>
            <p:cNvPr id="404" name="Google Shape;404;p40"/>
            <p:cNvSpPr txBox="1"/>
            <p:nvPr/>
          </p:nvSpPr>
          <p:spPr>
            <a:xfrm rot="-5400000">
              <a:off x="4894464" y="3198436"/>
              <a:ext cx="9837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Product Page</a:t>
              </a:r>
              <a:endParaRPr sz="1100"/>
            </a:p>
          </p:txBody>
        </p:sp>
      </p:grpSp>
      <p:cxnSp>
        <p:nvCxnSpPr>
          <p:cNvPr id="405" name="Google Shape;405;p40"/>
          <p:cNvCxnSpPr/>
          <p:nvPr/>
        </p:nvCxnSpPr>
        <p:spPr>
          <a:xfrm>
            <a:off x="3465325" y="2966717"/>
            <a:ext cx="0" cy="1806600"/>
          </a:xfrm>
          <a:prstGeom prst="straightConnector1">
            <a:avLst/>
          </a:prstGeom>
          <a:noFill/>
          <a:ln cap="flat" cmpd="sng" w="254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6" name="Google Shape;406;p40"/>
          <p:cNvSpPr/>
          <p:nvPr/>
        </p:nvSpPr>
        <p:spPr>
          <a:xfrm>
            <a:off x="3370825" y="3102809"/>
            <a:ext cx="189000" cy="189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rgbClr val="D8D8D8"/>
              </a:gs>
              <a:gs pos="100000">
                <a:srgbClr val="D8D8D8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1100"/>
          </a:p>
        </p:txBody>
      </p:sp>
      <p:cxnSp>
        <p:nvCxnSpPr>
          <p:cNvPr id="407" name="Google Shape;407;p40"/>
          <p:cNvCxnSpPr/>
          <p:nvPr/>
        </p:nvCxnSpPr>
        <p:spPr>
          <a:xfrm>
            <a:off x="4030514" y="2972913"/>
            <a:ext cx="0" cy="1806600"/>
          </a:xfrm>
          <a:prstGeom prst="straightConnector1">
            <a:avLst/>
          </a:prstGeom>
          <a:noFill/>
          <a:ln cap="flat" cmpd="sng" w="254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" name="Google Shape;408;p40"/>
          <p:cNvSpPr/>
          <p:nvPr/>
        </p:nvSpPr>
        <p:spPr>
          <a:xfrm>
            <a:off x="3936014" y="3109004"/>
            <a:ext cx="189000" cy="189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rgbClr val="D8D8D8"/>
              </a:gs>
              <a:gs pos="100000">
                <a:srgbClr val="D8D8D8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1100"/>
          </a:p>
        </p:txBody>
      </p:sp>
      <p:grpSp>
        <p:nvGrpSpPr>
          <p:cNvPr id="409" name="Google Shape;409;p40"/>
          <p:cNvGrpSpPr/>
          <p:nvPr/>
        </p:nvGrpSpPr>
        <p:grpSpPr>
          <a:xfrm>
            <a:off x="4693064" y="2118442"/>
            <a:ext cx="786049" cy="737777"/>
            <a:chOff x="6136545" y="2788018"/>
            <a:chExt cx="1048065" cy="983703"/>
          </a:xfrm>
        </p:grpSpPr>
        <p:sp>
          <p:nvSpPr>
            <p:cNvPr id="410" name="Google Shape;410;p40"/>
            <p:cNvSpPr txBox="1"/>
            <p:nvPr/>
          </p:nvSpPr>
          <p:spPr>
            <a:xfrm rot="-5400000">
              <a:off x="5718645" y="3205921"/>
              <a:ext cx="9837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chemeClr val="accent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Engagement</a:t>
              </a:r>
              <a:endParaRPr sz="1100"/>
            </a:p>
          </p:txBody>
        </p:sp>
        <p:sp>
          <p:nvSpPr>
            <p:cNvPr id="411" name="Google Shape;411;p40"/>
            <p:cNvSpPr txBox="1"/>
            <p:nvPr/>
          </p:nvSpPr>
          <p:spPr>
            <a:xfrm rot="-5400000">
              <a:off x="6018700" y="3205920"/>
              <a:ext cx="9837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chemeClr val="accent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Interaction</a:t>
              </a:r>
              <a:endParaRPr sz="1100"/>
            </a:p>
          </p:txBody>
        </p:sp>
        <p:sp>
          <p:nvSpPr>
            <p:cNvPr id="412" name="Google Shape;412;p40"/>
            <p:cNvSpPr txBox="1"/>
            <p:nvPr/>
          </p:nvSpPr>
          <p:spPr>
            <a:xfrm rot="-5400000">
              <a:off x="6318755" y="3205920"/>
              <a:ext cx="9837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chemeClr val="accent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User Experience</a:t>
              </a:r>
              <a:endParaRPr sz="1100"/>
            </a:p>
          </p:txBody>
        </p:sp>
        <p:sp>
          <p:nvSpPr>
            <p:cNvPr id="413" name="Google Shape;413;p40"/>
            <p:cNvSpPr txBox="1"/>
            <p:nvPr/>
          </p:nvSpPr>
          <p:spPr>
            <a:xfrm rot="-5400000">
              <a:off x="6618810" y="3205918"/>
              <a:ext cx="9837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chemeClr val="accent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Personalization</a:t>
              </a:r>
              <a:endParaRPr sz="1100"/>
            </a:p>
          </p:txBody>
        </p:sp>
      </p:grpSp>
      <p:cxnSp>
        <p:nvCxnSpPr>
          <p:cNvPr id="414" name="Google Shape;414;p40"/>
          <p:cNvCxnSpPr/>
          <p:nvPr/>
        </p:nvCxnSpPr>
        <p:spPr>
          <a:xfrm>
            <a:off x="5109694" y="2972328"/>
            <a:ext cx="0" cy="1800900"/>
          </a:xfrm>
          <a:prstGeom prst="straightConnector1">
            <a:avLst/>
          </a:prstGeom>
          <a:noFill/>
          <a:ln cap="flat" cmpd="sng" w="254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5" name="Google Shape;415;p40"/>
          <p:cNvSpPr/>
          <p:nvPr/>
        </p:nvSpPr>
        <p:spPr>
          <a:xfrm>
            <a:off x="5015194" y="3108419"/>
            <a:ext cx="189000" cy="189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rgbClr val="D8D8D8"/>
              </a:gs>
              <a:gs pos="100000">
                <a:srgbClr val="D8D8D8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1100"/>
          </a:p>
        </p:txBody>
      </p:sp>
      <p:sp>
        <p:nvSpPr>
          <p:cNvPr id="416" name="Google Shape;416;p40"/>
          <p:cNvSpPr/>
          <p:nvPr/>
        </p:nvSpPr>
        <p:spPr>
          <a:xfrm>
            <a:off x="5055694" y="3442658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chemeClr val="accent2"/>
              </a:gs>
              <a:gs pos="100000">
                <a:schemeClr val="accent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7" name="Google Shape;417;p40"/>
          <p:cNvSpPr/>
          <p:nvPr/>
        </p:nvSpPr>
        <p:spPr>
          <a:xfrm>
            <a:off x="5055694" y="3695764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chemeClr val="accent2"/>
              </a:gs>
              <a:gs pos="100000">
                <a:schemeClr val="accent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18" name="Google Shape;418;p40"/>
          <p:cNvGrpSpPr/>
          <p:nvPr/>
        </p:nvGrpSpPr>
        <p:grpSpPr>
          <a:xfrm>
            <a:off x="6085451" y="2118443"/>
            <a:ext cx="335967" cy="737776"/>
            <a:chOff x="7993060" y="2788020"/>
            <a:chExt cx="447955" cy="983701"/>
          </a:xfrm>
        </p:grpSpPr>
        <p:sp>
          <p:nvSpPr>
            <p:cNvPr id="419" name="Google Shape;419;p40"/>
            <p:cNvSpPr txBox="1"/>
            <p:nvPr/>
          </p:nvSpPr>
          <p:spPr>
            <a:xfrm rot="-5400000">
              <a:off x="7575160" y="3205920"/>
              <a:ext cx="9837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chemeClr val="accent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Emails</a:t>
              </a:r>
              <a:endParaRPr sz="1100"/>
            </a:p>
          </p:txBody>
        </p:sp>
        <p:sp>
          <p:nvSpPr>
            <p:cNvPr id="420" name="Google Shape;420;p40"/>
            <p:cNvSpPr txBox="1"/>
            <p:nvPr/>
          </p:nvSpPr>
          <p:spPr>
            <a:xfrm rot="-5400000">
              <a:off x="7875216" y="3205920"/>
              <a:ext cx="9837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chemeClr val="accent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Chat Options</a:t>
              </a:r>
              <a:endParaRPr sz="1100"/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6535533" y="2118441"/>
            <a:ext cx="335967" cy="737776"/>
            <a:chOff x="8593170" y="2788018"/>
            <a:chExt cx="447955" cy="983701"/>
          </a:xfrm>
        </p:grpSpPr>
        <p:sp>
          <p:nvSpPr>
            <p:cNvPr id="422" name="Google Shape;422;p40"/>
            <p:cNvSpPr txBox="1"/>
            <p:nvPr/>
          </p:nvSpPr>
          <p:spPr>
            <a:xfrm rot="-5400000">
              <a:off x="8175270" y="3205918"/>
              <a:ext cx="9837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chemeClr val="accent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All Features</a:t>
              </a:r>
              <a:endParaRPr sz="1100"/>
            </a:p>
          </p:txBody>
        </p:sp>
        <p:sp>
          <p:nvSpPr>
            <p:cNvPr id="423" name="Google Shape;423;p40"/>
            <p:cNvSpPr txBox="1"/>
            <p:nvPr/>
          </p:nvSpPr>
          <p:spPr>
            <a:xfrm rot="-5400000">
              <a:off x="8475326" y="3205918"/>
              <a:ext cx="9837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chemeClr val="accent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Optimizations</a:t>
              </a:r>
              <a:endParaRPr sz="1100"/>
            </a:p>
          </p:txBody>
        </p:sp>
      </p:grpSp>
      <p:cxnSp>
        <p:nvCxnSpPr>
          <p:cNvPr id="424" name="Google Shape;424;p40"/>
          <p:cNvCxnSpPr/>
          <p:nvPr/>
        </p:nvCxnSpPr>
        <p:spPr>
          <a:xfrm>
            <a:off x="6270996" y="2972327"/>
            <a:ext cx="0" cy="1800900"/>
          </a:xfrm>
          <a:prstGeom prst="straightConnector1">
            <a:avLst/>
          </a:prstGeom>
          <a:noFill/>
          <a:ln cap="flat" cmpd="sng" w="254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5" name="Google Shape;425;p40"/>
          <p:cNvSpPr/>
          <p:nvPr/>
        </p:nvSpPr>
        <p:spPr>
          <a:xfrm>
            <a:off x="6176496" y="3108418"/>
            <a:ext cx="189000" cy="189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rgbClr val="D8D8D8"/>
              </a:gs>
              <a:gs pos="100000">
                <a:srgbClr val="D8D8D8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1100"/>
          </a:p>
        </p:txBody>
      </p:sp>
      <p:sp>
        <p:nvSpPr>
          <p:cNvPr id="426" name="Google Shape;426;p40"/>
          <p:cNvSpPr/>
          <p:nvPr/>
        </p:nvSpPr>
        <p:spPr>
          <a:xfrm>
            <a:off x="6216996" y="3442658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chemeClr val="accent3"/>
              </a:gs>
              <a:gs pos="100000">
                <a:schemeClr val="accent3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p40"/>
          <p:cNvSpPr/>
          <p:nvPr/>
        </p:nvSpPr>
        <p:spPr>
          <a:xfrm>
            <a:off x="6216996" y="3695764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chemeClr val="accent3"/>
              </a:gs>
              <a:gs pos="100000">
                <a:schemeClr val="accent3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28" name="Google Shape;428;p40"/>
          <p:cNvCxnSpPr/>
          <p:nvPr/>
        </p:nvCxnSpPr>
        <p:spPr>
          <a:xfrm>
            <a:off x="6721015" y="2970176"/>
            <a:ext cx="0" cy="1806600"/>
          </a:xfrm>
          <a:prstGeom prst="straightConnector1">
            <a:avLst/>
          </a:prstGeom>
          <a:noFill/>
          <a:ln cap="flat" cmpd="sng" w="254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9" name="Google Shape;429;p40"/>
          <p:cNvSpPr/>
          <p:nvPr/>
        </p:nvSpPr>
        <p:spPr>
          <a:xfrm>
            <a:off x="6626515" y="3110750"/>
            <a:ext cx="189000" cy="189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rgbClr val="D8D8D8"/>
              </a:gs>
              <a:gs pos="100000">
                <a:srgbClr val="D8D8D8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1100"/>
          </a:p>
        </p:txBody>
      </p:sp>
      <p:sp>
        <p:nvSpPr>
          <p:cNvPr id="430" name="Google Shape;430;p40"/>
          <p:cNvSpPr/>
          <p:nvPr/>
        </p:nvSpPr>
        <p:spPr>
          <a:xfrm>
            <a:off x="6667015" y="3444988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chemeClr val="accent3"/>
              </a:gs>
              <a:gs pos="100000">
                <a:schemeClr val="accent3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1" name="Google Shape;431;p40"/>
          <p:cNvSpPr/>
          <p:nvPr/>
        </p:nvSpPr>
        <p:spPr>
          <a:xfrm>
            <a:off x="6667015" y="3698095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chemeClr val="accent3"/>
              </a:gs>
              <a:gs pos="100000">
                <a:schemeClr val="accent3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2" name="Google Shape;432;p40"/>
          <p:cNvSpPr/>
          <p:nvPr/>
        </p:nvSpPr>
        <p:spPr>
          <a:xfrm>
            <a:off x="6667015" y="3979354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chemeClr val="accent3"/>
              </a:gs>
              <a:gs pos="100000">
                <a:schemeClr val="accent3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3" name="Google Shape;433;p40"/>
          <p:cNvSpPr/>
          <p:nvPr/>
        </p:nvSpPr>
        <p:spPr>
          <a:xfrm>
            <a:off x="6666857" y="4248058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chemeClr val="accent3"/>
              </a:gs>
              <a:gs pos="100000">
                <a:schemeClr val="accent3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4" name="Google Shape;434;p40"/>
          <p:cNvSpPr/>
          <p:nvPr/>
        </p:nvSpPr>
        <p:spPr>
          <a:xfrm>
            <a:off x="6216996" y="3977609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chemeClr val="accent3"/>
              </a:gs>
              <a:gs pos="100000">
                <a:schemeClr val="accent3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5" name="Google Shape;435;p40"/>
          <p:cNvSpPr/>
          <p:nvPr/>
        </p:nvSpPr>
        <p:spPr>
          <a:xfrm>
            <a:off x="6216996" y="4246313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chemeClr val="accent3"/>
              </a:gs>
              <a:gs pos="100000">
                <a:schemeClr val="accent3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p40"/>
          <p:cNvSpPr/>
          <p:nvPr/>
        </p:nvSpPr>
        <p:spPr>
          <a:xfrm>
            <a:off x="6216996" y="4520528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chemeClr val="accent3"/>
              </a:gs>
              <a:gs pos="100000">
                <a:schemeClr val="accent3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37" name="Google Shape;437;p40"/>
          <p:cNvGrpSpPr/>
          <p:nvPr/>
        </p:nvGrpSpPr>
        <p:grpSpPr>
          <a:xfrm>
            <a:off x="7341823" y="2119026"/>
            <a:ext cx="1011090" cy="737778"/>
            <a:chOff x="9668223" y="2788798"/>
            <a:chExt cx="1348120" cy="983704"/>
          </a:xfrm>
        </p:grpSpPr>
        <p:sp>
          <p:nvSpPr>
            <p:cNvPr id="438" name="Google Shape;438;p40"/>
            <p:cNvSpPr txBox="1"/>
            <p:nvPr/>
          </p:nvSpPr>
          <p:spPr>
            <a:xfrm rot="-5400000">
              <a:off x="9250323" y="3206702"/>
              <a:ext cx="9837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chemeClr val="accent4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 App Purchase</a:t>
              </a:r>
              <a:endParaRPr sz="1100"/>
            </a:p>
          </p:txBody>
        </p:sp>
        <p:sp>
          <p:nvSpPr>
            <p:cNvPr id="439" name="Google Shape;439;p40"/>
            <p:cNvSpPr txBox="1"/>
            <p:nvPr/>
          </p:nvSpPr>
          <p:spPr>
            <a:xfrm rot="-5400000">
              <a:off x="9550378" y="3206700"/>
              <a:ext cx="9837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chemeClr val="accent4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SMS Notifications</a:t>
              </a:r>
              <a:endParaRPr sz="1100"/>
            </a:p>
          </p:txBody>
        </p:sp>
        <p:sp>
          <p:nvSpPr>
            <p:cNvPr id="440" name="Google Shape;440;p40"/>
            <p:cNvSpPr txBox="1"/>
            <p:nvPr/>
          </p:nvSpPr>
          <p:spPr>
            <a:xfrm rot="-5400000">
              <a:off x="9850434" y="3206700"/>
              <a:ext cx="9837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chemeClr val="accent4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Vendor Partners</a:t>
              </a:r>
              <a:endParaRPr sz="1100"/>
            </a:p>
          </p:txBody>
        </p:sp>
        <p:sp>
          <p:nvSpPr>
            <p:cNvPr id="441" name="Google Shape;441;p40"/>
            <p:cNvSpPr txBox="1"/>
            <p:nvPr/>
          </p:nvSpPr>
          <p:spPr>
            <a:xfrm rot="-5400000">
              <a:off x="10150488" y="3206698"/>
              <a:ext cx="9837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chemeClr val="accent4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Social Media</a:t>
              </a:r>
              <a:endParaRPr sz="1100"/>
            </a:p>
          </p:txBody>
        </p:sp>
        <p:sp>
          <p:nvSpPr>
            <p:cNvPr id="442" name="Google Shape;442;p40"/>
            <p:cNvSpPr txBox="1"/>
            <p:nvPr/>
          </p:nvSpPr>
          <p:spPr>
            <a:xfrm rot="-5400000">
              <a:off x="10450544" y="3206698"/>
              <a:ext cx="9837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chemeClr val="accent4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Reviews</a:t>
              </a:r>
              <a:endParaRPr sz="1100"/>
            </a:p>
          </p:txBody>
        </p:sp>
      </p:grpSp>
      <p:cxnSp>
        <p:nvCxnSpPr>
          <p:cNvPr id="443" name="Google Shape;443;p40"/>
          <p:cNvCxnSpPr/>
          <p:nvPr/>
        </p:nvCxnSpPr>
        <p:spPr>
          <a:xfrm>
            <a:off x="7853234" y="2969226"/>
            <a:ext cx="0" cy="1806600"/>
          </a:xfrm>
          <a:prstGeom prst="straightConnector1">
            <a:avLst/>
          </a:prstGeom>
          <a:noFill/>
          <a:ln cap="flat" cmpd="sng" w="254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4" name="Google Shape;444;p40"/>
          <p:cNvSpPr/>
          <p:nvPr/>
        </p:nvSpPr>
        <p:spPr>
          <a:xfrm>
            <a:off x="7758734" y="3109004"/>
            <a:ext cx="189000" cy="189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rgbClr val="D8D8D8"/>
              </a:gs>
              <a:gs pos="100000">
                <a:srgbClr val="D8D8D8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1100"/>
          </a:p>
        </p:txBody>
      </p:sp>
      <p:sp>
        <p:nvSpPr>
          <p:cNvPr id="445" name="Google Shape;445;p40"/>
          <p:cNvSpPr/>
          <p:nvPr/>
        </p:nvSpPr>
        <p:spPr>
          <a:xfrm>
            <a:off x="7799234" y="3443243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chemeClr val="accent4"/>
              </a:gs>
              <a:gs pos="100000">
                <a:schemeClr val="accent4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6" name="Google Shape;446;p40"/>
          <p:cNvSpPr/>
          <p:nvPr/>
        </p:nvSpPr>
        <p:spPr>
          <a:xfrm>
            <a:off x="7799234" y="3696350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chemeClr val="accent4"/>
              </a:gs>
              <a:gs pos="100000">
                <a:schemeClr val="accent4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7" name="Google Shape;447;p40"/>
          <p:cNvSpPr/>
          <p:nvPr/>
        </p:nvSpPr>
        <p:spPr>
          <a:xfrm>
            <a:off x="7799234" y="3977609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chemeClr val="accent4"/>
              </a:gs>
              <a:gs pos="100000">
                <a:schemeClr val="accent4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48" name="Google Shape;448;p40"/>
          <p:cNvGrpSpPr/>
          <p:nvPr/>
        </p:nvGrpSpPr>
        <p:grpSpPr>
          <a:xfrm>
            <a:off x="680797" y="859625"/>
            <a:ext cx="952200" cy="327600"/>
            <a:chOff x="786855" y="1109596"/>
            <a:chExt cx="1269600" cy="436800"/>
          </a:xfrm>
        </p:grpSpPr>
        <p:sp>
          <p:nvSpPr>
            <p:cNvPr id="449" name="Google Shape;449;p40"/>
            <p:cNvSpPr/>
            <p:nvPr/>
          </p:nvSpPr>
          <p:spPr>
            <a:xfrm>
              <a:off x="786855" y="1109596"/>
              <a:ext cx="1269600" cy="436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0" name="Google Shape;450;p40"/>
            <p:cNvSpPr txBox="1"/>
            <p:nvPr/>
          </p:nvSpPr>
          <p:spPr>
            <a:xfrm>
              <a:off x="914230" y="1258551"/>
              <a:ext cx="662400" cy="1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800" u="none" cap="none" strike="noStrike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Stages</a:t>
              </a:r>
              <a:endParaRPr sz="1100"/>
            </a:p>
          </p:txBody>
        </p:sp>
      </p:grpSp>
      <p:sp>
        <p:nvSpPr>
          <p:cNvPr id="451" name="Google Shape;451;p40"/>
          <p:cNvSpPr/>
          <p:nvPr/>
        </p:nvSpPr>
        <p:spPr>
          <a:xfrm>
            <a:off x="1730930" y="859628"/>
            <a:ext cx="1180500" cy="327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Awareness</a:t>
            </a:r>
            <a:endParaRPr sz="1100"/>
          </a:p>
        </p:txBody>
      </p:sp>
      <p:sp>
        <p:nvSpPr>
          <p:cNvPr id="452" name="Google Shape;452;p40"/>
          <p:cNvSpPr/>
          <p:nvPr/>
        </p:nvSpPr>
        <p:spPr>
          <a:xfrm>
            <a:off x="2972109" y="859628"/>
            <a:ext cx="1478700" cy="327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Consideration</a:t>
            </a:r>
            <a:endParaRPr sz="1100"/>
          </a:p>
        </p:txBody>
      </p:sp>
      <p:sp>
        <p:nvSpPr>
          <p:cNvPr id="453" name="Google Shape;453;p40"/>
          <p:cNvSpPr/>
          <p:nvPr/>
        </p:nvSpPr>
        <p:spPr>
          <a:xfrm>
            <a:off x="4511558" y="859627"/>
            <a:ext cx="1180500" cy="327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Acquisition</a:t>
            </a:r>
            <a:endParaRPr sz="1100"/>
          </a:p>
        </p:txBody>
      </p:sp>
      <p:sp>
        <p:nvSpPr>
          <p:cNvPr id="454" name="Google Shape;454;p40"/>
          <p:cNvSpPr/>
          <p:nvPr/>
        </p:nvSpPr>
        <p:spPr>
          <a:xfrm>
            <a:off x="5751953" y="859625"/>
            <a:ext cx="1478700" cy="327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</a:t>
            </a:r>
            <a:endParaRPr sz="1100"/>
          </a:p>
        </p:txBody>
      </p:sp>
      <p:sp>
        <p:nvSpPr>
          <p:cNvPr id="455" name="Google Shape;455;p40"/>
          <p:cNvSpPr/>
          <p:nvPr/>
        </p:nvSpPr>
        <p:spPr>
          <a:xfrm>
            <a:off x="7290619" y="859625"/>
            <a:ext cx="1180500" cy="327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Loyalty</a:t>
            </a:r>
            <a:endParaRPr sz="1100"/>
          </a:p>
        </p:txBody>
      </p:sp>
      <p:sp>
        <p:nvSpPr>
          <p:cNvPr id="456" name="Google Shape;456;p40"/>
          <p:cNvSpPr/>
          <p:nvPr/>
        </p:nvSpPr>
        <p:spPr>
          <a:xfrm>
            <a:off x="3411325" y="3437048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chemeClr val="accent1"/>
              </a:gs>
              <a:gs pos="100000">
                <a:schemeClr val="accen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7" name="Google Shape;457;p40"/>
          <p:cNvSpPr/>
          <p:nvPr/>
        </p:nvSpPr>
        <p:spPr>
          <a:xfrm>
            <a:off x="3411325" y="3690154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chemeClr val="accent1"/>
              </a:gs>
              <a:gs pos="100000">
                <a:schemeClr val="accen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8" name="Google Shape;458;p40"/>
          <p:cNvSpPr/>
          <p:nvPr/>
        </p:nvSpPr>
        <p:spPr>
          <a:xfrm>
            <a:off x="3411325" y="3971413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chemeClr val="accent1"/>
              </a:gs>
              <a:gs pos="100000">
                <a:schemeClr val="accen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3976514" y="3443243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chemeClr val="accent1"/>
              </a:gs>
              <a:gs pos="100000">
                <a:schemeClr val="accen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0" name="Google Shape;460;p40"/>
          <p:cNvSpPr/>
          <p:nvPr/>
        </p:nvSpPr>
        <p:spPr>
          <a:xfrm>
            <a:off x="3976514" y="3696350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chemeClr val="accent1"/>
              </a:gs>
              <a:gs pos="100000">
                <a:schemeClr val="accen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3976514" y="3977609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chemeClr val="accent1"/>
              </a:gs>
              <a:gs pos="100000">
                <a:schemeClr val="accen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3976356" y="4246313"/>
            <a:ext cx="108000" cy="108000"/>
          </a:xfrm>
          <a:prstGeom prst="ellipse">
            <a:avLst/>
          </a:prstGeom>
          <a:gradFill>
            <a:gsLst>
              <a:gs pos="0">
                <a:srgbClr val="F4F4F4"/>
              </a:gs>
              <a:gs pos="15000">
                <a:srgbClr val="F4F4F4"/>
              </a:gs>
              <a:gs pos="99000">
                <a:schemeClr val="accent1"/>
              </a:gs>
              <a:gs pos="100000">
                <a:schemeClr val="accen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1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BAB5"/>
      </a:accent1>
      <a:accent2>
        <a:srgbClr val="24A5C1"/>
      </a:accent2>
      <a:accent3>
        <a:srgbClr val="4782BD"/>
      </a:accent3>
      <a:accent4>
        <a:srgbClr val="7F65BC"/>
      </a:accent4>
      <a:accent5>
        <a:srgbClr val="959595"/>
      </a:accent5>
      <a:accent6>
        <a:srgbClr val="CBCBCB"/>
      </a:accent6>
      <a:hlink>
        <a:srgbClr val="5E5E5E"/>
      </a:hlink>
      <a:folHlink>
        <a:srgbClr val="42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