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Playfair Displ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  <p:embeddedFont>
      <p:font typeface="Century Gothic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bold.fntdata"/><Relationship Id="rId11" Type="http://schemas.openxmlformats.org/officeDocument/2006/relationships/font" Target="fonts/PlayfairDisplay-regular.fntdata"/><Relationship Id="rId22" Type="http://schemas.openxmlformats.org/officeDocument/2006/relationships/font" Target="fonts/CenturyGothic-boldItalic.fntdata"/><Relationship Id="rId10" Type="http://schemas.openxmlformats.org/officeDocument/2006/relationships/slide" Target="slides/slide5.xml"/><Relationship Id="rId21" Type="http://schemas.openxmlformats.org/officeDocument/2006/relationships/font" Target="fonts/CenturyGothic-italic.fntdata"/><Relationship Id="rId13" Type="http://schemas.openxmlformats.org/officeDocument/2006/relationships/font" Target="fonts/PlayfairDisplay-italic.fntdata"/><Relationship Id="rId12" Type="http://schemas.openxmlformats.org/officeDocument/2006/relationships/font" Target="fonts/PlayfairDispl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PlayfairDispl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enturyGothic-regular.fntdata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380df5796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380df5796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80df5796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80df5796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80df5796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80df5796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80df5796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80df5796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338950" y="4663225"/>
            <a:ext cx="1068725" cy="338700"/>
            <a:chOff x="338950" y="4663225"/>
            <a:chExt cx="1068725" cy="338700"/>
          </a:xfrm>
        </p:grpSpPr>
        <p:pic>
          <p:nvPicPr>
            <p:cNvPr id="10" name="Google Shape;10;p1"/>
            <p:cNvPicPr preferRelativeResize="0"/>
            <p:nvPr/>
          </p:nvPicPr>
          <p:blipFill>
            <a:blip r:embed="rId1">
              <a:alphaModFix/>
            </a:blip>
            <a:stretch>
              <a:fillRect/>
            </a:stretch>
          </p:blipFill>
          <p:spPr>
            <a:xfrm>
              <a:off x="338950" y="4731387"/>
              <a:ext cx="266850" cy="257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1"/>
            <p:cNvSpPr txBox="1"/>
            <p:nvPr/>
          </p:nvSpPr>
          <p:spPr>
            <a:xfrm>
              <a:off x="534375" y="4663225"/>
              <a:ext cx="8733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E69138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Data</a:t>
              </a:r>
              <a:r>
                <a:rPr b="1" lang="en" sz="1000">
                  <a:solidFill>
                    <a:srgbClr val="599BD5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knobs</a:t>
              </a:r>
              <a:endParaRPr b="1" sz="1000">
                <a:solidFill>
                  <a:srgbClr val="599BD5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 Banks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Use Cases in Banks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 customer service tasks using chatbot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 Feedback collection , </a:t>
            </a:r>
            <a:r>
              <a:rPr lang="en"/>
              <a:t>classification</a:t>
            </a:r>
            <a:r>
              <a:rPr lang="en"/>
              <a:t> and routing of complaints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Risk Management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processing e.g. Loan application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Fraud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Algorithmic trading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 process - whom to call and follow 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price movement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Earnings call analysis generation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Portfolio Planning and management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for building dataset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Augment dataset and build gold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Transform dataset from one form to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</a:t>
            </a:r>
            <a:r>
              <a:rPr lang="en"/>
              <a:t>synthetic</a:t>
            </a:r>
            <a:r>
              <a:rPr lang="en"/>
              <a:t> 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 </a:t>
            </a:r>
            <a:r>
              <a:rPr lang="en"/>
              <a:t>AI Use Cases in Banks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Generation of dataset for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Augmentation of dataset for 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Analysis generation from document e.g. Earning call analysis generation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NLP to Report generation (NLP to SQL generation)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Investment </a:t>
            </a:r>
            <a:r>
              <a:rPr lang="en"/>
              <a:t>Areas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Portfolio Monitoring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Screening Investment Areas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Evaluating Risks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High Value Use Cases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AI For Scenario Analysis Under Specific Condition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Common Non Financial Asset Can Be Tapped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F1F1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1F1F1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 and generative AI has the potential to revolutionize the investment industry by automating tasks, improving decision-making, and reducing risk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