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layfair Display"/>
      <p:regular r:id="rId17"/>
      <p:bold r:id="rId18"/>
      <p:italic r:id="rId19"/>
      <p:boldItalic r:id="rId20"/>
    </p:embeddedFont>
    <p:embeddedFont>
      <p:font typeface="Lato"/>
      <p:regular r:id="rId21"/>
      <p:bold r:id="rId22"/>
      <p:italic r:id="rId23"/>
      <p:boldItalic r:id="rId24"/>
    </p:embeddedFont>
    <p:embeddedFont>
      <p:font typeface="Century Gothic"/>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bold.fntdata"/><Relationship Id="rId25" Type="http://schemas.openxmlformats.org/officeDocument/2006/relationships/font" Target="fonts/CenturyGothic-regular.fntdata"/><Relationship Id="rId28" Type="http://schemas.openxmlformats.org/officeDocument/2006/relationships/font" Target="fonts/CenturyGothic-boldItalic.fntdata"/><Relationship Id="rId27"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regular.fntdata"/><Relationship Id="rId16" Type="http://schemas.openxmlformats.org/officeDocument/2006/relationships/slide" Target="slides/slide11.xml"/><Relationship Id="rId19" Type="http://schemas.openxmlformats.org/officeDocument/2006/relationships/font" Target="fonts/PlayfairDisplay-italic.fntdata"/><Relationship Id="rId18" Type="http://schemas.openxmlformats.org/officeDocument/2006/relationships/font" Target="fonts/PlayfairDispl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8158cba8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8158cba8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8158cba8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38158cba8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38158cba8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38158cba8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38158cba8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38158cba8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38158cba8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38158cba8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38158cba8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38158cba8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8158cba8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8158cba8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8158cba8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8158cba8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8158cba8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8158cba8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8158cba8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8158cba8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6" name="Google Shape;16;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7" name="Google Shape;17;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4" name="Google Shape;54;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20" name="Google Shape;20;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4" name="Google Shape;24;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3" name="Google Shape;33;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40" name="Google Shape;40;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0" name="Google Shape;50;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grpSp>
        <p:nvGrpSpPr>
          <p:cNvPr id="9" name="Google Shape;9;p1"/>
          <p:cNvGrpSpPr/>
          <p:nvPr/>
        </p:nvGrpSpPr>
        <p:grpSpPr>
          <a:xfrm>
            <a:off x="338950" y="4663225"/>
            <a:ext cx="1068725" cy="338700"/>
            <a:chOff x="338950" y="4663225"/>
            <a:chExt cx="1068725" cy="338700"/>
          </a:xfrm>
        </p:grpSpPr>
        <p:pic>
          <p:nvPicPr>
            <p:cNvPr id="10" name="Google Shape;10;p1"/>
            <p:cNvPicPr preferRelativeResize="0"/>
            <p:nvPr/>
          </p:nvPicPr>
          <p:blipFill>
            <a:blip r:embed="rId1">
              <a:alphaModFix/>
            </a:blip>
            <a:stretch>
              <a:fillRect/>
            </a:stretch>
          </p:blipFill>
          <p:spPr>
            <a:xfrm>
              <a:off x="338950" y="4731387"/>
              <a:ext cx="266850" cy="257275"/>
            </a:xfrm>
            <a:prstGeom prst="rect">
              <a:avLst/>
            </a:prstGeom>
            <a:noFill/>
            <a:ln>
              <a:noFill/>
            </a:ln>
          </p:spPr>
        </p:pic>
        <p:sp>
          <p:nvSpPr>
            <p:cNvPr id="11" name="Google Shape;11;p1"/>
            <p:cNvSpPr txBox="1"/>
            <p:nvPr/>
          </p:nvSpPr>
          <p:spPr>
            <a:xfrm>
              <a:off x="534375" y="4663225"/>
              <a:ext cx="873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E69138"/>
                  </a:solidFill>
                  <a:latin typeface="Century Gothic"/>
                  <a:ea typeface="Century Gothic"/>
                  <a:cs typeface="Century Gothic"/>
                  <a:sym typeface="Century Gothic"/>
                </a:rPr>
                <a:t>Data</a:t>
              </a:r>
              <a:r>
                <a:rPr b="1" lang="en" sz="1000">
                  <a:solidFill>
                    <a:srgbClr val="599BD5"/>
                  </a:solidFill>
                  <a:latin typeface="Century Gothic"/>
                  <a:ea typeface="Century Gothic"/>
                  <a:cs typeface="Century Gothic"/>
                  <a:sym typeface="Century Gothic"/>
                </a:rPr>
                <a:t>knobs</a:t>
              </a:r>
              <a:endParaRPr b="1" sz="1000">
                <a:solidFill>
                  <a:srgbClr val="599BD5"/>
                </a:solidFill>
                <a:latin typeface="Century Gothic"/>
                <a:ea typeface="Century Gothic"/>
                <a:cs typeface="Century Gothic"/>
                <a:sym typeface="Century Gothic"/>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Notebooks</a:t>
            </a:r>
            <a:endParaRPr/>
          </a:p>
        </p:txBody>
      </p:sp>
      <p:sp>
        <p:nvSpPr>
          <p:cNvPr id="63" name="Google Shape;63;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SaaS Model for Notebooks</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Connect to Data</a:t>
            </a:r>
            <a:endParaRPr/>
          </a:p>
          <a:p>
            <a:pPr indent="0" lvl="0" marL="0" rtl="0" algn="l">
              <a:spcBef>
                <a:spcPts val="1200"/>
              </a:spcBef>
              <a:spcAft>
                <a:spcPts val="0"/>
              </a:spcAft>
              <a:buNone/>
            </a:pPr>
            <a:r>
              <a:rPr lang="en"/>
              <a:t>Provision user</a:t>
            </a:r>
            <a:endParaRPr/>
          </a:p>
          <a:p>
            <a:pPr indent="0" lvl="0" marL="0" rtl="0" algn="l">
              <a:spcBef>
                <a:spcPts val="1200"/>
              </a:spcBef>
              <a:spcAft>
                <a:spcPts val="0"/>
              </a:spcAft>
              <a:buNone/>
            </a:pPr>
            <a:r>
              <a:rPr lang="en"/>
              <a:t>Enforce permission with ease</a:t>
            </a:r>
            <a:endParaRPr/>
          </a:p>
          <a:p>
            <a:pPr indent="0" lvl="0" marL="0" rtl="0" algn="l">
              <a:spcBef>
                <a:spcPts val="1200"/>
              </a:spcBef>
              <a:spcAft>
                <a:spcPts val="0"/>
              </a:spcAft>
              <a:buNone/>
            </a:pPr>
            <a:r>
              <a:rPr lang="en"/>
              <a:t>Secure connection with data</a:t>
            </a:r>
            <a:endParaRPr/>
          </a:p>
          <a:p>
            <a:pPr indent="0" lvl="0" marL="0" rtl="0" algn="l">
              <a:spcBef>
                <a:spcPts val="1200"/>
              </a:spcBef>
              <a:spcAft>
                <a:spcPts val="1200"/>
              </a:spcAft>
              <a:buNone/>
            </a:pPr>
            <a:r>
              <a:rPr lang="en"/>
              <a:t>Audit Logging, Version control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Disadvantages</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Things are hidden behind Data Scientist Desk in notebook</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It is important that work done in notebook or insight </a:t>
            </a:r>
            <a:r>
              <a:rPr lang="en"/>
              <a:t>generated</a:t>
            </a:r>
            <a:r>
              <a:rPr lang="en"/>
              <a:t> from Notebooks are included in </a:t>
            </a:r>
            <a:r>
              <a:rPr lang="en"/>
              <a:t>acknowledgement</a:t>
            </a:r>
            <a:r>
              <a:rPr lang="en"/>
              <a:t> system.</a:t>
            </a:r>
            <a:endParaRPr/>
          </a:p>
          <a:p>
            <a:pPr indent="0" lvl="0" marL="0" rtl="0" algn="l">
              <a:spcBef>
                <a:spcPts val="1200"/>
              </a:spcBef>
              <a:spcAft>
                <a:spcPts val="0"/>
              </a:spcAft>
              <a:buNone/>
            </a:pPr>
            <a:r>
              <a:rPr lang="en"/>
              <a:t>See - ABExperiment.com and how it achieves it</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Use Notebooks</a:t>
            </a:r>
            <a:endParaRPr/>
          </a:p>
        </p:txBody>
      </p:sp>
      <p:sp>
        <p:nvSpPr>
          <p:cNvPr id="69" name="Google Shape;69;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Interactivity</a:t>
            </a:r>
            <a:endParaRPr/>
          </a:p>
          <a:p>
            <a:pPr indent="-342900" lvl="0" marL="457200" rtl="0" algn="l">
              <a:spcBef>
                <a:spcPts val="0"/>
              </a:spcBef>
              <a:spcAft>
                <a:spcPts val="0"/>
              </a:spcAft>
              <a:buSzPts val="1800"/>
              <a:buChar char="●"/>
            </a:pPr>
            <a:r>
              <a:rPr lang="en"/>
              <a:t>Visualization</a:t>
            </a:r>
            <a:endParaRPr/>
          </a:p>
          <a:p>
            <a:pPr indent="-342900" lvl="0" marL="457200" rtl="0" algn="l">
              <a:spcBef>
                <a:spcPts val="0"/>
              </a:spcBef>
              <a:spcAft>
                <a:spcPts val="0"/>
              </a:spcAft>
              <a:buSzPts val="1800"/>
              <a:buChar char="●"/>
            </a:pPr>
            <a:r>
              <a:rPr lang="en"/>
              <a:t>Prototyping and Experiments</a:t>
            </a:r>
            <a:endParaRPr/>
          </a:p>
          <a:p>
            <a:pPr indent="-342900" lvl="0" marL="457200" rtl="0" algn="l">
              <a:spcBef>
                <a:spcPts val="0"/>
              </a:spcBef>
              <a:spcAft>
                <a:spcPts val="0"/>
              </a:spcAft>
              <a:buSzPts val="1800"/>
              <a:buChar char="●"/>
            </a:pPr>
            <a:r>
              <a:rPr lang="en"/>
              <a:t>Reproducibility</a:t>
            </a:r>
            <a:endParaRPr/>
          </a:p>
          <a:p>
            <a:pPr indent="-342900" lvl="0" marL="457200" rtl="0" algn="l">
              <a:spcBef>
                <a:spcPts val="0"/>
              </a:spcBef>
              <a:spcAft>
                <a:spcPts val="0"/>
              </a:spcAft>
              <a:buSzPts val="1800"/>
              <a:buChar char="●"/>
            </a:pPr>
            <a:r>
              <a:rPr lang="en"/>
              <a:t>Collaboration</a:t>
            </a:r>
            <a:endParaRPr/>
          </a:p>
          <a:p>
            <a:pPr indent="-342900" lvl="0" marL="457200" rtl="0" algn="l">
              <a:spcBef>
                <a:spcPts val="0"/>
              </a:spcBef>
              <a:spcAft>
                <a:spcPts val="0"/>
              </a:spcAft>
              <a:buSzPts val="1800"/>
              <a:buChar char="●"/>
            </a:pPr>
            <a:r>
              <a:rPr lang="en"/>
              <a:t>Run code directly in browser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Evaluate Notebooks</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Programming language it support</a:t>
            </a:r>
            <a:endParaRPr/>
          </a:p>
          <a:p>
            <a:pPr indent="-342900" lvl="0" marL="457200" rtl="0" algn="l">
              <a:spcBef>
                <a:spcPts val="0"/>
              </a:spcBef>
              <a:spcAft>
                <a:spcPts val="0"/>
              </a:spcAft>
              <a:buSzPts val="1800"/>
              <a:buChar char="●"/>
            </a:pPr>
            <a:r>
              <a:rPr lang="en"/>
              <a:t>Visualization it support</a:t>
            </a:r>
            <a:endParaRPr/>
          </a:p>
          <a:p>
            <a:pPr indent="-342900" lvl="0" marL="457200" rtl="0" algn="l">
              <a:spcBef>
                <a:spcPts val="0"/>
              </a:spcBef>
              <a:spcAft>
                <a:spcPts val="0"/>
              </a:spcAft>
              <a:buSzPts val="1800"/>
              <a:buChar char="●"/>
            </a:pPr>
            <a:r>
              <a:rPr lang="en"/>
              <a:t>Versioning</a:t>
            </a:r>
            <a:endParaRPr/>
          </a:p>
          <a:p>
            <a:pPr indent="-342900" lvl="0" marL="457200" rtl="0" algn="l">
              <a:spcBef>
                <a:spcPts val="0"/>
              </a:spcBef>
              <a:spcAft>
                <a:spcPts val="0"/>
              </a:spcAft>
              <a:buSzPts val="1800"/>
              <a:buChar char="●"/>
            </a:pPr>
            <a:r>
              <a:rPr lang="en"/>
              <a:t>Sharing</a:t>
            </a:r>
            <a:endParaRPr/>
          </a:p>
          <a:p>
            <a:pPr indent="-342900" lvl="0" marL="457200" rtl="0" algn="l">
              <a:spcBef>
                <a:spcPts val="0"/>
              </a:spcBef>
              <a:spcAft>
                <a:spcPts val="0"/>
              </a:spcAft>
              <a:buSzPts val="1800"/>
              <a:buChar char="●"/>
            </a:pPr>
            <a:r>
              <a:rPr lang="en"/>
              <a:t>Single node vs cluster</a:t>
            </a:r>
            <a:endParaRPr/>
          </a:p>
          <a:p>
            <a:pPr indent="-342900" lvl="0" marL="457200" rtl="0" algn="l">
              <a:spcBef>
                <a:spcPts val="0"/>
              </a:spcBef>
              <a:spcAft>
                <a:spcPts val="0"/>
              </a:spcAft>
              <a:buSzPts val="1800"/>
              <a:buChar char="●"/>
            </a:pPr>
            <a:r>
              <a:rPr lang="en"/>
              <a:t>Does it provision new instance or attach to existing instance</a:t>
            </a:r>
            <a:endParaRPr/>
          </a:p>
          <a:p>
            <a:pPr indent="-342900" lvl="0" marL="457200" rtl="0" algn="l">
              <a:spcBef>
                <a:spcPts val="0"/>
              </a:spcBef>
              <a:spcAft>
                <a:spcPts val="0"/>
              </a:spcAft>
              <a:buSzPts val="1800"/>
              <a:buChar char="●"/>
            </a:pPr>
            <a:r>
              <a:rPr lang="en"/>
              <a:t>Does output will be used for analysis or you want to include notebook in DAGs in airflow etc</a:t>
            </a:r>
            <a:endParaRPr/>
          </a:p>
          <a:p>
            <a:pPr indent="-342900" lvl="0" marL="457200" rtl="0" algn="l">
              <a:spcBef>
                <a:spcPts val="0"/>
              </a:spcBef>
              <a:spcAft>
                <a:spcPts val="0"/>
              </a:spcAft>
              <a:buSzPts val="1800"/>
              <a:buChar char="●"/>
            </a:pPr>
            <a:r>
              <a:rPr lang="en"/>
              <a:t>Where it will be deployed</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9830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Phases - Notebook Usage</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Exploratory Data Analysis</a:t>
            </a:r>
            <a:endParaRPr/>
          </a:p>
          <a:p>
            <a:pPr indent="-342900" lvl="0" marL="457200" rtl="0" algn="l">
              <a:spcBef>
                <a:spcPts val="0"/>
              </a:spcBef>
              <a:spcAft>
                <a:spcPts val="0"/>
              </a:spcAft>
              <a:buSzPts val="1800"/>
              <a:buChar char="●"/>
            </a:pPr>
            <a:r>
              <a:rPr lang="en"/>
              <a:t>Model Experiment</a:t>
            </a:r>
            <a:endParaRPr/>
          </a:p>
          <a:p>
            <a:pPr indent="-342900" lvl="0" marL="457200" rtl="0" algn="l">
              <a:spcBef>
                <a:spcPts val="0"/>
              </a:spcBef>
              <a:spcAft>
                <a:spcPts val="0"/>
              </a:spcAft>
              <a:buSzPts val="1800"/>
              <a:buChar char="●"/>
            </a:pPr>
            <a:r>
              <a:rPr lang="en"/>
              <a:t>Model Building</a:t>
            </a:r>
            <a:endParaRPr/>
          </a:p>
          <a:p>
            <a:pPr indent="0" lvl="0" marL="0" rtl="0" algn="l">
              <a:spcBef>
                <a:spcPts val="1200"/>
              </a:spcBef>
              <a:spcAft>
                <a:spcPts val="0"/>
              </a:spcAft>
              <a:buNone/>
            </a:pPr>
            <a:r>
              <a:rPr lang="en"/>
              <a:t>Evolving</a:t>
            </a:r>
            <a:endParaRPr/>
          </a:p>
          <a:p>
            <a:pPr indent="-342900" lvl="0" marL="457200" rtl="0" algn="l">
              <a:spcBef>
                <a:spcPts val="1200"/>
              </a:spcBef>
              <a:spcAft>
                <a:spcPts val="0"/>
              </a:spcAft>
              <a:buSzPts val="1800"/>
              <a:buChar char="●"/>
            </a:pPr>
            <a:r>
              <a:rPr lang="en"/>
              <a:t>KPI Dashboard/Report Building/Report Publishing</a:t>
            </a:r>
            <a:endParaRPr/>
          </a:p>
          <a:p>
            <a:pPr indent="-342900" lvl="0" marL="457200" rtl="0" algn="l">
              <a:spcBef>
                <a:spcPts val="0"/>
              </a:spcBef>
              <a:spcAft>
                <a:spcPts val="0"/>
              </a:spcAft>
              <a:buSzPts val="1800"/>
              <a:buChar char="●"/>
            </a:pPr>
            <a:r>
              <a:rPr lang="en"/>
              <a:t>Debugging Code in Production</a:t>
            </a:r>
            <a:endParaRPr/>
          </a:p>
          <a:p>
            <a:pPr indent="-342900" lvl="0" marL="457200" rtl="0" algn="l">
              <a:spcBef>
                <a:spcPts val="0"/>
              </a:spcBef>
              <a:spcAft>
                <a:spcPts val="0"/>
              </a:spcAft>
              <a:buSzPts val="1800"/>
              <a:buChar char="●"/>
            </a:pPr>
            <a:r>
              <a:rPr lang="en"/>
              <a:t>Notebook on model cluster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Google Colab</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1F1F1F"/>
                </a:solidFill>
                <a:highlight>
                  <a:srgbClr val="FFFFFF"/>
                </a:highlight>
                <a:latin typeface="Arial"/>
                <a:ea typeface="Arial"/>
                <a:cs typeface="Arial"/>
                <a:sym typeface="Arial"/>
              </a:rPr>
              <a:t>Google Colab is a free cloud-based Jupyter notebook environment that allows you to write and execute Python code. It has a number of advantages over other Jupyter notebook hosting services, including:</a:t>
            </a:r>
            <a:endParaRPr sz="1200">
              <a:solidFill>
                <a:srgbClr val="1F1F1F"/>
              </a:solidFill>
              <a:highlight>
                <a:srgbClr val="FFFFFF"/>
              </a:highlight>
              <a:latin typeface="Arial"/>
              <a:ea typeface="Arial"/>
              <a:cs typeface="Arial"/>
              <a:sym typeface="Arial"/>
            </a:endParaRPr>
          </a:p>
          <a:p>
            <a:pPr indent="-304800" lvl="0" marL="457200" rtl="0" algn="l">
              <a:spcBef>
                <a:spcPts val="180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Free GPU and TPU access: </a:t>
            </a:r>
            <a:r>
              <a:rPr lang="en" sz="1200">
                <a:solidFill>
                  <a:srgbClr val="1F1F1F"/>
                </a:solidFill>
                <a:highlight>
                  <a:srgbClr val="FFFFFF"/>
                </a:highlight>
                <a:latin typeface="Arial"/>
                <a:ea typeface="Arial"/>
                <a:cs typeface="Arial"/>
                <a:sym typeface="Arial"/>
              </a:rPr>
              <a:t>Google Colab offers free access to GPU and TPU hardware, which can significantly speed up your code.</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Collaboration: </a:t>
            </a:r>
            <a:r>
              <a:rPr lang="en" sz="1200">
                <a:solidFill>
                  <a:srgbClr val="1F1F1F"/>
                </a:solidFill>
                <a:highlight>
                  <a:srgbClr val="FFFFFF"/>
                </a:highlight>
                <a:latin typeface="Arial"/>
                <a:ea typeface="Arial"/>
                <a:cs typeface="Arial"/>
                <a:sym typeface="Arial"/>
              </a:rPr>
              <a:t>Google Colab notebooks can be easily shared and collaborated on, making them ideal for team projects.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Version control:</a:t>
            </a:r>
            <a:r>
              <a:rPr lang="en" sz="1200">
                <a:solidFill>
                  <a:srgbClr val="1F1F1F"/>
                </a:solidFill>
                <a:highlight>
                  <a:srgbClr val="FFFFFF"/>
                </a:highlight>
                <a:latin typeface="Arial"/>
                <a:ea typeface="Arial"/>
                <a:cs typeface="Arial"/>
                <a:sym typeface="Arial"/>
              </a:rPr>
              <a:t> Google Colab notebooks are automatically saved to GitHub, so you can easily track changes and revert to previous versions.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Easy setup: </a:t>
            </a:r>
            <a:r>
              <a:rPr lang="en" sz="1200">
                <a:solidFill>
                  <a:srgbClr val="1F1F1F"/>
                </a:solidFill>
                <a:highlight>
                  <a:srgbClr val="FFFFFF"/>
                </a:highlight>
                <a:latin typeface="Arial"/>
                <a:ea typeface="Arial"/>
                <a:cs typeface="Arial"/>
                <a:sym typeface="Arial"/>
              </a:rPr>
              <a:t>Google Colab requires no setup, so you can start coding right away.</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Wide range of libraries: Google Colab supports a wide range of Python libraries, including TensorFlow, PyTorch, and scikit-learn.</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GCP Vertex AI</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Azure Machine Learning</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30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Azure Machine Learning notebooks</a:t>
            </a:r>
            <a:r>
              <a:rPr lang="en" sz="1200">
                <a:solidFill>
                  <a:srgbClr val="1F1F1F"/>
                </a:solidFill>
                <a:highlight>
                  <a:srgbClr val="FFFFFF"/>
                </a:highlight>
                <a:latin typeface="Arial"/>
                <a:ea typeface="Arial"/>
                <a:cs typeface="Arial"/>
                <a:sym typeface="Arial"/>
              </a:rPr>
              <a:t> are a specialized type of Jupyter notebook that is designed for machine learning. They provide additional features, such as experiment tracking and model deployment, that make it easier to build and deploy machine learning models.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b="1" lang="en" sz="1200">
                <a:solidFill>
                  <a:srgbClr val="1F1F1F"/>
                </a:solidFill>
                <a:highlight>
                  <a:srgbClr val="FFFFFF"/>
                </a:highlight>
                <a:latin typeface="Arial"/>
                <a:ea typeface="Arial"/>
                <a:cs typeface="Arial"/>
                <a:sym typeface="Arial"/>
              </a:rPr>
              <a:t>Azure Databricks notebooks </a:t>
            </a:r>
            <a:r>
              <a:rPr lang="en" sz="1200">
                <a:solidFill>
                  <a:srgbClr val="1F1F1F"/>
                </a:solidFill>
                <a:highlight>
                  <a:srgbClr val="FFFFFF"/>
                </a:highlight>
                <a:latin typeface="Arial"/>
                <a:ea typeface="Arial"/>
                <a:cs typeface="Arial"/>
                <a:sym typeface="Arial"/>
              </a:rPr>
              <a:t>are a powerful tool for big data processing and analysis. They are based on the Apache Spark platform and provide a wide range of features for data wrangling, machine learning, and visualization.</a:t>
            </a:r>
            <a:endParaRPr sz="1200">
              <a:solidFill>
                <a:srgbClr val="1F1F1F"/>
              </a:solidFill>
              <a:highlight>
                <a:srgbClr val="FFFFFF"/>
              </a:highlight>
              <a:latin typeface="Arial"/>
              <a:ea typeface="Arial"/>
              <a:cs typeface="Arial"/>
              <a:sym typeface="Arial"/>
            </a:endParaRPr>
          </a:p>
          <a:p>
            <a:pPr indent="0" lvl="0" marL="0" rtl="0" algn="l">
              <a:spcBef>
                <a:spcPts val="11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Notebooks</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30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Amazon SageMaker Notebook Instances are fully-managed Jupyter notebooks that can be used to run code in a variety of languages, including Python, R, and Scala. SageMaker Notebook Instances are a good option for data scientists and machine learning engineers who want to quickly and easily start working with data.</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Amazon EMR Notebooks are a managed environment based on Jupyter and Jupyter-lab notebooks, which enables users to interactively analyze and visualize data, collaborate with peers, and build applications using EMR clusters. EMR Notebooks is designed for Apache Spark, and it supports Spark Magic kernels, which allows you to remotely run queries and code on your EMR cluster using languages like PySpark, Spark SQL, Spark R, and Scala.</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rPr lang="en" sz="1200">
                <a:solidFill>
                  <a:srgbClr val="1F1F1F"/>
                </a:solidFill>
                <a:highlight>
                  <a:srgbClr val="FFFFFF"/>
                </a:highlight>
                <a:latin typeface="Arial"/>
                <a:ea typeface="Arial"/>
                <a:cs typeface="Arial"/>
                <a:sym typeface="Arial"/>
              </a:rPr>
              <a:t>Amazon SageMaker Studio is a fully integrated development environment (IDE) for machine learning that includes a variety of notebook types, including </a:t>
            </a:r>
            <a:r>
              <a:rPr b="1" lang="en" sz="1200">
                <a:solidFill>
                  <a:srgbClr val="1F1F1F"/>
                </a:solidFill>
                <a:highlight>
                  <a:srgbClr val="FFFFFF"/>
                </a:highlight>
                <a:latin typeface="Arial"/>
                <a:ea typeface="Arial"/>
                <a:cs typeface="Arial"/>
                <a:sym typeface="Arial"/>
              </a:rPr>
              <a:t>Jupyter notebooks, RStudio notebooks, and SQL notebooks</a:t>
            </a:r>
            <a:r>
              <a:rPr lang="en" sz="1200">
                <a:solidFill>
                  <a:srgbClr val="1F1F1F"/>
                </a:solidFill>
                <a:highlight>
                  <a:srgbClr val="FFFFFF"/>
                </a:highlight>
                <a:latin typeface="Arial"/>
                <a:ea typeface="Arial"/>
                <a:cs typeface="Arial"/>
                <a:sym typeface="Arial"/>
              </a:rPr>
              <a:t>. SageMaker Studio is a good option for data scientists and machine learning engineers who want a comprehensive environment for developing, testing, and deploying machine learning models.</a:t>
            </a:r>
            <a:endParaRPr sz="1200">
              <a:solidFill>
                <a:srgbClr val="1F1F1F"/>
              </a:solidFill>
              <a:highlight>
                <a:srgbClr val="FFFFFF"/>
              </a:highlight>
              <a:latin typeface="Arial"/>
              <a:ea typeface="Arial"/>
              <a:cs typeface="Arial"/>
              <a:sym typeface="Arial"/>
            </a:endParaRPr>
          </a:p>
          <a:p>
            <a:pPr indent="-304800" lvl="0" marL="457200" rtl="0" algn="l">
              <a:spcBef>
                <a:spcPts val="0"/>
              </a:spcBef>
              <a:spcAft>
                <a:spcPts val="0"/>
              </a:spcAft>
              <a:buClr>
                <a:srgbClr val="1F1F1F"/>
              </a:buClr>
              <a:buSzPts val="1200"/>
              <a:buFont typeface="Arial"/>
              <a:buChar char="●"/>
            </a:pPr>
            <a:r>
              <a:t/>
            </a:r>
            <a:endParaRPr sz="1200">
              <a:solidFill>
                <a:srgbClr val="1F1F1F"/>
              </a:solidFill>
              <a:highlight>
                <a:srgbClr val="FFFFFF"/>
              </a:highlight>
              <a:latin typeface="Arial"/>
              <a:ea typeface="Arial"/>
              <a:cs typeface="Arial"/>
              <a:sym typeface="Arial"/>
            </a:endParaRPr>
          </a:p>
          <a:p>
            <a:pPr indent="0" lvl="0" marL="0" rtl="0" algn="l">
              <a:spcBef>
                <a:spcPts val="3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Enterprise Feature</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Deployment on prem, enterprise instance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