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56" r:id="rId5"/>
    <p:sldId id="271" r:id="rId6"/>
    <p:sldId id="279" r:id="rId7"/>
    <p:sldId id="281" r:id="rId8"/>
    <p:sldId id="280" r:id="rId9"/>
    <p:sldId id="257" r:id="rId10"/>
    <p:sldId id="275" r:id="rId11"/>
    <p:sldId id="276" r:id="rId12"/>
    <p:sldId id="282" r:id="rId13"/>
    <p:sldId id="28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 id="282"/>
            <p14:sldId id="283"/>
            <p14:sldId id="284"/>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1" d="100"/>
          <a:sy n="81" d="100"/>
        </p:scale>
        <p:origin x="754"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9/6/2020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9/6/2020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9/6/2020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66741"/>
            <a:ext cx="10515600" cy="1192377"/>
          </a:xfrm>
        </p:spPr>
        <p:txBody>
          <a:bodyPr anchor="ctr" anchorCtr="0">
            <a:normAutofit/>
          </a:bodyPr>
          <a:lstStyle/>
          <a:p>
            <a:r>
              <a:rPr lang="en-US" sz="4800" b="1" dirty="0">
                <a:solidFill>
                  <a:schemeClr val="bg1"/>
                </a:solidFill>
              </a:rPr>
              <a:t>Basic Concepts of Image Processing</a:t>
            </a:r>
          </a:p>
        </p:txBody>
      </p:sp>
      <p:sp>
        <p:nvSpPr>
          <p:cNvPr id="3" name="Subtitle 2"/>
          <p:cNvSpPr>
            <a:spLocks noGrp="1"/>
          </p:cNvSpPr>
          <p:nvPr>
            <p:ph type="subTitle" idx="4294967295"/>
          </p:nvPr>
        </p:nvSpPr>
        <p:spPr>
          <a:xfrm>
            <a:off x="997022" y="1734532"/>
            <a:ext cx="9582736" cy="4355184"/>
          </a:xfrm>
        </p:spPr>
        <p:txBody>
          <a:bodyPr>
            <a:normAutofit fontScale="25000" lnSpcReduction="20000"/>
          </a:bodyPr>
          <a:lstStyle/>
          <a:p>
            <a:pPr marL="0" indent="0">
              <a:buNone/>
            </a:pPr>
            <a:r>
              <a:rPr lang="en-US" sz="7200" dirty="0">
                <a:solidFill>
                  <a:schemeClr val="bg1"/>
                </a:solidFill>
                <a:latin typeface="+mj-lt"/>
              </a:rPr>
              <a:t>By-</a:t>
            </a:r>
            <a:endParaRPr lang="en-US" sz="4500" dirty="0">
              <a:solidFill>
                <a:schemeClr val="bg1"/>
              </a:solidFill>
              <a:latin typeface="+mj-lt"/>
            </a:endParaRPr>
          </a:p>
          <a:p>
            <a:pPr marL="685800" indent="-685800">
              <a:buFont typeface="Arial" panose="020B0604020202020204" pitchFamily="34" charset="0"/>
              <a:buChar char="•"/>
            </a:pPr>
            <a:r>
              <a:rPr lang="en-US" sz="8600" dirty="0" err="1">
                <a:solidFill>
                  <a:schemeClr val="bg1"/>
                </a:solidFill>
                <a:latin typeface="+mj-lt"/>
              </a:rPr>
              <a:t>Abhinaba</a:t>
            </a:r>
            <a:r>
              <a:rPr lang="en-US" sz="8600" dirty="0">
                <a:solidFill>
                  <a:schemeClr val="bg1"/>
                </a:solidFill>
                <a:latin typeface="+mj-lt"/>
              </a:rPr>
              <a:t> Chowdhury</a:t>
            </a:r>
          </a:p>
          <a:p>
            <a:pPr marL="685800" indent="-685800">
              <a:buFont typeface="Arial" panose="020B0604020202020204" pitchFamily="34" charset="0"/>
              <a:buChar char="•"/>
            </a:pPr>
            <a:r>
              <a:rPr lang="en-US" sz="8600" dirty="0" err="1">
                <a:solidFill>
                  <a:schemeClr val="bg1"/>
                </a:solidFill>
                <a:latin typeface="+mj-lt"/>
              </a:rPr>
              <a:t>Abhiroop</a:t>
            </a:r>
            <a:r>
              <a:rPr lang="en-US" sz="8600" dirty="0">
                <a:solidFill>
                  <a:schemeClr val="bg1"/>
                </a:solidFill>
                <a:latin typeface="+mj-lt"/>
              </a:rPr>
              <a:t> Mukherjee</a:t>
            </a:r>
          </a:p>
          <a:p>
            <a:pPr marL="685800" indent="-685800">
              <a:buFont typeface="Arial" panose="020B0604020202020204" pitchFamily="34" charset="0"/>
              <a:buChar char="•"/>
            </a:pPr>
            <a:r>
              <a:rPr lang="en-US" sz="8600" dirty="0" err="1">
                <a:solidFill>
                  <a:schemeClr val="bg1"/>
                </a:solidFill>
                <a:latin typeface="+mj-lt"/>
              </a:rPr>
              <a:t>Debarghya</a:t>
            </a:r>
            <a:r>
              <a:rPr lang="en-US" sz="8600" dirty="0">
                <a:solidFill>
                  <a:schemeClr val="bg1"/>
                </a:solidFill>
                <a:latin typeface="+mj-lt"/>
              </a:rPr>
              <a:t> Dey</a:t>
            </a:r>
          </a:p>
          <a:p>
            <a:pPr marL="685800" indent="-685800">
              <a:buFont typeface="Arial" panose="020B0604020202020204" pitchFamily="34" charset="0"/>
              <a:buChar char="•"/>
            </a:pPr>
            <a:r>
              <a:rPr lang="en-US" sz="8600" dirty="0" err="1">
                <a:solidFill>
                  <a:schemeClr val="bg1"/>
                </a:solidFill>
                <a:latin typeface="+mj-lt"/>
              </a:rPr>
              <a:t>Jyotiprakash</a:t>
            </a:r>
            <a:r>
              <a:rPr lang="en-US" sz="8600" dirty="0">
                <a:solidFill>
                  <a:schemeClr val="bg1"/>
                </a:solidFill>
                <a:latin typeface="+mj-lt"/>
              </a:rPr>
              <a:t> Roy</a:t>
            </a:r>
          </a:p>
          <a:p>
            <a:pPr marL="685800" indent="-685800">
              <a:buFont typeface="Arial" panose="020B0604020202020204" pitchFamily="34" charset="0"/>
              <a:buChar char="•"/>
            </a:pPr>
            <a:r>
              <a:rPr lang="en-US" sz="8600" dirty="0" err="1">
                <a:solidFill>
                  <a:schemeClr val="bg1"/>
                </a:solidFill>
                <a:latin typeface="+mj-lt"/>
              </a:rPr>
              <a:t>Shrutanten</a:t>
            </a:r>
            <a:endParaRPr lang="en-US" sz="8600" dirty="0">
              <a:solidFill>
                <a:schemeClr val="bg1"/>
              </a:solidFill>
              <a:latin typeface="+mj-lt"/>
            </a:endParaRPr>
          </a:p>
          <a:p>
            <a:pPr marL="0" indent="0">
              <a:buNone/>
            </a:pPr>
            <a:endParaRPr lang="en-US" sz="2400" dirty="0">
              <a:solidFill>
                <a:schemeClr val="bg1"/>
              </a:solidFill>
              <a:latin typeface="+mj-lt"/>
            </a:endParaRPr>
          </a:p>
          <a:p>
            <a:pPr marL="0" indent="0">
              <a:buNone/>
            </a:pP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0AB8-410A-4D6E-926C-93C11068E7C2}"/>
              </a:ext>
            </a:extLst>
          </p:cNvPr>
          <p:cNvSpPr>
            <a:spLocks noGrp="1"/>
          </p:cNvSpPr>
          <p:nvPr>
            <p:ph type="title"/>
          </p:nvPr>
        </p:nvSpPr>
        <p:spPr>
          <a:xfrm>
            <a:off x="521207" y="448056"/>
            <a:ext cx="10998348" cy="640080"/>
          </a:xfrm>
        </p:spPr>
        <p:txBody>
          <a:bodyPr/>
          <a:lstStyle/>
          <a:p>
            <a:r>
              <a:rPr lang="en-IN" b="1" dirty="0"/>
              <a:t>Ex.) Python Code to Read, Show and Save an Image </a:t>
            </a:r>
          </a:p>
        </p:txBody>
      </p:sp>
      <p:pic>
        <p:nvPicPr>
          <p:cNvPr id="5" name="Picture 4">
            <a:extLst>
              <a:ext uri="{FF2B5EF4-FFF2-40B4-BE49-F238E27FC236}">
                <a16:creationId xmlns:a16="http://schemas.microsoft.com/office/drawing/2014/main" id="{DA662DB9-AD36-4FDE-A9BC-2DFDB3EFC39B}"/>
              </a:ext>
            </a:extLst>
          </p:cNvPr>
          <p:cNvPicPr>
            <a:picLocks noChangeAspect="1"/>
          </p:cNvPicPr>
          <p:nvPr/>
        </p:nvPicPr>
        <p:blipFill>
          <a:blip r:embed="rId2"/>
          <a:stretch>
            <a:fillRect/>
          </a:stretch>
        </p:blipFill>
        <p:spPr>
          <a:xfrm>
            <a:off x="2505194" y="1345328"/>
            <a:ext cx="7181611" cy="5064616"/>
          </a:xfrm>
          <a:prstGeom prst="rect">
            <a:avLst/>
          </a:prstGeom>
        </p:spPr>
      </p:pic>
    </p:spTree>
    <p:extLst>
      <p:ext uri="{BB962C8B-B14F-4D97-AF65-F5344CB8AC3E}">
        <p14:creationId xmlns:p14="http://schemas.microsoft.com/office/powerpoint/2010/main" val="114210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520E-F577-45D1-A46D-398F172757E1}"/>
              </a:ext>
            </a:extLst>
          </p:cNvPr>
          <p:cNvSpPr>
            <a:spLocks noGrp="1"/>
          </p:cNvSpPr>
          <p:nvPr>
            <p:ph type="title"/>
          </p:nvPr>
        </p:nvSpPr>
        <p:spPr>
          <a:xfrm>
            <a:off x="521207" y="448056"/>
            <a:ext cx="10988921" cy="640080"/>
          </a:xfrm>
        </p:spPr>
        <p:txBody>
          <a:bodyPr>
            <a:normAutofit/>
          </a:bodyPr>
          <a:lstStyle/>
          <a:p>
            <a:r>
              <a:rPr lang="en-IN" b="1" dirty="0"/>
              <a:t>Ex.) Python Code to Read, Show and Save an Image (continued) </a:t>
            </a:r>
            <a:endParaRPr lang="en-IN" dirty="0"/>
          </a:p>
        </p:txBody>
      </p:sp>
      <p:sp>
        <p:nvSpPr>
          <p:cNvPr id="3" name="Content Placeholder 2">
            <a:extLst>
              <a:ext uri="{FF2B5EF4-FFF2-40B4-BE49-F238E27FC236}">
                <a16:creationId xmlns:a16="http://schemas.microsoft.com/office/drawing/2014/main" id="{881E153D-D4D6-4470-A6D5-0D77D6EF8D77}"/>
              </a:ext>
            </a:extLst>
          </p:cNvPr>
          <p:cNvSpPr>
            <a:spLocks noGrp="1"/>
          </p:cNvSpPr>
          <p:nvPr>
            <p:ph sz="quarter" idx="10"/>
          </p:nvPr>
        </p:nvSpPr>
        <p:spPr>
          <a:xfrm>
            <a:off x="642594" y="1322486"/>
            <a:ext cx="10906811" cy="5172583"/>
          </a:xfrm>
        </p:spPr>
        <p:txBody>
          <a:bodyPr>
            <a:normAutofit lnSpcReduction="10000"/>
          </a:bodyPr>
          <a:lstStyle/>
          <a:p>
            <a:pPr>
              <a:lnSpc>
                <a:spcPct val="100000"/>
              </a:lnSpc>
            </a:pPr>
            <a:r>
              <a:rPr lang="en-US" sz="1800" dirty="0"/>
              <a:t>1. As a first step, we read the image “index.jpg". In order to do so, a call to the </a:t>
            </a:r>
            <a:r>
              <a:rPr lang="en-US" sz="1800" b="1" i="1" dirty="0" err="1"/>
              <a:t>imread</a:t>
            </a:r>
            <a:r>
              <a:rPr lang="en-US" sz="1800" b="1" i="1" dirty="0"/>
              <a:t>()</a:t>
            </a:r>
            <a:r>
              <a:rPr lang="en-US" sz="1800" dirty="0"/>
              <a:t> function loads the image using the file path specified by the first argument. The second argument is optional and specifies the format in which we want the image. This may be:</a:t>
            </a:r>
          </a:p>
          <a:p>
            <a:pPr marL="171450" indent="-171450">
              <a:lnSpc>
                <a:spcPct val="100000"/>
              </a:lnSpc>
              <a:buFont typeface="Arial" panose="020B0604020202020204" pitchFamily="34" charset="0"/>
              <a:buChar char="•"/>
            </a:pPr>
            <a:r>
              <a:rPr lang="en-US" sz="1800" dirty="0"/>
              <a:t>IMREAD_GRAYSCALE (0) loads the image as an intensity one.</a:t>
            </a:r>
          </a:p>
          <a:p>
            <a:pPr marL="171450" indent="-171450">
              <a:lnSpc>
                <a:spcPct val="100000"/>
              </a:lnSpc>
              <a:buFont typeface="Arial" panose="020B0604020202020204" pitchFamily="34" charset="0"/>
              <a:buChar char="•"/>
            </a:pPr>
            <a:r>
              <a:rPr lang="en-US" sz="1800" dirty="0"/>
              <a:t>IMREAD_COLOR (1) loads the image in the BGR 8-bit format. This is the </a:t>
            </a:r>
            <a:r>
              <a:rPr lang="en-US" sz="1800" b="1" dirty="0"/>
              <a:t>default</a:t>
            </a:r>
            <a:r>
              <a:rPr lang="en-US" sz="1800" dirty="0"/>
              <a:t> that is used here.</a:t>
            </a:r>
            <a:endParaRPr lang="en-IN" sz="1800" dirty="0"/>
          </a:p>
          <a:p>
            <a:pPr>
              <a:lnSpc>
                <a:spcPct val="100000"/>
              </a:lnSpc>
            </a:pPr>
            <a:r>
              <a:rPr lang="en-IN" sz="1800" dirty="0"/>
              <a:t>2. </a:t>
            </a:r>
            <a:r>
              <a:rPr lang="en-US" sz="1800" dirty="0"/>
              <a:t>After reading, the image data will be stored in the </a:t>
            </a:r>
            <a:r>
              <a:rPr lang="en-US" sz="1800" i="1" dirty="0" err="1"/>
              <a:t>img</a:t>
            </a:r>
            <a:r>
              <a:rPr lang="en-US" sz="1800" dirty="0"/>
              <a:t> variable.</a:t>
            </a:r>
          </a:p>
          <a:p>
            <a:pPr>
              <a:lnSpc>
                <a:spcPct val="100000"/>
              </a:lnSpc>
            </a:pPr>
            <a:r>
              <a:rPr lang="en-US" sz="1800" dirty="0"/>
              <a:t>3. Then, the image is shown using a call to the </a:t>
            </a:r>
            <a:r>
              <a:rPr lang="en-US" sz="1800" b="1" i="1" dirty="0" err="1"/>
              <a:t>imshow</a:t>
            </a:r>
            <a:r>
              <a:rPr lang="en-US" sz="1800" b="1" i="1" dirty="0"/>
              <a:t>()</a:t>
            </a:r>
            <a:r>
              <a:rPr lang="en-US" sz="1800" dirty="0"/>
              <a:t> function. The first argument is the title of the window and the second argument is the variable that stores the image that will be shown.</a:t>
            </a:r>
          </a:p>
          <a:p>
            <a:pPr>
              <a:lnSpc>
                <a:spcPct val="100000"/>
              </a:lnSpc>
            </a:pPr>
            <a:r>
              <a:rPr lang="en-US" sz="1800" dirty="0"/>
              <a:t>4. Because we want our window to be displayed until the user presses a key, we use the </a:t>
            </a:r>
            <a:r>
              <a:rPr lang="en-US" sz="1800" b="1" i="1" dirty="0" err="1"/>
              <a:t>waitKey</a:t>
            </a:r>
            <a:r>
              <a:rPr lang="en-US" sz="1800" b="1" i="1" dirty="0"/>
              <a:t>()</a:t>
            </a:r>
            <a:r>
              <a:rPr lang="en-US" sz="1800" dirty="0"/>
              <a:t> function whose only parameter is just how long should it wait for a user input (measured in milliseconds). Zero means to wait forever. The return value is the key that was pressed.</a:t>
            </a:r>
          </a:p>
          <a:p>
            <a:pPr>
              <a:lnSpc>
                <a:spcPct val="100000"/>
              </a:lnSpc>
            </a:pPr>
            <a:r>
              <a:rPr lang="en-US" sz="1800" dirty="0"/>
              <a:t>5. In the end, the image is written to a file if the pressed key was the “S”-key. For this, the </a:t>
            </a:r>
            <a:r>
              <a:rPr lang="en-US" sz="1800" b="1" i="1" dirty="0" err="1"/>
              <a:t>imwrite</a:t>
            </a:r>
            <a:r>
              <a:rPr lang="en-US" sz="1800" b="1" i="1" dirty="0"/>
              <a:t>()</a:t>
            </a:r>
            <a:r>
              <a:rPr lang="en-US" sz="1800" dirty="0"/>
              <a:t> function is called that has the file path and the image variable as an argument.</a:t>
            </a:r>
          </a:p>
        </p:txBody>
      </p:sp>
    </p:spTree>
    <p:extLst>
      <p:ext uri="{BB962C8B-B14F-4D97-AF65-F5344CB8AC3E}">
        <p14:creationId xmlns:p14="http://schemas.microsoft.com/office/powerpoint/2010/main" val="178138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502978" cy="640080"/>
          </a:xfrm>
        </p:spPr>
        <p:txBody>
          <a:bodyPr>
            <a:noAutofit/>
          </a:bodyPr>
          <a:lstStyle/>
          <a:p>
            <a:r>
              <a:rPr lang="en-US" b="1" spc="300" dirty="0">
                <a:latin typeface="Segoe UI Light" panose="020B0502040204020203" pitchFamily="34" charset="0"/>
                <a:cs typeface="Segoe UI Light" panose="020B0502040204020203" pitchFamily="34" charset="0"/>
              </a:rPr>
              <a:t>1.) What is Digital Image Processing?</a:t>
            </a:r>
          </a:p>
        </p:txBody>
      </p:sp>
      <p:sp>
        <p:nvSpPr>
          <p:cNvPr id="2" name="TextBox 1">
            <a:extLst>
              <a:ext uri="{FF2B5EF4-FFF2-40B4-BE49-F238E27FC236}">
                <a16:creationId xmlns:a16="http://schemas.microsoft.com/office/drawing/2014/main" id="{A2E64691-165D-4A33-9581-730394554F74}"/>
              </a:ext>
            </a:extLst>
          </p:cNvPr>
          <p:cNvSpPr txBox="1"/>
          <p:nvPr/>
        </p:nvSpPr>
        <p:spPr>
          <a:xfrm>
            <a:off x="631595" y="1310325"/>
            <a:ext cx="11246178" cy="518270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t>Digital image processing </a:t>
            </a:r>
            <a:r>
              <a:rPr lang="en-US" sz="2800" dirty="0"/>
              <a:t>is the use of a digital computer to process digital images through an algorithm.</a:t>
            </a:r>
          </a:p>
          <a:p>
            <a:pPr marL="285750" indent="-285750">
              <a:lnSpc>
                <a:spcPct val="150000"/>
              </a:lnSpc>
              <a:buFont typeface="Arial" panose="020B0604020202020204" pitchFamily="34" charset="0"/>
              <a:buChar char="•"/>
            </a:pPr>
            <a:r>
              <a:rPr lang="en-US" sz="2800" dirty="0"/>
              <a:t> It allows a much wider range of algorithms to be applied to the input data and can </a:t>
            </a:r>
            <a:r>
              <a:rPr lang="en-US" sz="2800" b="1" dirty="0"/>
              <a:t>avoid problems </a:t>
            </a:r>
            <a:r>
              <a:rPr lang="en-US" sz="2800" dirty="0"/>
              <a:t>such as </a:t>
            </a:r>
            <a:r>
              <a:rPr lang="en-US" sz="2800" b="1" dirty="0"/>
              <a:t>the build-up of noise </a:t>
            </a:r>
            <a:r>
              <a:rPr lang="en-US" sz="2800" dirty="0"/>
              <a:t>and </a:t>
            </a:r>
            <a:r>
              <a:rPr lang="en-US" sz="2800" b="1" dirty="0"/>
              <a:t>distortion</a:t>
            </a:r>
            <a:r>
              <a:rPr lang="en-US" sz="2800" dirty="0"/>
              <a:t> during processing.</a:t>
            </a:r>
          </a:p>
          <a:p>
            <a:pPr marL="285750" indent="-285750">
              <a:lnSpc>
                <a:spcPct val="150000"/>
              </a:lnSpc>
              <a:buFont typeface="Arial" panose="020B0604020202020204" pitchFamily="34" charset="0"/>
              <a:buChar char="•"/>
            </a:pPr>
            <a:r>
              <a:rPr lang="en-US" sz="2800" dirty="0"/>
              <a:t>Image processing is a method to perform some operations on an image, to get an </a:t>
            </a:r>
            <a:r>
              <a:rPr lang="en-US" sz="2800" b="1" dirty="0"/>
              <a:t>enhanced image </a:t>
            </a:r>
            <a:r>
              <a:rPr lang="en-US" sz="2800" dirty="0"/>
              <a:t>or to extract some useful information from it.</a:t>
            </a:r>
            <a:endParaRPr lang="en-IN" sz="2800"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073762" cy="640080"/>
          </a:xfrm>
        </p:spPr>
        <p:txBody>
          <a:bodyPr>
            <a:normAutofit/>
          </a:bodyPr>
          <a:lstStyle/>
          <a:p>
            <a:r>
              <a:rPr lang="en-US" b="1" spc="300" dirty="0">
                <a:latin typeface="Segoe UI Light" panose="020B0502040204020203" pitchFamily="34" charset="0"/>
                <a:cs typeface="Segoe UI Light" panose="020B0502040204020203" pitchFamily="34" charset="0"/>
              </a:rPr>
              <a:t>2.) Why do we need digital image processing?</a:t>
            </a:r>
          </a:p>
        </p:txBody>
      </p:sp>
      <p:sp>
        <p:nvSpPr>
          <p:cNvPr id="3" name="TextBox 2">
            <a:extLst>
              <a:ext uri="{FF2B5EF4-FFF2-40B4-BE49-F238E27FC236}">
                <a16:creationId xmlns:a16="http://schemas.microsoft.com/office/drawing/2014/main" id="{5BE0BF78-A5D5-402B-99B4-9EF8754BFD21}"/>
              </a:ext>
            </a:extLst>
          </p:cNvPr>
          <p:cNvSpPr txBox="1"/>
          <p:nvPr/>
        </p:nvSpPr>
        <p:spPr>
          <a:xfrm>
            <a:off x="576400" y="2083324"/>
            <a:ext cx="10963373"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u="sng" dirty="0"/>
              <a:t>Computer Vision</a:t>
            </a:r>
            <a:r>
              <a:rPr lang="en-US" sz="2400" dirty="0"/>
              <a:t> - Computer vision is a kind of automated watchdog, which uses both science and technology. Being a discipline from science, computer vision is related to theory for design of artificial systems that can acquire information from images. </a:t>
            </a:r>
          </a:p>
          <a:p>
            <a:pPr marL="285750" indent="-285750">
              <a:buFont typeface="Arial" panose="020B0604020202020204" pitchFamily="34" charset="0"/>
              <a:buChar char="•"/>
            </a:pPr>
            <a:r>
              <a:rPr lang="en-US" sz="2400" b="1" u="sng" dirty="0"/>
              <a:t>Face Detection</a:t>
            </a:r>
            <a:r>
              <a:rPr lang="en-US" sz="2400" dirty="0"/>
              <a:t> - In this method important facial features are detected and else are ignored. Face detection can be treated as a specific case of object class detection. The objective of face detection is to find the specified features such locations and sizes of a known number of faces.</a:t>
            </a:r>
          </a:p>
          <a:p>
            <a:pPr marL="285750" indent="-285750">
              <a:buFont typeface="Arial" panose="020B0604020202020204" pitchFamily="34" charset="0"/>
              <a:buChar char="•"/>
            </a:pPr>
            <a:r>
              <a:rPr lang="en-US" sz="2400" b="1" u="sng" dirty="0"/>
              <a:t>Biometric Verification</a:t>
            </a:r>
            <a:r>
              <a:rPr lang="en-US" sz="2400" dirty="0"/>
              <a:t> - It refers to the automatic identification or recognition of humans by their behaviors or characteristics. </a:t>
            </a:r>
            <a:endParaRPr lang="en-IN" sz="2400" dirty="0"/>
          </a:p>
        </p:txBody>
      </p:sp>
      <p:sp>
        <p:nvSpPr>
          <p:cNvPr id="5" name="TextBox 4">
            <a:extLst>
              <a:ext uri="{FF2B5EF4-FFF2-40B4-BE49-F238E27FC236}">
                <a16:creationId xmlns:a16="http://schemas.microsoft.com/office/drawing/2014/main" id="{CF6A3CAC-EA4D-4B47-A320-477B68AA15AF}"/>
              </a:ext>
            </a:extLst>
          </p:cNvPr>
          <p:cNvSpPr txBox="1"/>
          <p:nvPr/>
        </p:nvSpPr>
        <p:spPr>
          <a:xfrm>
            <a:off x="906339" y="1432874"/>
            <a:ext cx="10303497" cy="523220"/>
          </a:xfrm>
          <a:prstGeom prst="rect">
            <a:avLst/>
          </a:prstGeom>
          <a:noFill/>
        </p:spPr>
        <p:txBody>
          <a:bodyPr wrap="square" rtlCol="0">
            <a:spAutoFit/>
          </a:bodyPr>
          <a:lstStyle/>
          <a:p>
            <a:r>
              <a:rPr lang="en-IN" sz="2800" dirty="0"/>
              <a:t>Some of the uses of digital image processing are</a:t>
            </a:r>
            <a:r>
              <a:rPr lang="en-IN" sz="2400" dirty="0"/>
              <a:t>:</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spc="300" dirty="0">
                <a:latin typeface="Segoe UI Light" panose="020B0502040204020203" pitchFamily="34" charset="0"/>
                <a:cs typeface="Segoe UI Light" panose="020B0502040204020203" pitchFamily="34" charset="0"/>
              </a:rPr>
              <a:t>3.) Representing Digital Images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4697D70-4780-45D1-BAB5-1F08483D8879}"/>
                  </a:ext>
                </a:extLst>
              </p:cNvPr>
              <p:cNvSpPr txBox="1"/>
              <p:nvPr/>
            </p:nvSpPr>
            <p:spPr>
              <a:xfrm>
                <a:off x="659876" y="1310326"/>
                <a:ext cx="11227324" cy="5355312"/>
              </a:xfrm>
              <a:prstGeom prst="rect">
                <a:avLst/>
              </a:prstGeom>
              <a:noFill/>
            </p:spPr>
            <p:txBody>
              <a:bodyPr wrap="square" rtlCol="0">
                <a:spAutoFit/>
              </a:bodyPr>
              <a:lstStyle/>
              <a:p>
                <a:pPr>
                  <a:lnSpc>
                    <a:spcPct val="150000"/>
                  </a:lnSpc>
                </a:pPr>
                <a:r>
                  <a:rPr lang="en-US" sz="2400" dirty="0"/>
                  <a:t>An image is defined as a two-dimensional function </a:t>
                </a:r>
                <a14:m>
                  <m:oMath xmlns:m="http://schemas.openxmlformats.org/officeDocument/2006/math">
                    <m:r>
                      <a:rPr lang="en-US" sz="2400" b="1" i="1" dirty="0" smtClean="0">
                        <a:latin typeface="Cambria Math" panose="02040503050406030204" pitchFamily="18" charset="0"/>
                      </a:rPr>
                      <m:t>𝑭</m:t>
                    </m:r>
                    <m:r>
                      <a:rPr lang="en-US" sz="2400" b="1" i="1" dirty="0">
                        <a:latin typeface="Cambria Math" panose="02040503050406030204" pitchFamily="18" charset="0"/>
                      </a:rPr>
                      <m:t>(</m:t>
                    </m:r>
                    <m:r>
                      <a:rPr lang="en-US" sz="2400" b="1" i="1" dirty="0" err="1" smtClean="0">
                        <a:latin typeface="Cambria Math" panose="02040503050406030204" pitchFamily="18" charset="0"/>
                      </a:rPr>
                      <m:t>𝒙</m:t>
                    </m:r>
                    <m:r>
                      <a:rPr lang="en-US" sz="2400" b="1" i="1" dirty="0" err="1" smtClean="0">
                        <a:latin typeface="Cambria Math" panose="02040503050406030204" pitchFamily="18" charset="0"/>
                      </a:rPr>
                      <m:t>, </m:t>
                    </m:r>
                    <m:r>
                      <a:rPr lang="en-US" sz="2400" b="1" i="1" dirty="0" err="1" smtClean="0">
                        <a:latin typeface="Cambria Math" panose="02040503050406030204" pitchFamily="18" charset="0"/>
                      </a:rPr>
                      <m:t>𝒚</m:t>
                    </m:r>
                    <m:r>
                      <a:rPr lang="en-US" sz="2400" b="1" i="1" dirty="0" smtClean="0">
                        <a:latin typeface="Cambria Math" panose="02040503050406030204" pitchFamily="18" charset="0"/>
                      </a:rPr>
                      <m:t>)</m:t>
                    </m:r>
                  </m:oMath>
                </a14:m>
                <a:r>
                  <a:rPr lang="en-US" sz="2400" dirty="0"/>
                  <a:t>, where x and y are spatial coordinates, and the amplitude of </a:t>
                </a:r>
                <a:r>
                  <a:rPr lang="en-US" sz="2400" b="1" dirty="0"/>
                  <a:t>F</a:t>
                </a:r>
                <a:r>
                  <a:rPr lang="en-US" sz="2400" dirty="0"/>
                  <a:t> at any pair of coordinates (x, y) is called the </a:t>
                </a:r>
                <a:r>
                  <a:rPr lang="en-US" sz="2400" b="1" dirty="0"/>
                  <a:t>intensity</a:t>
                </a:r>
                <a:r>
                  <a:rPr lang="en-US" sz="2400" dirty="0"/>
                  <a:t> of that image at that point. When x, y, and amplitude values of </a:t>
                </a:r>
                <a:r>
                  <a:rPr lang="en-US" sz="2400" b="1" dirty="0"/>
                  <a:t>F</a:t>
                </a:r>
                <a:r>
                  <a:rPr lang="en-US" sz="2400" dirty="0"/>
                  <a:t> are finite, we call it a </a:t>
                </a:r>
                <a:r>
                  <a:rPr lang="en-US" sz="2400" b="1" dirty="0"/>
                  <a:t>digital image</a:t>
                </a:r>
                <a:r>
                  <a:rPr lang="en-US" sz="2400" dirty="0"/>
                  <a:t>.</a:t>
                </a:r>
              </a:p>
              <a:p>
                <a:pPr>
                  <a:lnSpc>
                    <a:spcPct val="150000"/>
                  </a:lnSpc>
                </a:pPr>
                <a:endParaRPr lang="en-US" sz="2400" dirty="0"/>
              </a:p>
              <a:p>
                <a:pPr>
                  <a:lnSpc>
                    <a:spcPct val="150000"/>
                  </a:lnSpc>
                </a:pPr>
                <a:r>
                  <a:rPr lang="en-US" sz="2400" dirty="0"/>
                  <a:t>Digital Image is composed of a finite number of elements, each of which elements have a particular value at a particular location. These elements are referred to as </a:t>
                </a:r>
                <a:r>
                  <a:rPr lang="en-US" sz="2400" i="1" dirty="0"/>
                  <a:t>picture elements, image elements, and pixels</a:t>
                </a:r>
                <a:r>
                  <a:rPr lang="en-US" sz="2400" dirty="0"/>
                  <a:t>. A </a:t>
                </a:r>
                <a:r>
                  <a:rPr lang="en-US" sz="2400" i="1" dirty="0"/>
                  <a:t>Pixel</a:t>
                </a:r>
                <a:r>
                  <a:rPr lang="en-US" sz="2400" dirty="0"/>
                  <a:t> is most widely used to denote the elements of a Digital Image.</a:t>
                </a:r>
              </a:p>
              <a:p>
                <a:endParaRPr lang="en-US" dirty="0"/>
              </a:p>
            </p:txBody>
          </p:sp>
        </mc:Choice>
        <mc:Fallback xmlns="">
          <p:sp>
            <p:nvSpPr>
              <p:cNvPr id="4" name="TextBox 3">
                <a:extLst>
                  <a:ext uri="{FF2B5EF4-FFF2-40B4-BE49-F238E27FC236}">
                    <a16:creationId xmlns:a16="http://schemas.microsoft.com/office/drawing/2014/main" id="{74697D70-4780-45D1-BAB5-1F08483D8879}"/>
                  </a:ext>
                </a:extLst>
              </p:cNvPr>
              <p:cNvSpPr txBox="1">
                <a:spLocks noRot="1" noChangeAspect="1" noMove="1" noResize="1" noEditPoints="1" noAdjustHandles="1" noChangeArrowheads="1" noChangeShapeType="1" noTextEdit="1"/>
              </p:cNvSpPr>
              <p:nvPr/>
            </p:nvSpPr>
            <p:spPr>
              <a:xfrm>
                <a:off x="659876" y="1310326"/>
                <a:ext cx="11227324" cy="5355312"/>
              </a:xfrm>
              <a:prstGeom prst="rect">
                <a:avLst/>
              </a:prstGeom>
              <a:blipFill>
                <a:blip r:embed="rId2"/>
                <a:stretch>
                  <a:fillRect l="-814" r="-1412"/>
                </a:stretch>
              </a:blipFill>
            </p:spPr>
            <p:txBody>
              <a:bodyPr/>
              <a:lstStyle/>
              <a:p>
                <a:r>
                  <a:rPr lang="en-IN">
                    <a:noFill/>
                  </a:rPr>
                  <a:t> </a:t>
                </a:r>
              </a:p>
            </p:txBody>
          </p:sp>
        </mc:Fallback>
      </mc:AlternateContent>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FAE81A-D323-4994-B7D8-1BD337B6AD8E}"/>
              </a:ext>
            </a:extLst>
          </p:cNvPr>
          <p:cNvSpPr>
            <a:spLocks noGrp="1"/>
          </p:cNvSpPr>
          <p:nvPr>
            <p:ph type="title"/>
          </p:nvPr>
        </p:nvSpPr>
        <p:spPr>
          <a:xfrm>
            <a:off x="521207" y="448056"/>
            <a:ext cx="10498727" cy="640080"/>
          </a:xfrm>
        </p:spPr>
        <p:txBody>
          <a:bodyPr>
            <a:normAutofit/>
          </a:bodyPr>
          <a:lstStyle/>
          <a:p>
            <a:r>
              <a:rPr lang="en-IN" b="1" spc="300" dirty="0"/>
              <a:t>3.) Representing Digital Images (continued)</a:t>
            </a:r>
          </a:p>
        </p:txBody>
      </p:sp>
      <p:sp>
        <p:nvSpPr>
          <p:cNvPr id="8" name="TextBox 7">
            <a:extLst>
              <a:ext uri="{FF2B5EF4-FFF2-40B4-BE49-F238E27FC236}">
                <a16:creationId xmlns:a16="http://schemas.microsoft.com/office/drawing/2014/main" id="{91729074-F5F0-44C3-BD0B-394A2226E9CB}"/>
              </a:ext>
            </a:extLst>
          </p:cNvPr>
          <p:cNvSpPr txBox="1"/>
          <p:nvPr/>
        </p:nvSpPr>
        <p:spPr>
          <a:xfrm>
            <a:off x="851145" y="1338652"/>
            <a:ext cx="11262298" cy="830997"/>
          </a:xfrm>
          <a:prstGeom prst="rect">
            <a:avLst/>
          </a:prstGeom>
          <a:noFill/>
        </p:spPr>
        <p:txBody>
          <a:bodyPr wrap="square" rtlCol="0">
            <a:spAutoFit/>
          </a:bodyPr>
          <a:lstStyle/>
          <a:p>
            <a:r>
              <a:rPr lang="en-US" sz="2400" dirty="0"/>
              <a:t>Images are represented in rows and columns. We have the following example in which images are represented:</a:t>
            </a:r>
            <a:endParaRPr lang="en-IN" sz="2400" dirty="0"/>
          </a:p>
        </p:txBody>
      </p:sp>
      <p:pic>
        <p:nvPicPr>
          <p:cNvPr id="12" name="Picture 11">
            <a:extLst>
              <a:ext uri="{FF2B5EF4-FFF2-40B4-BE49-F238E27FC236}">
                <a16:creationId xmlns:a16="http://schemas.microsoft.com/office/drawing/2014/main" id="{5A4EBA4E-81FA-4D58-83A5-185CD3C330F0}"/>
              </a:ext>
            </a:extLst>
          </p:cNvPr>
          <p:cNvPicPr>
            <a:picLocks noChangeAspect="1"/>
          </p:cNvPicPr>
          <p:nvPr/>
        </p:nvPicPr>
        <p:blipFill>
          <a:blip r:embed="rId2"/>
          <a:stretch>
            <a:fillRect/>
          </a:stretch>
        </p:blipFill>
        <p:spPr>
          <a:xfrm>
            <a:off x="2668366" y="2298760"/>
            <a:ext cx="6855267" cy="3151076"/>
          </a:xfrm>
          <a:prstGeom prst="rect">
            <a:avLst/>
          </a:prstGeom>
        </p:spPr>
      </p:pic>
      <p:sp>
        <p:nvSpPr>
          <p:cNvPr id="19" name="TextBox 18">
            <a:extLst>
              <a:ext uri="{FF2B5EF4-FFF2-40B4-BE49-F238E27FC236}">
                <a16:creationId xmlns:a16="http://schemas.microsoft.com/office/drawing/2014/main" id="{EE4DE1FF-53F0-4426-A4F9-BB5D72A319DA}"/>
              </a:ext>
            </a:extLst>
          </p:cNvPr>
          <p:cNvSpPr txBox="1"/>
          <p:nvPr/>
        </p:nvSpPr>
        <p:spPr>
          <a:xfrm>
            <a:off x="851145" y="5578947"/>
            <a:ext cx="11057641" cy="830997"/>
          </a:xfrm>
          <a:prstGeom prst="rect">
            <a:avLst/>
          </a:prstGeom>
          <a:noFill/>
        </p:spPr>
        <p:txBody>
          <a:bodyPr wrap="square" rtlCol="0">
            <a:spAutoFit/>
          </a:bodyPr>
          <a:lstStyle/>
          <a:p>
            <a:r>
              <a:rPr lang="en-US" sz="2400" dirty="0"/>
              <a:t>The right side of this equation is </a:t>
            </a:r>
            <a:r>
              <a:rPr lang="en-US" sz="2400" b="1" dirty="0"/>
              <a:t>Digital Image</a:t>
            </a:r>
            <a:r>
              <a:rPr lang="en-US" sz="2400" dirty="0"/>
              <a:t> by definition. Every element of this matrix is called an </a:t>
            </a:r>
            <a:r>
              <a:rPr lang="en-US" sz="2400" b="1" dirty="0"/>
              <a:t>image element</a:t>
            </a:r>
            <a:r>
              <a:rPr lang="en-US" sz="2400" dirty="0"/>
              <a:t>, </a:t>
            </a:r>
            <a:r>
              <a:rPr lang="en-US" sz="2400" b="1" dirty="0"/>
              <a:t>picture element</a:t>
            </a:r>
            <a:r>
              <a:rPr lang="en-US" sz="2400" dirty="0"/>
              <a:t>, or </a:t>
            </a:r>
            <a:r>
              <a:rPr lang="en-US" sz="2400" b="1" dirty="0"/>
              <a:t>pixel</a:t>
            </a:r>
            <a:r>
              <a:rPr lang="en-US" sz="2400" dirty="0"/>
              <a:t>.</a:t>
            </a:r>
            <a:endParaRPr lang="en-IN" sz="2400" dirty="0"/>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545" y="457483"/>
            <a:ext cx="11054909" cy="640080"/>
          </a:xfrm>
        </p:spPr>
        <p:txBody>
          <a:bodyPr>
            <a:normAutofit/>
          </a:bodyPr>
          <a:lstStyle/>
          <a:p>
            <a:pPr lvl="0"/>
            <a:r>
              <a:rPr lang="en-US" b="1" spc="300" dirty="0">
                <a:latin typeface="Segoe UI Light" panose="020B0502040204020203" pitchFamily="34" charset="0"/>
                <a:cs typeface="Segoe UI Light" panose="020B0502040204020203" pitchFamily="34" charset="0"/>
              </a:rPr>
              <a:t>4.) Different Image Types and File Formats</a:t>
            </a:r>
          </a:p>
        </p:txBody>
      </p:sp>
      <p:sp>
        <p:nvSpPr>
          <p:cNvPr id="3" name="TextBox 2">
            <a:extLst>
              <a:ext uri="{FF2B5EF4-FFF2-40B4-BE49-F238E27FC236}">
                <a16:creationId xmlns:a16="http://schemas.microsoft.com/office/drawing/2014/main" id="{10962F12-3382-4074-966B-01E8B86F3E69}"/>
              </a:ext>
            </a:extLst>
          </p:cNvPr>
          <p:cNvSpPr txBox="1"/>
          <p:nvPr/>
        </p:nvSpPr>
        <p:spPr>
          <a:xfrm>
            <a:off x="738227" y="2819307"/>
            <a:ext cx="11290375" cy="2955233"/>
          </a:xfrm>
          <a:prstGeom prst="rect">
            <a:avLst/>
          </a:prstGeom>
          <a:noFill/>
        </p:spPr>
        <p:txBody>
          <a:bodyPr wrap="square" numCol="3" rtlCol="0">
            <a:spAutoFit/>
          </a:bodyPr>
          <a:lstStyle/>
          <a:p>
            <a:pPr marL="285750" indent="-285750">
              <a:lnSpc>
                <a:spcPct val="150000"/>
              </a:lnSpc>
              <a:buFont typeface="Arial" panose="020B0604020202020204" pitchFamily="34" charset="0"/>
              <a:buChar char="•"/>
            </a:pPr>
            <a:r>
              <a:rPr lang="en-IN" sz="3200" b="1" dirty="0"/>
              <a:t>JPEG</a:t>
            </a:r>
            <a:r>
              <a:rPr lang="en-IN" sz="3200" dirty="0"/>
              <a:t> </a:t>
            </a:r>
          </a:p>
          <a:p>
            <a:pPr marL="285750" indent="-285750">
              <a:lnSpc>
                <a:spcPct val="150000"/>
              </a:lnSpc>
              <a:buFont typeface="Arial" panose="020B0604020202020204" pitchFamily="34" charset="0"/>
              <a:buChar char="•"/>
            </a:pPr>
            <a:r>
              <a:rPr lang="en-IN" sz="3200" b="1" dirty="0"/>
              <a:t>PNG</a:t>
            </a:r>
            <a:r>
              <a:rPr lang="en-IN" sz="3200" dirty="0"/>
              <a:t> </a:t>
            </a:r>
          </a:p>
          <a:p>
            <a:pPr marL="285750" indent="-285750">
              <a:lnSpc>
                <a:spcPct val="150000"/>
              </a:lnSpc>
              <a:buFont typeface="Arial" panose="020B0604020202020204" pitchFamily="34" charset="0"/>
              <a:buChar char="•"/>
            </a:pPr>
            <a:r>
              <a:rPr lang="en-US" sz="3200" b="1" dirty="0"/>
              <a:t>GIF</a:t>
            </a:r>
          </a:p>
          <a:p>
            <a:pPr marL="285750" indent="-285750">
              <a:lnSpc>
                <a:spcPct val="150000"/>
              </a:lnSpc>
              <a:buFont typeface="Arial" panose="020B0604020202020204" pitchFamily="34" charset="0"/>
              <a:buChar char="•"/>
            </a:pPr>
            <a:r>
              <a:rPr lang="en-IN" sz="3200" b="1" dirty="0" err="1"/>
              <a:t>Exif</a:t>
            </a:r>
            <a:endParaRPr lang="en-IN" sz="3200" b="1" dirty="0"/>
          </a:p>
          <a:p>
            <a:pPr marL="285750" indent="-285750">
              <a:lnSpc>
                <a:spcPct val="150000"/>
              </a:lnSpc>
              <a:buFont typeface="Arial" panose="020B0604020202020204" pitchFamily="34" charset="0"/>
              <a:buChar char="•"/>
            </a:pPr>
            <a:r>
              <a:rPr lang="en-IN" sz="3200" b="1" dirty="0"/>
              <a:t>TIFF</a:t>
            </a:r>
          </a:p>
          <a:p>
            <a:pPr marL="285750" indent="-285750">
              <a:lnSpc>
                <a:spcPct val="150000"/>
              </a:lnSpc>
              <a:buFont typeface="Arial" panose="020B0604020202020204" pitchFamily="34" charset="0"/>
              <a:buChar char="•"/>
            </a:pPr>
            <a:r>
              <a:rPr lang="en-IN" sz="3200" b="1" dirty="0"/>
              <a:t>BMP</a:t>
            </a:r>
          </a:p>
          <a:p>
            <a:pPr marL="285750" indent="-285750">
              <a:lnSpc>
                <a:spcPct val="150000"/>
              </a:lnSpc>
              <a:buFont typeface="Arial" panose="020B0604020202020204" pitchFamily="34" charset="0"/>
              <a:buChar char="•"/>
            </a:pPr>
            <a:r>
              <a:rPr lang="en-US" sz="3200" b="1" dirty="0"/>
              <a:t>PPM, PGM, PBM, and PNM</a:t>
            </a:r>
          </a:p>
          <a:p>
            <a:pPr marL="285750" indent="-285750">
              <a:lnSpc>
                <a:spcPct val="150000"/>
              </a:lnSpc>
              <a:buFont typeface="Arial" panose="020B0604020202020204" pitchFamily="34" charset="0"/>
              <a:buChar char="•"/>
            </a:pPr>
            <a:r>
              <a:rPr lang="en-IN" sz="3200" b="1" dirty="0" err="1"/>
              <a:t>WebP</a:t>
            </a:r>
            <a:endParaRPr lang="en-IN" sz="3200" b="1" dirty="0"/>
          </a:p>
          <a:p>
            <a:pPr marL="285750" indent="-285750">
              <a:lnSpc>
                <a:spcPct val="150000"/>
              </a:lnSpc>
              <a:buFont typeface="Arial" panose="020B0604020202020204" pitchFamily="34" charset="0"/>
              <a:buChar char="•"/>
            </a:pPr>
            <a:r>
              <a:rPr lang="en-IN" sz="3200" b="1" dirty="0"/>
              <a:t>BAT</a:t>
            </a:r>
          </a:p>
          <a:p>
            <a:pPr marL="285750" indent="-285750">
              <a:lnSpc>
                <a:spcPct val="150000"/>
              </a:lnSpc>
              <a:buFont typeface="Arial" panose="020B0604020202020204" pitchFamily="34" charset="0"/>
              <a:buChar char="•"/>
            </a:pPr>
            <a:endParaRPr lang="en-IN" sz="3200" b="1" dirty="0"/>
          </a:p>
        </p:txBody>
      </p:sp>
      <p:sp>
        <p:nvSpPr>
          <p:cNvPr id="4" name="TextBox 3">
            <a:extLst>
              <a:ext uri="{FF2B5EF4-FFF2-40B4-BE49-F238E27FC236}">
                <a16:creationId xmlns:a16="http://schemas.microsoft.com/office/drawing/2014/main" id="{17B7C74A-C27D-4A0A-8E83-E9771DC43346}"/>
              </a:ext>
            </a:extLst>
          </p:cNvPr>
          <p:cNvSpPr txBox="1"/>
          <p:nvPr/>
        </p:nvSpPr>
        <p:spPr>
          <a:xfrm>
            <a:off x="1077592" y="1809946"/>
            <a:ext cx="10951010" cy="523220"/>
          </a:xfrm>
          <a:prstGeom prst="rect">
            <a:avLst/>
          </a:prstGeom>
          <a:noFill/>
        </p:spPr>
        <p:txBody>
          <a:bodyPr wrap="square" rtlCol="0">
            <a:spAutoFit/>
          </a:bodyPr>
          <a:lstStyle/>
          <a:p>
            <a:r>
              <a:rPr lang="en-IN" sz="2800" dirty="0"/>
              <a:t>Some image file formats are: </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48056"/>
            <a:ext cx="10951214" cy="640080"/>
          </a:xfrm>
        </p:spPr>
        <p:txBody>
          <a:bodyPr>
            <a:normAutofit/>
          </a:bodyPr>
          <a:lstStyle/>
          <a:p>
            <a:r>
              <a:rPr lang="en-US" b="1" spc="300" dirty="0">
                <a:latin typeface="Segoe UI Light" panose="020B0502040204020203" pitchFamily="34" charset="0"/>
                <a:cs typeface="Segoe UI Light" panose="020B0502040204020203" pitchFamily="34" charset="0"/>
              </a:rPr>
              <a:t>4.) Different Image Types and File Formats (continued)</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57153D3B-4F2F-4FCE-A384-276F63FC23C0}"/>
              </a:ext>
            </a:extLst>
          </p:cNvPr>
          <p:cNvSpPr txBox="1"/>
          <p:nvPr/>
        </p:nvSpPr>
        <p:spPr>
          <a:xfrm>
            <a:off x="666161" y="1565054"/>
            <a:ext cx="10859678" cy="4708981"/>
          </a:xfrm>
          <a:prstGeom prst="rect">
            <a:avLst/>
          </a:prstGeom>
          <a:noFill/>
        </p:spPr>
        <p:txBody>
          <a:bodyPr wrap="square" rtlCol="0">
            <a:spAutoFit/>
          </a:bodyPr>
          <a:lstStyle/>
          <a:p>
            <a:r>
              <a:rPr lang="en-US" sz="2000" b="1" dirty="0"/>
              <a:t>Types of an image</a:t>
            </a:r>
          </a:p>
          <a:p>
            <a:endParaRPr lang="en-US" sz="2000" b="1" dirty="0"/>
          </a:p>
          <a:p>
            <a:pPr marL="285750" indent="-285750">
              <a:buFont typeface="Arial" panose="020B0604020202020204" pitchFamily="34" charset="0"/>
              <a:buChar char="•"/>
            </a:pPr>
            <a:r>
              <a:rPr lang="en-US" sz="2000" b="1" dirty="0"/>
              <a:t>BINARY IMAGE</a:t>
            </a:r>
            <a:r>
              <a:rPr lang="en-US" sz="2000" dirty="0"/>
              <a:t>– The binary image as its name suggests, contain only two pixel elements ,i.e., 0 &amp; 1,where 0 refers to black and 1 refers to white. This image is also known as Monochrome.</a:t>
            </a:r>
          </a:p>
          <a:p>
            <a:pPr marL="285750" indent="-285750">
              <a:buFont typeface="Arial" panose="020B0604020202020204" pitchFamily="34" charset="0"/>
              <a:buChar char="•"/>
            </a:pPr>
            <a:r>
              <a:rPr lang="en-US" sz="2000" b="1" dirty="0"/>
              <a:t>BLACK AND WHITE IMAGE</a:t>
            </a:r>
            <a:r>
              <a:rPr lang="en-US" sz="2000" dirty="0"/>
              <a:t>– The image which consist of only black and white color is called BLACK AND WHITE IMAGE.</a:t>
            </a:r>
          </a:p>
          <a:p>
            <a:pPr marL="285750" indent="-285750">
              <a:buFont typeface="Arial" panose="020B0604020202020204" pitchFamily="34" charset="0"/>
              <a:buChar char="•"/>
            </a:pPr>
            <a:r>
              <a:rPr lang="en-US" sz="2000" b="1" dirty="0"/>
              <a:t>8 bit COLOR FORMAT</a:t>
            </a:r>
            <a:r>
              <a:rPr lang="en-US" sz="2000" dirty="0"/>
              <a:t>– It is the most famous image format. It has 256 different shades of colors in it and commonly known as Grayscale Image. In this format, 0 stands for Black, and 255 stands for white, and 127 stands for gray.</a:t>
            </a:r>
          </a:p>
          <a:p>
            <a:pPr marL="285750" indent="-285750">
              <a:buFont typeface="Arial" panose="020B0604020202020204" pitchFamily="34" charset="0"/>
              <a:buChar char="•"/>
            </a:pPr>
            <a:r>
              <a:rPr lang="en-US" sz="2000" b="1" dirty="0"/>
              <a:t>16 bit COLOR FORMAT</a:t>
            </a:r>
            <a:r>
              <a:rPr lang="en-US" sz="2000" dirty="0"/>
              <a:t>– It is a color image format. It has 65,536 different colors in it. It is also known as High Color Format. In this format the distribution of color is not as same as Grayscale image. A 16 bit format is actually divided into three further formats which are Red, Green and Blue. That famous RGB format.</a:t>
            </a:r>
          </a:p>
          <a:p>
            <a:endParaRPr lang="en-IN" sz="2000"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979494" cy="640080"/>
          </a:xfrm>
        </p:spPr>
        <p:txBody>
          <a:bodyPr>
            <a:normAutofit/>
          </a:bodyPr>
          <a:lstStyle/>
          <a:p>
            <a:r>
              <a:rPr lang="en-US" b="1" dirty="0">
                <a:latin typeface="Segoe UI Light" panose="020B0502040204020203" pitchFamily="34" charset="0"/>
                <a:cs typeface="Segoe UI Light" panose="020B0502040204020203" pitchFamily="34" charset="0"/>
              </a:rPr>
              <a:t>5.) Image Acquisition Technique, an Overview</a:t>
            </a:r>
          </a:p>
        </p:txBody>
      </p:sp>
      <p:pic>
        <p:nvPicPr>
          <p:cNvPr id="3" name="Picture 2">
            <a:extLst>
              <a:ext uri="{FF2B5EF4-FFF2-40B4-BE49-F238E27FC236}">
                <a16:creationId xmlns:a16="http://schemas.microsoft.com/office/drawing/2014/main" id="{C168CE65-801F-4C5C-B56C-CB96147501C1}"/>
              </a:ext>
            </a:extLst>
          </p:cNvPr>
          <p:cNvPicPr>
            <a:picLocks noChangeAspect="1"/>
          </p:cNvPicPr>
          <p:nvPr/>
        </p:nvPicPr>
        <p:blipFill>
          <a:blip r:embed="rId2"/>
          <a:stretch>
            <a:fillRect/>
          </a:stretch>
        </p:blipFill>
        <p:spPr>
          <a:xfrm>
            <a:off x="2671162" y="1507652"/>
            <a:ext cx="6849675" cy="4834417"/>
          </a:xfrm>
          <a:prstGeom prst="rect">
            <a:avLst/>
          </a:prstGeom>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DE3E-61B5-4545-9C5E-CE7740F10033}"/>
              </a:ext>
            </a:extLst>
          </p:cNvPr>
          <p:cNvSpPr>
            <a:spLocks noGrp="1"/>
          </p:cNvSpPr>
          <p:nvPr>
            <p:ph type="title"/>
          </p:nvPr>
        </p:nvSpPr>
        <p:spPr>
          <a:xfrm>
            <a:off x="521207" y="448056"/>
            <a:ext cx="11045482" cy="640080"/>
          </a:xfrm>
        </p:spPr>
        <p:txBody>
          <a:bodyPr>
            <a:normAutofit/>
          </a:bodyPr>
          <a:lstStyle/>
          <a:p>
            <a:r>
              <a:rPr lang="en-US" b="1" dirty="0">
                <a:latin typeface="Segoe UI Light" panose="020B0502040204020203" pitchFamily="34" charset="0"/>
                <a:cs typeface="Segoe UI Light" panose="020B0502040204020203" pitchFamily="34" charset="0"/>
              </a:rPr>
              <a:t>5.) Image Acquisition Technique, an Overview (continued)</a:t>
            </a:r>
            <a:endParaRPr lang="en-IN" dirty="0"/>
          </a:p>
        </p:txBody>
      </p:sp>
      <p:pic>
        <p:nvPicPr>
          <p:cNvPr id="5" name="Picture 4">
            <a:extLst>
              <a:ext uri="{FF2B5EF4-FFF2-40B4-BE49-F238E27FC236}">
                <a16:creationId xmlns:a16="http://schemas.microsoft.com/office/drawing/2014/main" id="{CF70AEFF-08AD-4F13-9C20-D387DE028910}"/>
              </a:ext>
            </a:extLst>
          </p:cNvPr>
          <p:cNvPicPr>
            <a:picLocks noChangeAspect="1"/>
          </p:cNvPicPr>
          <p:nvPr/>
        </p:nvPicPr>
        <p:blipFill>
          <a:blip r:embed="rId2"/>
          <a:stretch>
            <a:fillRect/>
          </a:stretch>
        </p:blipFill>
        <p:spPr>
          <a:xfrm>
            <a:off x="2923443" y="1470582"/>
            <a:ext cx="6345114" cy="4857977"/>
          </a:xfrm>
          <a:prstGeom prst="rect">
            <a:avLst/>
          </a:prstGeom>
        </p:spPr>
      </p:pic>
    </p:spTree>
    <p:extLst>
      <p:ext uri="{BB962C8B-B14F-4D97-AF65-F5344CB8AC3E}">
        <p14:creationId xmlns:p14="http://schemas.microsoft.com/office/powerpoint/2010/main" val="380900737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954</Words>
  <Application>Microsoft Office PowerPoint</Application>
  <PresentationFormat>Widescreen</PresentationFormat>
  <Paragraphs>53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 Math</vt:lpstr>
      <vt:lpstr>Segoe UI</vt:lpstr>
      <vt:lpstr>Segoe UI Light</vt:lpstr>
      <vt:lpstr>WelcomeDoc</vt:lpstr>
      <vt:lpstr>Basic Concepts of Image Processing</vt:lpstr>
      <vt:lpstr>1.) What is Digital Image Processing?</vt:lpstr>
      <vt:lpstr>2.) Why do we need digital image processing?</vt:lpstr>
      <vt:lpstr>3.) Representing Digital Images</vt:lpstr>
      <vt:lpstr>3.) Representing Digital Images (continued)</vt:lpstr>
      <vt:lpstr>4.) Different Image Types and File Formats</vt:lpstr>
      <vt:lpstr>4.) Different Image Types and File Formats (continued)</vt:lpstr>
      <vt:lpstr>5.) Image Acquisition Technique, an Overview</vt:lpstr>
      <vt:lpstr>5.) Image Acquisition Technique, an Overview (continued)</vt:lpstr>
      <vt:lpstr>Ex.) Python Code to Read, Show and Save an Image </vt:lpstr>
      <vt:lpstr>Ex.) Python Code to Read, Show and Save an Image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2020-09-05T09:47:40Z</dcterms:created>
  <dcterms:modified xsi:type="dcterms:W3CDTF">2020-09-06T10:08:42Z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