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58" r:id="rId6"/>
    <p:sldId id="259" r:id="rId7"/>
    <p:sldId id="260" r:id="rId8"/>
    <p:sldId id="264" r:id="rId9"/>
    <p:sldId id="265" r:id="rId10"/>
    <p:sldId id="262" r:id="rId11"/>
    <p:sldId id="263"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58"/>
            <p14:sldId id="259"/>
            <p14:sldId id="260"/>
            <p14:sldId id="264"/>
            <p14:sldId id="265"/>
            <p14:sldId id="262"/>
            <p14:sldId id="263"/>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1" d="100"/>
          <a:sy n="81" d="100"/>
        </p:scale>
        <p:origin x="754"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9/13/2020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9/13/2020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9/13/2020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490450" y="1875934"/>
            <a:ext cx="11446359" cy="4553146"/>
          </a:xfrm>
        </p:spPr>
        <p:txBody>
          <a:bodyPr>
            <a:normAutofit fontScale="92500"/>
          </a:bodyPr>
          <a:lstStyle/>
          <a:p>
            <a:r>
              <a:rPr lang="en-US" sz="1800" dirty="0">
                <a:solidFill>
                  <a:schemeClr val="bg1"/>
                </a:solidFill>
              </a:rPr>
              <a:t>By-</a:t>
            </a:r>
            <a:endParaRPr lang="en-US" sz="1100" dirty="0">
              <a:solidFill>
                <a:schemeClr val="bg1"/>
              </a:solidFill>
            </a:endParaRPr>
          </a:p>
          <a:p>
            <a:pPr marL="685800" indent="-685800">
              <a:buFont typeface="Arial" panose="020B0604020202020204" pitchFamily="34" charset="0"/>
              <a:buChar char="•"/>
            </a:pPr>
            <a:r>
              <a:rPr lang="en-US" sz="2400" dirty="0">
                <a:solidFill>
                  <a:schemeClr val="bg1"/>
                </a:solidFill>
              </a:rPr>
              <a:t>Abhinaba Chowdhury</a:t>
            </a:r>
          </a:p>
          <a:p>
            <a:pPr marL="685800" indent="-685800">
              <a:buFont typeface="Arial" panose="020B0604020202020204" pitchFamily="34" charset="0"/>
              <a:buChar char="•"/>
            </a:pPr>
            <a:r>
              <a:rPr lang="en-US" sz="2400" dirty="0">
                <a:solidFill>
                  <a:schemeClr val="bg1"/>
                </a:solidFill>
              </a:rPr>
              <a:t>Abhiroop Mukherjee</a:t>
            </a:r>
          </a:p>
          <a:p>
            <a:pPr marL="685800" indent="-685800">
              <a:buFont typeface="Arial" panose="020B0604020202020204" pitchFamily="34" charset="0"/>
              <a:buChar char="•"/>
            </a:pPr>
            <a:r>
              <a:rPr lang="en-US" sz="2400" dirty="0">
                <a:solidFill>
                  <a:schemeClr val="bg1"/>
                </a:solidFill>
              </a:rPr>
              <a:t>Debarghya Dey</a:t>
            </a:r>
          </a:p>
          <a:p>
            <a:pPr marL="685800" indent="-685800">
              <a:buFont typeface="Arial" panose="020B0604020202020204" pitchFamily="34" charset="0"/>
              <a:buChar char="•"/>
            </a:pPr>
            <a:r>
              <a:rPr lang="en-US" sz="2400" dirty="0">
                <a:solidFill>
                  <a:schemeClr val="bg1"/>
                </a:solidFill>
              </a:rPr>
              <a:t>Jyotiprakash Roy</a:t>
            </a:r>
          </a:p>
          <a:p>
            <a:pPr marL="685800" indent="-685800">
              <a:buFont typeface="Arial" panose="020B0604020202020204" pitchFamily="34" charset="0"/>
              <a:buChar char="•"/>
            </a:pPr>
            <a:r>
              <a:rPr lang="en-US" sz="2400" dirty="0">
                <a:solidFill>
                  <a:schemeClr val="bg1"/>
                </a:solidFill>
              </a:rPr>
              <a:t>Shrutanten</a:t>
            </a:r>
          </a:p>
          <a:p>
            <a:pPr marL="0" indent="0">
              <a:buNone/>
            </a:pPr>
            <a:endParaRPr lang="en-US" sz="2400" dirty="0">
              <a:solidFill>
                <a:schemeClr val="bg1"/>
              </a:solidFill>
              <a:latin typeface="+mj-lt"/>
            </a:endParaRPr>
          </a:p>
        </p:txBody>
      </p:sp>
      <p:sp>
        <p:nvSpPr>
          <p:cNvPr id="6" name="Title 5">
            <a:extLst>
              <a:ext uri="{FF2B5EF4-FFF2-40B4-BE49-F238E27FC236}">
                <a16:creationId xmlns:a16="http://schemas.microsoft.com/office/drawing/2014/main" id="{E32F14C5-C80F-4958-B4AE-345B31DB74EA}"/>
              </a:ext>
            </a:extLst>
          </p:cNvPr>
          <p:cNvSpPr>
            <a:spLocks noGrp="1"/>
          </p:cNvSpPr>
          <p:nvPr>
            <p:ph type="title"/>
          </p:nvPr>
        </p:nvSpPr>
        <p:spPr>
          <a:xfrm>
            <a:off x="490450" y="428920"/>
            <a:ext cx="11158602" cy="1274482"/>
          </a:xfrm>
        </p:spPr>
        <p:txBody>
          <a:bodyPr>
            <a:normAutofit/>
          </a:bodyPr>
          <a:lstStyle/>
          <a:p>
            <a:r>
              <a:rPr lang="en-IN" sz="7200" b="1" dirty="0">
                <a:solidFill>
                  <a:schemeClr val="bg1"/>
                </a:solidFill>
              </a:rPr>
              <a:t>Image Histogram</a:t>
            </a:r>
            <a:endParaRPr lang="en-IN" sz="3200" b="1" dirty="0">
              <a:solidFill>
                <a:schemeClr val="bg1"/>
              </a:solidFill>
            </a:endParaRP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278C-F75E-4263-8E31-67CC5079F529}"/>
              </a:ext>
            </a:extLst>
          </p:cNvPr>
          <p:cNvSpPr>
            <a:spLocks noGrp="1"/>
          </p:cNvSpPr>
          <p:nvPr>
            <p:ph type="title"/>
          </p:nvPr>
        </p:nvSpPr>
        <p:spPr>
          <a:xfrm>
            <a:off x="521207" y="448056"/>
            <a:ext cx="10998348" cy="640080"/>
          </a:xfrm>
        </p:spPr>
        <p:txBody>
          <a:bodyPr>
            <a:normAutofit/>
          </a:bodyPr>
          <a:lstStyle/>
          <a:p>
            <a:r>
              <a:rPr lang="en-IN" b="1" spc="300" dirty="0"/>
              <a:t>1.) What is a Histogram?</a:t>
            </a:r>
          </a:p>
        </p:txBody>
      </p:sp>
      <p:sp>
        <p:nvSpPr>
          <p:cNvPr id="3" name="Content Placeholder 2">
            <a:extLst>
              <a:ext uri="{FF2B5EF4-FFF2-40B4-BE49-F238E27FC236}">
                <a16:creationId xmlns:a16="http://schemas.microsoft.com/office/drawing/2014/main" id="{141F837D-0699-45D3-9243-0E55E7E4D9DD}"/>
              </a:ext>
            </a:extLst>
          </p:cNvPr>
          <p:cNvSpPr>
            <a:spLocks noGrp="1"/>
          </p:cNvSpPr>
          <p:nvPr>
            <p:ph sz="quarter" idx="10"/>
          </p:nvPr>
        </p:nvSpPr>
        <p:spPr>
          <a:xfrm>
            <a:off x="521207" y="1322486"/>
            <a:ext cx="11168595" cy="4974336"/>
          </a:xfrm>
        </p:spPr>
        <p:txBody>
          <a:bodyPr>
            <a:normAutofit/>
          </a:bodyPr>
          <a:lstStyle/>
          <a:p>
            <a:pPr>
              <a:lnSpc>
                <a:spcPct val="300000"/>
              </a:lnSpc>
            </a:pPr>
            <a:r>
              <a:rPr lang="en-US" sz="2400" dirty="0"/>
              <a:t>In image processing and photography, a </a:t>
            </a:r>
            <a:r>
              <a:rPr lang="en-US" sz="2400" b="1" dirty="0"/>
              <a:t>color histogram </a:t>
            </a:r>
            <a:r>
              <a:rPr lang="en-US" sz="2400" dirty="0"/>
              <a:t>is a representation of the </a:t>
            </a:r>
            <a:r>
              <a:rPr lang="en-US" sz="2400" b="1" dirty="0"/>
              <a:t>distribution of colors </a:t>
            </a:r>
            <a:r>
              <a:rPr lang="en-US" sz="2400" dirty="0"/>
              <a:t>in an image. For digital images, a color histogram represents the </a:t>
            </a:r>
            <a:r>
              <a:rPr lang="en-US" sz="2400" b="1" dirty="0"/>
              <a:t>number of pixels</a:t>
            </a:r>
            <a:r>
              <a:rPr lang="en-US" sz="2400" dirty="0"/>
              <a:t> that have colors in each of a fixed list of color ranges, that span the image's color space, the set of all possible colors. </a:t>
            </a:r>
            <a:endParaRPr lang="en-IN" sz="2400" dirty="0"/>
          </a:p>
        </p:txBody>
      </p:sp>
    </p:spTree>
    <p:extLst>
      <p:ext uri="{BB962C8B-B14F-4D97-AF65-F5344CB8AC3E}">
        <p14:creationId xmlns:p14="http://schemas.microsoft.com/office/powerpoint/2010/main" val="1295776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0CBBD-1505-4FB7-BFC9-BB0417EE9619}"/>
              </a:ext>
            </a:extLst>
          </p:cNvPr>
          <p:cNvSpPr>
            <a:spLocks noGrp="1"/>
          </p:cNvSpPr>
          <p:nvPr>
            <p:ph type="title"/>
          </p:nvPr>
        </p:nvSpPr>
        <p:spPr>
          <a:xfrm>
            <a:off x="521207" y="448056"/>
            <a:ext cx="10988921" cy="640080"/>
          </a:xfrm>
        </p:spPr>
        <p:txBody>
          <a:bodyPr>
            <a:normAutofit/>
          </a:bodyPr>
          <a:lstStyle/>
          <a:p>
            <a:r>
              <a:rPr lang="en-IN" b="1" spc="300" dirty="0"/>
              <a:t>2.) Computing the histogram of a Grey level image</a:t>
            </a:r>
          </a:p>
        </p:txBody>
      </p:sp>
      <p:sp>
        <p:nvSpPr>
          <p:cNvPr id="3" name="Content Placeholder 2">
            <a:extLst>
              <a:ext uri="{FF2B5EF4-FFF2-40B4-BE49-F238E27FC236}">
                <a16:creationId xmlns:a16="http://schemas.microsoft.com/office/drawing/2014/main" id="{A5C5FDC4-24AA-4DA4-A399-84C9FBB1C04E}"/>
              </a:ext>
            </a:extLst>
          </p:cNvPr>
          <p:cNvSpPr>
            <a:spLocks noGrp="1"/>
          </p:cNvSpPr>
          <p:nvPr>
            <p:ph sz="quarter" idx="10"/>
          </p:nvPr>
        </p:nvSpPr>
        <p:spPr>
          <a:xfrm>
            <a:off x="530556" y="1164893"/>
            <a:ext cx="11130888" cy="529692"/>
          </a:xfrm>
        </p:spPr>
        <p:txBody>
          <a:bodyPr>
            <a:normAutofit/>
          </a:bodyPr>
          <a:lstStyle/>
          <a:p>
            <a:pPr algn="ctr"/>
            <a:r>
              <a:rPr lang="en-IN" sz="2000" dirty="0"/>
              <a:t>The Python code used here to compute the histogram of an image “index.jpg”:</a:t>
            </a:r>
          </a:p>
        </p:txBody>
      </p:sp>
      <p:pic>
        <p:nvPicPr>
          <p:cNvPr id="9" name="Picture 8">
            <a:extLst>
              <a:ext uri="{FF2B5EF4-FFF2-40B4-BE49-F238E27FC236}">
                <a16:creationId xmlns:a16="http://schemas.microsoft.com/office/drawing/2014/main" id="{A80C4B2D-4399-4AB0-879B-65E619F4DC39}"/>
              </a:ext>
            </a:extLst>
          </p:cNvPr>
          <p:cNvPicPr>
            <a:picLocks noChangeAspect="1"/>
          </p:cNvPicPr>
          <p:nvPr/>
        </p:nvPicPr>
        <p:blipFill>
          <a:blip r:embed="rId2"/>
          <a:stretch>
            <a:fillRect/>
          </a:stretch>
        </p:blipFill>
        <p:spPr>
          <a:xfrm>
            <a:off x="2519057" y="1771343"/>
            <a:ext cx="6993220" cy="4896498"/>
          </a:xfrm>
          <a:prstGeom prst="rect">
            <a:avLst/>
          </a:prstGeom>
        </p:spPr>
      </p:pic>
    </p:spTree>
    <p:extLst>
      <p:ext uri="{BB962C8B-B14F-4D97-AF65-F5344CB8AC3E}">
        <p14:creationId xmlns:p14="http://schemas.microsoft.com/office/powerpoint/2010/main" val="3300732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57D08-2A2D-44D3-9DF1-C854C8D62690}"/>
              </a:ext>
            </a:extLst>
          </p:cNvPr>
          <p:cNvSpPr>
            <a:spLocks noGrp="1"/>
          </p:cNvSpPr>
          <p:nvPr>
            <p:ph type="title"/>
          </p:nvPr>
        </p:nvSpPr>
        <p:spPr>
          <a:xfrm>
            <a:off x="521207" y="448056"/>
            <a:ext cx="10951214" cy="640080"/>
          </a:xfrm>
        </p:spPr>
        <p:txBody>
          <a:bodyPr>
            <a:normAutofit/>
          </a:bodyPr>
          <a:lstStyle/>
          <a:p>
            <a:r>
              <a:rPr lang="en-IN" b="1" spc="300" dirty="0"/>
              <a:t>2.) Computing the histogram of a Grey level image (cont.)</a:t>
            </a:r>
            <a:endParaRPr lang="en-IN" dirty="0"/>
          </a:p>
        </p:txBody>
      </p:sp>
      <p:pic>
        <p:nvPicPr>
          <p:cNvPr id="5" name="Picture 4">
            <a:extLst>
              <a:ext uri="{FF2B5EF4-FFF2-40B4-BE49-F238E27FC236}">
                <a16:creationId xmlns:a16="http://schemas.microsoft.com/office/drawing/2014/main" id="{7247F494-16BF-4146-8131-9A2C7C952FA7}"/>
              </a:ext>
            </a:extLst>
          </p:cNvPr>
          <p:cNvPicPr>
            <a:picLocks noChangeAspect="1"/>
          </p:cNvPicPr>
          <p:nvPr/>
        </p:nvPicPr>
        <p:blipFill>
          <a:blip r:embed="rId2"/>
          <a:stretch>
            <a:fillRect/>
          </a:stretch>
        </p:blipFill>
        <p:spPr>
          <a:xfrm>
            <a:off x="3412636" y="1279736"/>
            <a:ext cx="5366728" cy="5483996"/>
          </a:xfrm>
          <a:prstGeom prst="rect">
            <a:avLst/>
          </a:prstGeom>
        </p:spPr>
      </p:pic>
    </p:spTree>
    <p:extLst>
      <p:ext uri="{BB962C8B-B14F-4D97-AF65-F5344CB8AC3E}">
        <p14:creationId xmlns:p14="http://schemas.microsoft.com/office/powerpoint/2010/main" val="2943935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5E7CD-5A8C-472C-9E2B-CF1100385205}"/>
              </a:ext>
            </a:extLst>
          </p:cNvPr>
          <p:cNvSpPr>
            <a:spLocks noGrp="1"/>
          </p:cNvSpPr>
          <p:nvPr>
            <p:ph type="title"/>
          </p:nvPr>
        </p:nvSpPr>
        <p:spPr>
          <a:xfrm>
            <a:off x="521207" y="448056"/>
            <a:ext cx="11087697" cy="640080"/>
          </a:xfrm>
        </p:spPr>
        <p:txBody>
          <a:bodyPr>
            <a:normAutofit/>
          </a:bodyPr>
          <a:lstStyle/>
          <a:p>
            <a:r>
              <a:rPr lang="en-IN" b="1" spc="300" dirty="0"/>
              <a:t>2.) Computing the histogram of a Grey level image (cont.)</a:t>
            </a:r>
            <a:endParaRPr lang="en-IN" dirty="0"/>
          </a:p>
        </p:txBody>
      </p:sp>
      <p:sp>
        <p:nvSpPr>
          <p:cNvPr id="3" name="Content Placeholder 2">
            <a:extLst>
              <a:ext uri="{FF2B5EF4-FFF2-40B4-BE49-F238E27FC236}">
                <a16:creationId xmlns:a16="http://schemas.microsoft.com/office/drawing/2014/main" id="{3AA98602-0F27-45AC-AC2E-AE4B16FEC8BD}"/>
              </a:ext>
            </a:extLst>
          </p:cNvPr>
          <p:cNvSpPr>
            <a:spLocks noGrp="1"/>
          </p:cNvSpPr>
          <p:nvPr>
            <p:ph sz="quarter" idx="10"/>
          </p:nvPr>
        </p:nvSpPr>
        <p:spPr>
          <a:xfrm>
            <a:off x="4887006" y="6151769"/>
            <a:ext cx="2417985" cy="437404"/>
          </a:xfrm>
        </p:spPr>
        <p:txBody>
          <a:bodyPr>
            <a:normAutofit fontScale="92500" lnSpcReduction="20000"/>
          </a:bodyPr>
          <a:lstStyle/>
          <a:p>
            <a:r>
              <a:rPr lang="en-IN" sz="2000" dirty="0"/>
              <a:t>The image </a:t>
            </a:r>
            <a:r>
              <a:rPr lang="en-IN" sz="2000" b="1" i="1" dirty="0"/>
              <a:t>index.jpg</a:t>
            </a:r>
          </a:p>
        </p:txBody>
      </p:sp>
      <p:pic>
        <p:nvPicPr>
          <p:cNvPr id="5" name="Picture 4">
            <a:extLst>
              <a:ext uri="{FF2B5EF4-FFF2-40B4-BE49-F238E27FC236}">
                <a16:creationId xmlns:a16="http://schemas.microsoft.com/office/drawing/2014/main" id="{CE2DE65A-9C43-41E9-BB87-E9F5F80168C1}"/>
              </a:ext>
            </a:extLst>
          </p:cNvPr>
          <p:cNvPicPr>
            <a:picLocks noChangeAspect="1"/>
          </p:cNvPicPr>
          <p:nvPr/>
        </p:nvPicPr>
        <p:blipFill>
          <a:blip r:embed="rId2"/>
          <a:stretch>
            <a:fillRect/>
          </a:stretch>
        </p:blipFill>
        <p:spPr>
          <a:xfrm>
            <a:off x="1919609" y="1338606"/>
            <a:ext cx="8352781" cy="4698439"/>
          </a:xfrm>
          <a:prstGeom prst="rect">
            <a:avLst/>
          </a:prstGeom>
        </p:spPr>
      </p:pic>
    </p:spTree>
    <p:extLst>
      <p:ext uri="{BB962C8B-B14F-4D97-AF65-F5344CB8AC3E}">
        <p14:creationId xmlns:p14="http://schemas.microsoft.com/office/powerpoint/2010/main" val="979115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38E1F-62C1-441D-97F8-8ED854C8F323}"/>
              </a:ext>
            </a:extLst>
          </p:cNvPr>
          <p:cNvSpPr>
            <a:spLocks noGrp="1"/>
          </p:cNvSpPr>
          <p:nvPr>
            <p:ph type="title"/>
          </p:nvPr>
        </p:nvSpPr>
        <p:spPr>
          <a:xfrm>
            <a:off x="521207" y="448056"/>
            <a:ext cx="10913506" cy="640080"/>
          </a:xfrm>
        </p:spPr>
        <p:txBody>
          <a:bodyPr/>
          <a:lstStyle/>
          <a:p>
            <a:r>
              <a:rPr lang="en-IN" b="1" spc="300" dirty="0"/>
              <a:t>2.) Computing the histogram of a Grey level image (cont.)</a:t>
            </a:r>
            <a:endParaRPr lang="en-IN" dirty="0"/>
          </a:p>
        </p:txBody>
      </p:sp>
      <p:sp>
        <p:nvSpPr>
          <p:cNvPr id="3" name="Content Placeholder 2">
            <a:extLst>
              <a:ext uri="{FF2B5EF4-FFF2-40B4-BE49-F238E27FC236}">
                <a16:creationId xmlns:a16="http://schemas.microsoft.com/office/drawing/2014/main" id="{8B838408-E050-47CD-A391-E044AD2F4A3A}"/>
              </a:ext>
            </a:extLst>
          </p:cNvPr>
          <p:cNvSpPr>
            <a:spLocks noGrp="1"/>
          </p:cNvSpPr>
          <p:nvPr>
            <p:ph sz="quarter" idx="10"/>
          </p:nvPr>
        </p:nvSpPr>
        <p:spPr>
          <a:xfrm>
            <a:off x="4358082" y="6136850"/>
            <a:ext cx="3475836" cy="572301"/>
          </a:xfrm>
        </p:spPr>
        <p:txBody>
          <a:bodyPr>
            <a:normAutofit/>
          </a:bodyPr>
          <a:lstStyle/>
          <a:p>
            <a:r>
              <a:rPr lang="en-IN" sz="1800" dirty="0"/>
              <a:t>Converted image </a:t>
            </a:r>
            <a:r>
              <a:rPr lang="en-IN" sz="1800" b="1" i="1" dirty="0"/>
              <a:t>greyscale.png</a:t>
            </a:r>
          </a:p>
        </p:txBody>
      </p:sp>
      <p:pic>
        <p:nvPicPr>
          <p:cNvPr id="5" name="Picture 4">
            <a:extLst>
              <a:ext uri="{FF2B5EF4-FFF2-40B4-BE49-F238E27FC236}">
                <a16:creationId xmlns:a16="http://schemas.microsoft.com/office/drawing/2014/main" id="{A176D3B3-8ABF-48F4-96CA-CE07452C5B64}"/>
              </a:ext>
            </a:extLst>
          </p:cNvPr>
          <p:cNvPicPr>
            <a:picLocks noChangeAspect="1"/>
          </p:cNvPicPr>
          <p:nvPr/>
        </p:nvPicPr>
        <p:blipFill>
          <a:blip r:embed="rId2"/>
          <a:stretch>
            <a:fillRect/>
          </a:stretch>
        </p:blipFill>
        <p:spPr>
          <a:xfrm>
            <a:off x="1926672" y="1352087"/>
            <a:ext cx="8338656" cy="4690494"/>
          </a:xfrm>
          <a:prstGeom prst="rect">
            <a:avLst/>
          </a:prstGeom>
        </p:spPr>
      </p:pic>
    </p:spTree>
    <p:extLst>
      <p:ext uri="{BB962C8B-B14F-4D97-AF65-F5344CB8AC3E}">
        <p14:creationId xmlns:p14="http://schemas.microsoft.com/office/powerpoint/2010/main" val="232652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286E-EDD9-452B-8BDF-C1F307E5AB58}"/>
              </a:ext>
            </a:extLst>
          </p:cNvPr>
          <p:cNvSpPr>
            <a:spLocks noGrp="1"/>
          </p:cNvSpPr>
          <p:nvPr>
            <p:ph type="title"/>
          </p:nvPr>
        </p:nvSpPr>
        <p:spPr>
          <a:xfrm>
            <a:off x="521208" y="448056"/>
            <a:ext cx="11092616" cy="640080"/>
          </a:xfrm>
        </p:spPr>
        <p:txBody>
          <a:bodyPr>
            <a:normAutofit/>
          </a:bodyPr>
          <a:lstStyle/>
          <a:p>
            <a:r>
              <a:rPr lang="en-IN" b="1" spc="300" dirty="0"/>
              <a:t>2.) Computing the histogram of a Grey level image (cont.)</a:t>
            </a:r>
            <a:endParaRPr lang="en-IN" b="1" dirty="0"/>
          </a:p>
        </p:txBody>
      </p:sp>
      <p:sp>
        <p:nvSpPr>
          <p:cNvPr id="3" name="Content Placeholder 2">
            <a:extLst>
              <a:ext uri="{FF2B5EF4-FFF2-40B4-BE49-F238E27FC236}">
                <a16:creationId xmlns:a16="http://schemas.microsoft.com/office/drawing/2014/main" id="{AB8399B9-9D24-497B-8FD9-2C09A92FA482}"/>
              </a:ext>
            </a:extLst>
          </p:cNvPr>
          <p:cNvSpPr>
            <a:spLocks noGrp="1"/>
          </p:cNvSpPr>
          <p:nvPr>
            <p:ph sz="quarter" idx="10"/>
          </p:nvPr>
        </p:nvSpPr>
        <p:spPr>
          <a:xfrm>
            <a:off x="605484" y="1369620"/>
            <a:ext cx="11272290" cy="4842644"/>
          </a:xfrm>
        </p:spPr>
        <p:txBody>
          <a:bodyPr>
            <a:normAutofit/>
          </a:bodyPr>
          <a:lstStyle/>
          <a:p>
            <a:pPr>
              <a:lnSpc>
                <a:spcPct val="100000"/>
              </a:lnSpc>
            </a:pPr>
            <a:r>
              <a:rPr lang="en-IN" sz="2400" dirty="0"/>
              <a:t>Explanation: </a:t>
            </a:r>
          </a:p>
          <a:p>
            <a:r>
              <a:rPr lang="en-IN" sz="1800" b="1" dirty="0"/>
              <a:t>1) </a:t>
            </a:r>
            <a:r>
              <a:rPr lang="en-IN" sz="1800" b="1" dirty="0">
                <a:latin typeface="Consolas" panose="020B0609020204030204" pitchFamily="49" charset="0"/>
              </a:rPr>
              <a:t>def compute_histogram(</a:t>
            </a:r>
            <a:r>
              <a:rPr lang="en-IN" sz="1800" b="1" dirty="0" err="1">
                <a:latin typeface="Consolas" panose="020B0609020204030204" pitchFamily="49" charset="0"/>
              </a:rPr>
              <a:t>image_matrix</a:t>
            </a:r>
            <a:r>
              <a:rPr lang="en-IN" sz="1800" b="1" dirty="0">
                <a:latin typeface="Consolas" panose="020B0609020204030204" pitchFamily="49" charset="0"/>
              </a:rPr>
              <a:t>): </a:t>
            </a:r>
            <a:r>
              <a:rPr lang="en-IN" sz="1800" dirty="0"/>
              <a:t>This is the user defined function, which returns a list of number of occurrences of each grayscale value of the image, which ranges from 0-255.</a:t>
            </a:r>
          </a:p>
          <a:p>
            <a:r>
              <a:rPr lang="en-IN" sz="1800" b="1" dirty="0"/>
              <a:t>2) </a:t>
            </a:r>
            <a:r>
              <a:rPr lang="en-IN" sz="1800" b="1" dirty="0" err="1">
                <a:latin typeface="Consolas" panose="020B0609020204030204" pitchFamily="49" charset="0"/>
              </a:rPr>
              <a:t>cv.imread</a:t>
            </a:r>
            <a:r>
              <a:rPr lang="en-IN" sz="1800" b="1" dirty="0">
                <a:latin typeface="Consolas" panose="020B0609020204030204" pitchFamily="49" charset="0"/>
              </a:rPr>
              <a:t>('image.</a:t>
            </a:r>
            <a:r>
              <a:rPr lang="en-IN" sz="1800" b="1" dirty="0" err="1">
                <a:latin typeface="Consolas" panose="020B0609020204030204" pitchFamily="49" charset="0"/>
              </a:rPr>
              <a:t>png</a:t>
            </a:r>
            <a:r>
              <a:rPr lang="en-IN" sz="1800" b="1" dirty="0">
                <a:latin typeface="Consolas" panose="020B0609020204030204" pitchFamily="49" charset="0"/>
              </a:rPr>
              <a:t>',</a:t>
            </a:r>
            <a:r>
              <a:rPr lang="en-IN" sz="1800" b="1" dirty="0" err="1">
                <a:latin typeface="Consolas" panose="020B0609020204030204" pitchFamily="49" charset="0"/>
              </a:rPr>
              <a:t>cv.IMREAD_GRAYSCALE</a:t>
            </a:r>
            <a:r>
              <a:rPr lang="en-IN" sz="1800" b="1" dirty="0">
                <a:latin typeface="Consolas" panose="020B0609020204030204" pitchFamily="49" charset="0"/>
              </a:rPr>
              <a:t>): </a:t>
            </a:r>
            <a:r>
              <a:rPr lang="en-IN" sz="1800" dirty="0"/>
              <a:t>This function reads the image in grayscale form.</a:t>
            </a:r>
          </a:p>
          <a:p>
            <a:r>
              <a:rPr lang="en-IN" sz="1800" b="1" dirty="0"/>
              <a:t>3) </a:t>
            </a:r>
            <a:r>
              <a:rPr lang="en-IN" sz="1800" b="1" dirty="0" err="1">
                <a:latin typeface="Consolas" panose="020B0609020204030204" pitchFamily="49" charset="0"/>
              </a:rPr>
              <a:t>cv.imshow</a:t>
            </a:r>
            <a:r>
              <a:rPr lang="en-IN" sz="1800" b="1" dirty="0">
                <a:latin typeface="Consolas" panose="020B0609020204030204" pitchFamily="49" charset="0"/>
              </a:rPr>
              <a:t>("Image",</a:t>
            </a:r>
            <a:r>
              <a:rPr lang="en-IN" sz="1800" b="1" dirty="0" err="1">
                <a:latin typeface="Consolas" panose="020B0609020204030204" pitchFamily="49" charset="0"/>
              </a:rPr>
              <a:t>img</a:t>
            </a:r>
            <a:r>
              <a:rPr lang="en-IN" sz="1800" b="1" dirty="0">
                <a:latin typeface="Consolas" panose="020B0609020204030204" pitchFamily="49" charset="0"/>
              </a:rPr>
              <a:t>) </a:t>
            </a:r>
            <a:r>
              <a:rPr lang="en-IN" sz="1800" dirty="0"/>
              <a:t>and</a:t>
            </a:r>
            <a:r>
              <a:rPr lang="en-IN" sz="1800" b="1" dirty="0"/>
              <a:t> </a:t>
            </a:r>
            <a:r>
              <a:rPr lang="en-IN" sz="1800" b="1" dirty="0">
                <a:latin typeface="Consolas" panose="020B0609020204030204" pitchFamily="49" charset="0"/>
              </a:rPr>
              <a:t>k = </a:t>
            </a:r>
            <a:r>
              <a:rPr lang="en-IN" sz="1800" b="1" dirty="0" err="1">
                <a:latin typeface="Consolas" panose="020B0609020204030204" pitchFamily="49" charset="0"/>
              </a:rPr>
              <a:t>cv.waitKey</a:t>
            </a:r>
            <a:r>
              <a:rPr lang="en-IN" sz="1800" b="1" dirty="0">
                <a:latin typeface="Consolas" panose="020B0609020204030204" pitchFamily="49" charset="0"/>
              </a:rPr>
              <a:t>(100): </a:t>
            </a:r>
            <a:r>
              <a:rPr lang="en-IN" sz="1800" dirty="0"/>
              <a:t>These lines show the image and keep it shown for the entire duration of program runtime. Here 100 is the amount of time (in </a:t>
            </a:r>
            <a:r>
              <a:rPr lang="en-IN" sz="1800" dirty="0" err="1"/>
              <a:t>ms</a:t>
            </a:r>
            <a:r>
              <a:rPr lang="en-IN" sz="1800" dirty="0"/>
              <a:t>) to wait after that the code will execute the next lines of the program. </a:t>
            </a:r>
          </a:p>
          <a:p>
            <a:r>
              <a:rPr lang="en-IN" sz="1800" b="1" dirty="0"/>
              <a:t>4) </a:t>
            </a:r>
            <a:r>
              <a:rPr lang="en-IN" sz="1800" b="1" dirty="0" err="1">
                <a:latin typeface="Consolas" panose="020B0609020204030204" pitchFamily="49" charset="0"/>
              </a:rPr>
              <a:t>cv.imwrite</a:t>
            </a:r>
            <a:r>
              <a:rPr lang="en-IN" sz="1800" b="1" dirty="0">
                <a:latin typeface="Consolas" panose="020B0609020204030204" pitchFamily="49" charset="0"/>
              </a:rPr>
              <a:t>('greyscale.</a:t>
            </a:r>
            <a:r>
              <a:rPr lang="en-IN" sz="1800" b="1" dirty="0" err="1">
                <a:latin typeface="Consolas" panose="020B0609020204030204" pitchFamily="49" charset="0"/>
              </a:rPr>
              <a:t>png</a:t>
            </a:r>
            <a:r>
              <a:rPr lang="en-IN" sz="1800" b="1" dirty="0">
                <a:latin typeface="Consolas" panose="020B0609020204030204" pitchFamily="49" charset="0"/>
              </a:rPr>
              <a:t>',</a:t>
            </a:r>
            <a:r>
              <a:rPr lang="en-IN" sz="1800" b="1" dirty="0" err="1">
                <a:latin typeface="Consolas" panose="020B0609020204030204" pitchFamily="49" charset="0"/>
              </a:rPr>
              <a:t>img</a:t>
            </a:r>
            <a:r>
              <a:rPr lang="en-IN" sz="1800" b="1" dirty="0">
                <a:latin typeface="Consolas" panose="020B0609020204030204" pitchFamily="49" charset="0"/>
              </a:rPr>
              <a:t>): </a:t>
            </a:r>
            <a:r>
              <a:rPr lang="en-IN" sz="1800" dirty="0"/>
              <a:t>This line saves the grayscale form of the image as ‘grayscale.png’.</a:t>
            </a:r>
            <a:endParaRPr lang="en-IN" sz="3600" dirty="0"/>
          </a:p>
          <a:p>
            <a:pPr>
              <a:lnSpc>
                <a:spcPct val="100000"/>
              </a:lnSpc>
            </a:pPr>
            <a:endParaRPr lang="en-IN" sz="2400" dirty="0"/>
          </a:p>
        </p:txBody>
      </p:sp>
    </p:spTree>
    <p:extLst>
      <p:ext uri="{BB962C8B-B14F-4D97-AF65-F5344CB8AC3E}">
        <p14:creationId xmlns:p14="http://schemas.microsoft.com/office/powerpoint/2010/main" val="116671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011A-05BC-4ED4-9924-52F65F9FF451}"/>
              </a:ext>
            </a:extLst>
          </p:cNvPr>
          <p:cNvSpPr>
            <a:spLocks noGrp="1"/>
          </p:cNvSpPr>
          <p:nvPr>
            <p:ph type="title"/>
          </p:nvPr>
        </p:nvSpPr>
        <p:spPr>
          <a:xfrm>
            <a:off x="521207" y="448056"/>
            <a:ext cx="11186884" cy="640080"/>
          </a:xfrm>
        </p:spPr>
        <p:txBody>
          <a:bodyPr/>
          <a:lstStyle/>
          <a:p>
            <a:r>
              <a:rPr lang="en-IN" b="1" spc="300" dirty="0"/>
              <a:t>2.) Computing the histogram of a Grey level image (cont.)</a:t>
            </a:r>
            <a:endParaRPr lang="en-IN" dirty="0"/>
          </a:p>
        </p:txBody>
      </p:sp>
      <p:sp>
        <p:nvSpPr>
          <p:cNvPr id="3" name="Content Placeholder 2">
            <a:extLst>
              <a:ext uri="{FF2B5EF4-FFF2-40B4-BE49-F238E27FC236}">
                <a16:creationId xmlns:a16="http://schemas.microsoft.com/office/drawing/2014/main" id="{FE73D2D0-4B2F-4F2E-89B6-94DB4AF2F20E}"/>
              </a:ext>
            </a:extLst>
          </p:cNvPr>
          <p:cNvSpPr>
            <a:spLocks noGrp="1"/>
          </p:cNvSpPr>
          <p:nvPr>
            <p:ph sz="quarter" idx="10"/>
          </p:nvPr>
        </p:nvSpPr>
        <p:spPr>
          <a:xfrm>
            <a:off x="521207" y="1190511"/>
            <a:ext cx="11309997" cy="5422392"/>
          </a:xfrm>
        </p:spPr>
        <p:txBody>
          <a:bodyPr>
            <a:normAutofit fontScale="92500" lnSpcReduction="10000"/>
          </a:bodyPr>
          <a:lstStyle/>
          <a:p>
            <a:r>
              <a:rPr lang="en-IN" sz="1800" b="1" dirty="0"/>
              <a:t>5) </a:t>
            </a:r>
            <a:r>
              <a:rPr lang="en-IN" sz="1800" b="1" dirty="0" err="1">
                <a:latin typeface="Consolas" panose="020B0609020204030204" pitchFamily="49" charset="0"/>
              </a:rPr>
              <a:t>plt.figure</a:t>
            </a:r>
            <a:r>
              <a:rPr lang="en-IN" sz="1800" b="1" dirty="0">
                <a:latin typeface="Consolas" panose="020B0609020204030204" pitchFamily="49" charset="0"/>
              </a:rPr>
              <a:t>(1); histogram = compute_histogram(</a:t>
            </a:r>
            <a:r>
              <a:rPr lang="en-IN" sz="1800" b="1" dirty="0" err="1">
                <a:latin typeface="Consolas" panose="020B0609020204030204" pitchFamily="49" charset="0"/>
              </a:rPr>
              <a:t>img</a:t>
            </a:r>
            <a:r>
              <a:rPr lang="en-IN" sz="1800" b="1" dirty="0">
                <a:latin typeface="Consolas" panose="020B0609020204030204" pitchFamily="49" charset="0"/>
              </a:rPr>
              <a:t>); </a:t>
            </a:r>
            <a:r>
              <a:rPr lang="en-IN" sz="1800" b="1" dirty="0" err="1">
                <a:latin typeface="Consolas" panose="020B0609020204030204" pitchFamily="49" charset="0"/>
              </a:rPr>
              <a:t>plt.stem</a:t>
            </a:r>
            <a:r>
              <a:rPr lang="en-IN" sz="1800" b="1" dirty="0">
                <a:latin typeface="Consolas" panose="020B0609020204030204" pitchFamily="49" charset="0"/>
              </a:rPr>
              <a:t>(histogram, </a:t>
            </a:r>
            <a:r>
              <a:rPr lang="en-IN" sz="1800" b="1" dirty="0" err="1">
                <a:latin typeface="Consolas" panose="020B0609020204030204" pitchFamily="49" charset="0"/>
              </a:rPr>
              <a:t>markerfmt</a:t>
            </a:r>
            <a:r>
              <a:rPr lang="en-IN" sz="1800" b="1" dirty="0">
                <a:latin typeface="Consolas" panose="020B0609020204030204" pitchFamily="49" charset="0"/>
              </a:rPr>
              <a:t> = </a:t>
            </a:r>
            <a:r>
              <a:rPr lang="en-IN" sz="1800" b="1" dirty="0">
                <a:latin typeface="Consolas" panose="020B0609020204030204" pitchFamily="49" charset="0"/>
                <a:cs typeface="Times New Roman" panose="02020603050405020304" pitchFamily="18" charset="0"/>
              </a:rPr>
              <a:t>‘ ’); </a:t>
            </a:r>
            <a:r>
              <a:rPr lang="en-IN" sz="1800" b="1" dirty="0" err="1">
                <a:latin typeface="Consolas" panose="020B0609020204030204" pitchFamily="49" charset="0"/>
              </a:rPr>
              <a:t>plt.xlabel</a:t>
            </a:r>
            <a:r>
              <a:rPr lang="en-IN" sz="1800" b="1" dirty="0">
                <a:latin typeface="Consolas" panose="020B0609020204030204" pitchFamily="49" charset="0"/>
              </a:rPr>
              <a:t>("Grayscale Values"); </a:t>
            </a:r>
            <a:r>
              <a:rPr lang="en-IN" sz="1800" b="1" dirty="0" err="1">
                <a:latin typeface="Consolas" panose="020B0609020204030204" pitchFamily="49" charset="0"/>
              </a:rPr>
              <a:t>plt.ylabel</a:t>
            </a:r>
            <a:r>
              <a:rPr lang="en-IN" sz="1800" b="1" dirty="0">
                <a:latin typeface="Consolas" panose="020B0609020204030204" pitchFamily="49" charset="0"/>
              </a:rPr>
              <a:t>("No. Of Occurrences"); </a:t>
            </a:r>
            <a:r>
              <a:rPr lang="en-IN" sz="1800" b="1" dirty="0" err="1">
                <a:latin typeface="Consolas" panose="020B0609020204030204" pitchFamily="49" charset="0"/>
              </a:rPr>
              <a:t>plt.title</a:t>
            </a:r>
            <a:r>
              <a:rPr lang="en-IN" sz="1800" b="1" dirty="0">
                <a:latin typeface="Consolas" panose="020B0609020204030204" pitchFamily="49" charset="0"/>
              </a:rPr>
              <a:t>("Using compute_histogram()"): </a:t>
            </a:r>
            <a:r>
              <a:rPr lang="en-IN" sz="1800" dirty="0"/>
              <a:t>These lines are used to make a figure, which is the histogram made by the user defined function. Here </a:t>
            </a:r>
            <a:r>
              <a:rPr lang="en-IN" sz="1800" dirty="0" err="1">
                <a:latin typeface="Consolas" panose="020B0609020204030204" pitchFamily="49" charset="0"/>
              </a:rPr>
              <a:t>maplotlib.stem</a:t>
            </a:r>
            <a:r>
              <a:rPr lang="en-IN" sz="1800" dirty="0">
                <a:latin typeface="Consolas" panose="020B0609020204030204" pitchFamily="49" charset="0"/>
              </a:rPr>
              <a:t>() </a:t>
            </a:r>
            <a:r>
              <a:rPr lang="en-IN" sz="1800" dirty="0"/>
              <a:t>is used with </a:t>
            </a:r>
            <a:r>
              <a:rPr lang="en-IN" sz="1800" dirty="0" err="1">
                <a:latin typeface="Consolas" panose="020B0609020204030204" pitchFamily="49" charset="0"/>
              </a:rPr>
              <a:t>markerfmt</a:t>
            </a:r>
            <a:r>
              <a:rPr lang="en-IN" sz="1800" dirty="0">
                <a:latin typeface="Consolas" panose="020B0609020204030204" pitchFamily="49" charset="0"/>
              </a:rPr>
              <a:t>=‘ ‘</a:t>
            </a:r>
            <a:r>
              <a:rPr lang="en-IN" sz="1800" dirty="0"/>
              <a:t> so as to make the stem graph look like a histogram plot. </a:t>
            </a:r>
          </a:p>
          <a:p>
            <a:r>
              <a:rPr lang="en-IN" sz="1800" b="1" dirty="0"/>
              <a:t>6) </a:t>
            </a:r>
            <a:r>
              <a:rPr lang="en-IN" sz="1800" b="1" dirty="0" err="1">
                <a:latin typeface="Consolas" panose="020B0609020204030204" pitchFamily="49" charset="0"/>
              </a:rPr>
              <a:t>plt.figure</a:t>
            </a:r>
            <a:r>
              <a:rPr lang="en-IN" sz="1800" b="1" dirty="0">
                <a:latin typeface="Consolas" panose="020B0609020204030204" pitchFamily="49" charset="0"/>
              </a:rPr>
              <a:t>(2); </a:t>
            </a:r>
            <a:r>
              <a:rPr lang="en-IN" sz="1800" b="1" dirty="0" err="1">
                <a:latin typeface="Consolas" panose="020B0609020204030204" pitchFamily="49" charset="0"/>
              </a:rPr>
              <a:t>plt.hist</a:t>
            </a:r>
            <a:r>
              <a:rPr lang="en-IN" sz="1800" b="1" dirty="0">
                <a:latin typeface="Consolas" panose="020B0609020204030204" pitchFamily="49" charset="0"/>
              </a:rPr>
              <a:t>(</a:t>
            </a:r>
            <a:r>
              <a:rPr lang="en-IN" sz="1800" b="1" dirty="0" err="1">
                <a:latin typeface="Consolas" panose="020B0609020204030204" pitchFamily="49" charset="0"/>
              </a:rPr>
              <a:t>img.ravel</a:t>
            </a:r>
            <a:r>
              <a:rPr lang="en-IN" sz="1800" b="1" dirty="0">
                <a:latin typeface="Consolas" panose="020B0609020204030204" pitchFamily="49" charset="0"/>
              </a:rPr>
              <a:t>(),256,[0,256]); </a:t>
            </a:r>
            <a:r>
              <a:rPr lang="en-IN" sz="1800" b="1" dirty="0" err="1">
                <a:latin typeface="Consolas" panose="020B0609020204030204" pitchFamily="49" charset="0"/>
              </a:rPr>
              <a:t>plt.xlabel</a:t>
            </a:r>
            <a:r>
              <a:rPr lang="en-IN" sz="1800" b="1" dirty="0">
                <a:latin typeface="Consolas" panose="020B0609020204030204" pitchFamily="49" charset="0"/>
              </a:rPr>
              <a:t>("Grayscale Values"); </a:t>
            </a:r>
            <a:r>
              <a:rPr lang="en-IN" sz="1800" b="1" dirty="0" err="1">
                <a:latin typeface="Consolas" panose="020B0609020204030204" pitchFamily="49" charset="0"/>
              </a:rPr>
              <a:t>plt.ylabel</a:t>
            </a:r>
            <a:r>
              <a:rPr lang="en-IN" sz="1800" b="1" dirty="0">
                <a:latin typeface="Consolas" panose="020B0609020204030204" pitchFamily="49" charset="0"/>
              </a:rPr>
              <a:t>("No. Of </a:t>
            </a:r>
            <a:r>
              <a:rPr lang="en-IN" sz="1800" b="1" dirty="0" err="1">
                <a:latin typeface="Consolas" panose="020B0609020204030204" pitchFamily="49" charset="0"/>
              </a:rPr>
              <a:t>Occurence</a:t>
            </a:r>
            <a:r>
              <a:rPr lang="en-IN" sz="1800" b="1" dirty="0">
                <a:latin typeface="Consolas" panose="020B0609020204030204" pitchFamily="49" charset="0"/>
              </a:rPr>
              <a:t>"); </a:t>
            </a:r>
            <a:r>
              <a:rPr lang="en-IN" sz="1800" b="1" dirty="0" err="1">
                <a:latin typeface="Consolas" panose="020B0609020204030204" pitchFamily="49" charset="0"/>
              </a:rPr>
              <a:t>plt.title</a:t>
            </a:r>
            <a:r>
              <a:rPr lang="en-IN" sz="1800" b="1" dirty="0">
                <a:latin typeface="Consolas" panose="020B0609020204030204" pitchFamily="49" charset="0"/>
              </a:rPr>
              <a:t>("Using In-Built Commands"):</a:t>
            </a:r>
            <a:r>
              <a:rPr lang="en-IN" sz="1800" b="1" dirty="0"/>
              <a:t> </a:t>
            </a:r>
            <a:r>
              <a:rPr lang="en-IN" sz="1800" dirty="0"/>
              <a:t>These lines are used to make a figure, which is the histogram, made by inbuilt functions contained in </a:t>
            </a:r>
            <a:r>
              <a:rPr lang="en-IN" sz="1800" dirty="0">
                <a:latin typeface="Consolas" panose="020B0609020204030204" pitchFamily="49" charset="0"/>
              </a:rPr>
              <a:t>matplotlib</a:t>
            </a:r>
            <a:r>
              <a:rPr lang="en-IN" sz="1800" dirty="0"/>
              <a:t> and </a:t>
            </a:r>
            <a:r>
              <a:rPr lang="en-IN" sz="1800" dirty="0" err="1">
                <a:latin typeface="Consolas" panose="020B0609020204030204" pitchFamily="49" charset="0"/>
              </a:rPr>
              <a:t>numpy</a:t>
            </a:r>
            <a:r>
              <a:rPr lang="en-IN" sz="1800" dirty="0"/>
              <a:t>. Here </a:t>
            </a:r>
            <a:r>
              <a:rPr lang="en-IN" sz="1800" dirty="0" err="1">
                <a:latin typeface="Consolas" panose="020B0609020204030204" pitchFamily="49" charset="0"/>
              </a:rPr>
              <a:t>numpy.ravel</a:t>
            </a:r>
            <a:r>
              <a:rPr lang="en-IN" sz="1800" dirty="0">
                <a:latin typeface="Consolas" panose="020B0609020204030204" pitchFamily="49" charset="0"/>
              </a:rPr>
              <a:t>() </a:t>
            </a:r>
            <a:r>
              <a:rPr lang="en-IN" sz="1800" dirty="0"/>
              <a:t>returns the value of the image matrix in a 1D array in row major format and </a:t>
            </a:r>
            <a:r>
              <a:rPr lang="en-IN" sz="1800" dirty="0" err="1">
                <a:latin typeface="Consolas" panose="020B0609020204030204" pitchFamily="49" charset="0"/>
              </a:rPr>
              <a:t>matplotlib.hist</a:t>
            </a:r>
            <a:r>
              <a:rPr lang="en-IN" sz="1800" dirty="0">
                <a:latin typeface="Consolas" panose="020B0609020204030204" pitchFamily="49" charset="0"/>
              </a:rPr>
              <a:t>() </a:t>
            </a:r>
            <a:r>
              <a:rPr lang="en-IN" sz="1800" dirty="0"/>
              <a:t>makes an histogram of the array returned. The second parameter 256 defines the number of bars to be displayed in the histogram and the third parameter defines the range of input to be displayed by the histogram.</a:t>
            </a:r>
          </a:p>
          <a:p>
            <a:r>
              <a:rPr lang="en-IN" sz="1800" b="1" dirty="0"/>
              <a:t>7) </a:t>
            </a:r>
            <a:r>
              <a:rPr lang="en-IN" sz="1800" b="1" dirty="0" err="1">
                <a:latin typeface="Consolas" panose="020B0609020204030204" pitchFamily="49" charset="0"/>
              </a:rPr>
              <a:t>plt.show</a:t>
            </a:r>
            <a:r>
              <a:rPr lang="en-IN" sz="1800" b="1" dirty="0">
                <a:latin typeface="Consolas" panose="020B0609020204030204" pitchFamily="49" charset="0"/>
              </a:rPr>
              <a:t>(): </a:t>
            </a:r>
            <a:r>
              <a:rPr lang="en-IN" sz="1800" dirty="0"/>
              <a:t>This line shows all the figures made by matplotlib as a usable window, enabling user to visualise the figures made by the code.</a:t>
            </a:r>
            <a:endParaRPr lang="en-IN" sz="2800" dirty="0"/>
          </a:p>
        </p:txBody>
      </p:sp>
    </p:spTree>
    <p:extLst>
      <p:ext uri="{BB962C8B-B14F-4D97-AF65-F5344CB8AC3E}">
        <p14:creationId xmlns:p14="http://schemas.microsoft.com/office/powerpoint/2010/main" val="844069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2A67A-248B-4C9C-8711-D1FDEDF543FE}"/>
              </a:ext>
            </a:extLst>
          </p:cNvPr>
          <p:cNvSpPr>
            <a:spLocks noGrp="1"/>
          </p:cNvSpPr>
          <p:nvPr>
            <p:ph type="title"/>
          </p:nvPr>
        </p:nvSpPr>
        <p:spPr>
          <a:xfrm>
            <a:off x="521207" y="448056"/>
            <a:ext cx="11036055" cy="640080"/>
          </a:xfrm>
        </p:spPr>
        <p:txBody>
          <a:bodyPr>
            <a:normAutofit/>
          </a:bodyPr>
          <a:lstStyle/>
          <a:p>
            <a:r>
              <a:rPr lang="en-IN" b="1" spc="300" dirty="0"/>
              <a:t>3.) Test of the computed histogram</a:t>
            </a:r>
          </a:p>
        </p:txBody>
      </p:sp>
      <p:sp>
        <p:nvSpPr>
          <p:cNvPr id="3" name="Content Placeholder 2">
            <a:extLst>
              <a:ext uri="{FF2B5EF4-FFF2-40B4-BE49-F238E27FC236}">
                <a16:creationId xmlns:a16="http://schemas.microsoft.com/office/drawing/2014/main" id="{E1AB3DBD-164E-459D-B1C8-3643ACD4AFA1}"/>
              </a:ext>
            </a:extLst>
          </p:cNvPr>
          <p:cNvSpPr>
            <a:spLocks noGrp="1"/>
          </p:cNvSpPr>
          <p:nvPr>
            <p:ph sz="quarter" idx="10"/>
          </p:nvPr>
        </p:nvSpPr>
        <p:spPr>
          <a:xfrm>
            <a:off x="521207" y="1260787"/>
            <a:ext cx="11036055" cy="973366"/>
          </a:xfrm>
        </p:spPr>
        <p:txBody>
          <a:bodyPr>
            <a:normAutofit/>
          </a:bodyPr>
          <a:lstStyle/>
          <a:p>
            <a:r>
              <a:rPr lang="en-IN" sz="2000" dirty="0"/>
              <a:t>Here is how the histogram computed by the </a:t>
            </a:r>
            <a:r>
              <a:rPr lang="en-IN" sz="2000" b="1" dirty="0">
                <a:latin typeface="Consolas" panose="020B0609020204030204" pitchFamily="49" charset="0"/>
              </a:rPr>
              <a:t>compute_histogram()</a:t>
            </a:r>
            <a:r>
              <a:rPr lang="en-IN" sz="2000" dirty="0"/>
              <a:t> function compares to the one computed by OpenCV’s library function </a:t>
            </a:r>
            <a:r>
              <a:rPr lang="en-IN" sz="2000" b="1" dirty="0">
                <a:latin typeface="Consolas" panose="020B0609020204030204" pitchFamily="49" charset="0"/>
              </a:rPr>
              <a:t>ravel()</a:t>
            </a:r>
            <a:r>
              <a:rPr lang="en-IN" sz="2000" dirty="0"/>
              <a:t>: </a:t>
            </a:r>
          </a:p>
        </p:txBody>
      </p:sp>
      <p:pic>
        <p:nvPicPr>
          <p:cNvPr id="9" name="Picture 8">
            <a:extLst>
              <a:ext uri="{FF2B5EF4-FFF2-40B4-BE49-F238E27FC236}">
                <a16:creationId xmlns:a16="http://schemas.microsoft.com/office/drawing/2014/main" id="{A3538657-0E6B-4F7A-BA29-190D084B0A13}"/>
              </a:ext>
            </a:extLst>
          </p:cNvPr>
          <p:cNvPicPr>
            <a:picLocks noChangeAspect="1"/>
          </p:cNvPicPr>
          <p:nvPr/>
        </p:nvPicPr>
        <p:blipFill>
          <a:blip r:embed="rId2"/>
          <a:stretch>
            <a:fillRect/>
          </a:stretch>
        </p:blipFill>
        <p:spPr>
          <a:xfrm>
            <a:off x="244027" y="2367702"/>
            <a:ext cx="5932209" cy="4042242"/>
          </a:xfrm>
          <a:prstGeom prst="rect">
            <a:avLst/>
          </a:prstGeom>
        </p:spPr>
      </p:pic>
      <p:pic>
        <p:nvPicPr>
          <p:cNvPr id="11" name="Picture 10">
            <a:extLst>
              <a:ext uri="{FF2B5EF4-FFF2-40B4-BE49-F238E27FC236}">
                <a16:creationId xmlns:a16="http://schemas.microsoft.com/office/drawing/2014/main" id="{6D00360D-9FEB-42DD-95F1-2C28D3AFADAC}"/>
              </a:ext>
            </a:extLst>
          </p:cNvPr>
          <p:cNvPicPr>
            <a:picLocks noChangeAspect="1"/>
          </p:cNvPicPr>
          <p:nvPr/>
        </p:nvPicPr>
        <p:blipFill>
          <a:blip r:embed="rId3"/>
          <a:stretch>
            <a:fillRect/>
          </a:stretch>
        </p:blipFill>
        <p:spPr>
          <a:xfrm>
            <a:off x="6039234" y="2360963"/>
            <a:ext cx="5898176" cy="4048981"/>
          </a:xfrm>
          <a:prstGeom prst="rect">
            <a:avLst/>
          </a:prstGeom>
        </p:spPr>
      </p:pic>
    </p:spTree>
    <p:extLst>
      <p:ext uri="{BB962C8B-B14F-4D97-AF65-F5344CB8AC3E}">
        <p14:creationId xmlns:p14="http://schemas.microsoft.com/office/powerpoint/2010/main" val="3175611366"/>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626</Words>
  <Application>Microsoft Office PowerPoint</Application>
  <PresentationFormat>Widescreen</PresentationFormat>
  <Paragraphs>29</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Consolas</vt:lpstr>
      <vt:lpstr>Segoe UI</vt:lpstr>
      <vt:lpstr>Segoe UI Light</vt:lpstr>
      <vt:lpstr>Times New Roman</vt:lpstr>
      <vt:lpstr>WelcomeDoc</vt:lpstr>
      <vt:lpstr>Image Histogram</vt:lpstr>
      <vt:lpstr>1.) What is a Histogram?</vt:lpstr>
      <vt:lpstr>2.) Computing the histogram of a Grey level image</vt:lpstr>
      <vt:lpstr>2.) Computing the histogram of a Grey level image (cont.)</vt:lpstr>
      <vt:lpstr>2.) Computing the histogram of a Grey level image (cont.)</vt:lpstr>
      <vt:lpstr>2.) Computing the histogram of a Grey level image (cont.)</vt:lpstr>
      <vt:lpstr>2.) Computing the histogram of a Grey level image (cont.)</vt:lpstr>
      <vt:lpstr>2.) Computing the histogram of a Grey level image (cont.)</vt:lpstr>
      <vt:lpstr>3.) Test of the computed histogram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2020-09-12T09:50:15Z</dcterms:created>
  <dcterms:modified xsi:type="dcterms:W3CDTF">2020-09-13T07:10:00Z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