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F26CD-6642-451F-B2EE-B8BCB4902C47}" v="1" dt="2020-10-12T09:48:37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0-12T09:44:41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7885 11659 0,'17'0'47,"1"0"-32,-18 18-15,18-18 0,193 0 32,-193 0-32,493 18 31,230-18 0,-106 0 0,-353 17-15,-17-17 0,52 0 15,54 18-15,-336-18-16,336 0 15,-36 0 1,88 0-1,71 18 1,0-1 0,-36-17-1,-87 0 1,-177 0 0,-176 0-16,70 0 15,-35 0 1,-18 0-1,35 0 1,1 0 0,0 0 15,17 0-15,53 0-1,-18 0 1,18 0-1,36 18 1,-89-18 0,0 0-1,0 0 1,18 0 0,0 0-1,-18 0 1,-52-18-1,16 1 1,1 17 0,18-18 15,-36 18-15,-17-18-1,0 18 1,-1 0-1,1 0 1,-1 0 0,1 0 15</inkml:trace>
  <inkml:trace contextRef="#ctx0" brushRef="#br0" timeOffset="7450.88">5838 11677 0,'18'0'110,"0"0"-110,-1 0 15,1 0-15,0 0 0,-1 0 0,1 0 16,123 0-1,-141-18-15,88 18 32,-70 0 15</inkml:trace>
  <inkml:trace contextRef="#ctx0" brushRef="#br0" timeOffset="13163.39">8096 15205 0,'18'0'62,"0"0"-62,-1 0 16,1 0-16,-1 0 16,1 0-16,-18 17 0,18-17 0,-1 0 0,1 0 15,0 0-15,-1 0 0,1 0 0,88 0 32,35 18-1,-53 0 0,-70-18 0,-1 0-15</inkml:trace>
  <inkml:trace contextRef="#ctx0" brushRef="#br0" timeOffset="14596.82">6297 14058 0,'18'0'0,"-1"0"16,1 0-16,88 0 31,176 0 0,-264 0-31,387 18 31,407 17 1,-389-35-17,-88 18 17,-123-18-17,-106 0 1,-53 17-1,-36-17 1,1 0 0,0 0-1,-1 0 1,1 0 31,0 0 156,-1 0-172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0-12T09:46:41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27517 7708 0,'0'0'0,"0"-17"16,88-1-1,-71 18-15,125 18 16,140 264 31,-53 123-16,-229-158 0,-17-194-15,-1-53 0,71-17-1,176-177 1,71-89 0,-18 1-1,177-35 1,-142-1-1,-246 142 1,-54 35 0,-122 17 15,69 124-31,-193-70 16,-141 70-1,317 0-15,-529 194 16,0 123-1,-18 124 1,512-353-16,-530 424 16,160-124-1,211-212 1,176-123 0,54-53-1,17-70 1,0 52-16,88-158 15,53-142 1,88 18 15,247 0-15,-105 177 0,-124 123-1,17 141 1,-52 88-1,-36 18 1,-70-53 0,-53-123-1,18-53 1,-36-18-16,124-71 16,17-141-1,18-299 1,-176 423-16,123-477 15,-106 124 1,-52 230 15,-54 122-15,0 89 0,-105 141-1,-71 195 1,35-19-1,-105 248 1,35 17 0,211-247-1,71-176 1,35-124 0,89-35-1,140-106 1,54-18-1,-36 1 1,18 35 15,-53 70-15,-176 18 0,-54 0-1,1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109" y="1013496"/>
            <a:ext cx="10515600" cy="739890"/>
          </a:xfrm>
        </p:spPr>
        <p:txBody>
          <a:bodyPr anchor="ctr" anchorCtr="0"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Global and Local Thresholding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5109" y="1952603"/>
            <a:ext cx="9582736" cy="4617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Abhinaba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Chowdhury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Abhiroop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Mukherjee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Debarghya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Jyotiprakash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Roy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Shrutanten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3367216" y="3307858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3442834" y="5913632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3FF77-23CF-4DB5-BB8B-D8900B05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97" y="1637536"/>
            <a:ext cx="9730203" cy="1391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FF230-A911-4D9F-9EEF-D5F07F72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98" y="4197402"/>
            <a:ext cx="9730203" cy="13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18099-167E-406E-A6F0-E7BACD9E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34" y="1815688"/>
            <a:ext cx="5766866" cy="3071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FE272-B114-4E3F-B8BE-D215AE5D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5688"/>
            <a:ext cx="5766866" cy="30710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6093EE-9BB5-494D-8131-555C1027BD7C}"/>
                  </a:ext>
                </a:extLst>
              </p14:cNvPr>
              <p14:cNvContentPartPr/>
              <p14:nvPr/>
            </p14:nvContentPartPr>
            <p14:xfrm>
              <a:off x="9328320" y="2279520"/>
              <a:ext cx="1460520" cy="93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6093EE-9BB5-494D-8131-555C1027BD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8960" y="2270160"/>
                <a:ext cx="1479240" cy="9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00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3442835" y="3324315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3442835" y="5756560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3ED05-4802-4CDB-84E8-877194B9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7" y="1469779"/>
            <a:ext cx="7906346" cy="1663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043AD-2394-496C-8D8D-32D2B80B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7" y="3849854"/>
            <a:ext cx="7906346" cy="16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06535-D361-458C-900D-30F366ED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9" y="1795806"/>
            <a:ext cx="5574792" cy="3201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ABC8A-83DE-4889-B038-2221C1C2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0" y="1828110"/>
            <a:ext cx="5574792" cy="3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6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D7BE6-4800-49C9-990A-98B6FE5D0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1" y="1933501"/>
            <a:ext cx="5557742" cy="2990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4FA72-C560-46D4-BF3E-6171E77B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10" y="1933500"/>
            <a:ext cx="5557742" cy="29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0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634328" y="5646656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646656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ECBBA-16FD-4085-93F5-9F527DDA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05" y="1800639"/>
            <a:ext cx="4317376" cy="3649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136E6-BE96-417A-8F2B-6BBE78F8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21" y="1800638"/>
            <a:ext cx="4317376" cy="36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F8FD-1E81-4E81-84F8-10952F22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1469" cy="640080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1.) What is thresholding?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0FF1-A7BF-4367-9135-C009C3F871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18509"/>
            <a:ext cx="11394838" cy="51914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In digital image processing, </a:t>
            </a:r>
            <a:r>
              <a:rPr lang="en-US" sz="2400" b="1" dirty="0"/>
              <a:t>thresholding </a:t>
            </a:r>
            <a:r>
              <a:rPr lang="en-US" sz="2400" dirty="0"/>
              <a:t>is the simplest method of </a:t>
            </a:r>
            <a:r>
              <a:rPr lang="en-US" sz="2400" b="1" dirty="0"/>
              <a:t>segmenting images</a:t>
            </a:r>
            <a:r>
              <a:rPr lang="en-US" sz="2400" dirty="0"/>
              <a:t>. Image segmentation is the process of </a:t>
            </a:r>
            <a:r>
              <a:rPr lang="en-US" sz="2400" b="1" dirty="0"/>
              <a:t>partitioning</a:t>
            </a:r>
            <a:r>
              <a:rPr lang="en-US" sz="2400" dirty="0"/>
              <a:t> a digital image into multiple segments (sets of pixels, also known as </a:t>
            </a:r>
            <a:r>
              <a:rPr lang="en-US" sz="2400" b="1" dirty="0"/>
              <a:t>image objects</a:t>
            </a:r>
            <a:r>
              <a:rPr lang="en-US" sz="2400" dirty="0"/>
              <a:t>). The goal of segmentation is to </a:t>
            </a:r>
            <a:r>
              <a:rPr lang="en-US" sz="2400" b="1" dirty="0"/>
              <a:t>simplify and/or change </a:t>
            </a:r>
            <a:r>
              <a:rPr lang="en-US" sz="2400" dirty="0"/>
              <a:t>the representation of an image into something that is more meaningful and easier to analyze. The simplest thresholding methods replace each pixel in an image with a black pixel if the image intensity is less than some fixed constant, or a white pixel if the image intensity is greater than that constant. </a:t>
            </a:r>
          </a:p>
          <a:p>
            <a:pPr>
              <a:lnSpc>
                <a:spcPct val="2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447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302C-AB5F-4F80-9D0C-E0F2C5F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311085"/>
            <a:ext cx="11083189" cy="777051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952C-6394-4B45-9E2C-E490B861B6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347704" cy="511130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b="1" dirty="0"/>
              <a:t>Otsu's method</a:t>
            </a:r>
            <a:r>
              <a:rPr lang="en-US" sz="2400" dirty="0"/>
              <a:t>, named after Nobuyuki Otsu (</a:t>
            </a:r>
            <a:r>
              <a:rPr lang="en-US" sz="2400" dirty="0" err="1"/>
              <a:t>大津展之</a:t>
            </a:r>
            <a:r>
              <a:rPr lang="en-US" sz="2400" dirty="0"/>
              <a:t>, </a:t>
            </a:r>
            <a:r>
              <a:rPr lang="en-US" sz="2400" dirty="0" err="1"/>
              <a:t>Ōtsu</a:t>
            </a:r>
            <a:r>
              <a:rPr lang="en-US" sz="2400" dirty="0"/>
              <a:t> Nobuyuki), is used to perform </a:t>
            </a:r>
            <a:r>
              <a:rPr lang="en-US" sz="2400" b="1" dirty="0"/>
              <a:t>automatic image thresholding</a:t>
            </a:r>
            <a:r>
              <a:rPr lang="en-US" sz="2400" dirty="0"/>
              <a:t>. In the simplest form, the algorithm returns a </a:t>
            </a:r>
            <a:r>
              <a:rPr lang="en-US" sz="2400" b="1" dirty="0"/>
              <a:t>single intensity threshold</a:t>
            </a:r>
            <a:r>
              <a:rPr lang="en-US" sz="2400" dirty="0"/>
              <a:t> that separate pixels into two classes, </a:t>
            </a:r>
            <a:r>
              <a:rPr lang="en-US" sz="2400" b="1" dirty="0"/>
              <a:t>foreground and background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r>
              <a:rPr lang="en-US" sz="2400" dirty="0"/>
              <a:t>This threshold is determined by minimizing intra-class intensity variance, or equivalently, by maximizing inter-class variance.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496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6073-DA5B-40B2-A823-B89074B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2408-FD32-4F31-99EF-B33B5793DB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82045"/>
            <a:ext cx="11309997" cy="52035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900" dirty="0">
                <a:latin typeface="Consolas" panose="020B0609020204030204" pitchFamily="49" charset="0"/>
              </a:rPr>
              <a:t>function otsu_threshold(image): # this is the required function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900" dirty="0">
                <a:latin typeface="Consolas" panose="020B0609020204030204" pitchFamily="49" charset="0"/>
              </a:rPr>
              <a:t>    for t from 1 to 255: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900" dirty="0">
                <a:latin typeface="Consolas" panose="020B0609020204030204" pitchFamily="49" charset="0"/>
              </a:rPr>
              <a:t>        </a:t>
            </a:r>
            <a:r>
              <a:rPr lang="en-US" sz="1900" dirty="0">
                <a:latin typeface="Consolas" panose="020B0609020204030204" pitchFamily="49" charset="0"/>
              </a:rPr>
              <a:t>v1(t) = sum of variance of the first half of the histogram for threshold t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v2(t) = sum of variance of the second half of the histogram for threshold t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q1(t) = sum of probabilities of each color in first half for threshold t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q2(t) = sum of probabilities of each color in second half for threshold t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</a:t>
            </a:r>
            <a:r>
              <a:rPr lang="fr-FR" sz="1900" dirty="0">
                <a:latin typeface="Consolas" panose="020B0609020204030204" pitchFamily="49" charset="0"/>
              </a:rPr>
              <a:t>fn(t) = v1(t)*q1(t) + v2(t)*q2(t)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900" dirty="0">
                <a:latin typeface="Consolas" panose="020B0609020204030204" pitchFamily="49" charset="0"/>
              </a:rPr>
              <a:t>        </a:t>
            </a:r>
            <a:r>
              <a:rPr lang="en-US" sz="1900" dirty="0">
                <a:latin typeface="Consolas" panose="020B0609020204030204" pitchFamily="49" charset="0"/>
              </a:rPr>
              <a:t>if fn(t) is the minimum value of fn yet: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    fn = fn(t)	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	     save t</a:t>
            </a:r>
          </a:p>
          <a:p>
            <a:pPr indent="-228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onsolas" panose="020B0609020204030204" pitchFamily="49" charset="0"/>
              </a:rPr>
              <a:t>    return 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FDD851-73DB-4E4C-B3C9-B53531457F63}"/>
                  </a:ext>
                </a:extLst>
              </p14:cNvPr>
              <p14:cNvContentPartPr/>
              <p14:nvPr/>
            </p14:nvContentPartPr>
            <p14:xfrm>
              <a:off x="2101680" y="4197240"/>
              <a:ext cx="3823200" cy="129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FDD851-73DB-4E4C-B3C9-B53531457F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2320" y="4187880"/>
                <a:ext cx="3841920" cy="13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8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6E9B-DC41-411F-ACAD-39FAC3193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09364"/>
            <a:ext cx="11422554" cy="550252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We need to find the value of color (t) for which we can divide the histogram of a bimodal images into two halves, each containing one peak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So we need to find the minimum t for which </a:t>
            </a:r>
            <a:r>
              <a:rPr lang="en-US" sz="1600" b="1" dirty="0"/>
              <a:t>fn(t) = v1(t)*q1(t) + v2(t)*q2(t) </a:t>
            </a:r>
            <a:r>
              <a:rPr lang="en-US" sz="1600" dirty="0"/>
              <a:t>is minimum, where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v1</a:t>
            </a:r>
            <a:r>
              <a:rPr lang="en-US" sz="1600" dirty="0"/>
              <a:t> = sum of variance of the first half of the histogram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v2</a:t>
            </a:r>
            <a:r>
              <a:rPr lang="en-US" sz="1600" dirty="0"/>
              <a:t> = sum of variance of the second half of the histogram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q1</a:t>
            </a:r>
            <a:r>
              <a:rPr lang="en-US" sz="1600" dirty="0"/>
              <a:t> = sum of probabilities of each color in first half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q2</a:t>
            </a:r>
            <a:r>
              <a:rPr lang="en-US" sz="1600" dirty="0"/>
              <a:t> = sum of probabilities of each color in second half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to do this, we run a loop, varying t from 1 to 255: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we calculate v1(t),q1(t),v2(t),q2(t)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then we find fn(t) = v1(t)*q1(t) + v2(t)*q2(t)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if fn(t) is the minimum value of fn yet: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	fn = fn(t)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	save 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after the loop we will have t, which will divide the histogram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of the bimodal image into two parts.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we can use t as a threshold to make any value greater that t to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255 (black) and make other color to 0 (white)</a:t>
            </a:r>
            <a:endParaRPr lang="en-I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AF8AC7-A22B-498D-987D-22331A96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26244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770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A063C-EB8B-4735-9F5A-A89A680E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96" y="1892856"/>
            <a:ext cx="5511841" cy="2952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C367EC-816A-4626-8852-F603F56D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02" y="1774297"/>
            <a:ext cx="5733170" cy="3071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33854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687014" y="6220107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26237" y="6220107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0B291-F962-4B8D-8B95-76D30F33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73" y="1284515"/>
            <a:ext cx="3259212" cy="4706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BC2E7-267D-4614-A6C9-AE01B9BB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796" y="1284514"/>
            <a:ext cx="3259212" cy="470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9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3442835" y="324433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3442833" y="5887403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AF448-2198-4816-B9F6-9FBBE4C0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62" y="1354331"/>
            <a:ext cx="7050075" cy="1890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B9DCB-570D-4252-A833-FEAC3079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61" y="3805533"/>
            <a:ext cx="7050075" cy="18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7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1 cont.) Otsu’s thresholding method - Outputs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3442835" y="3324315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3442835" y="5756560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6C894-8383-47FC-A305-B612A42C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68" y="1483991"/>
            <a:ext cx="7417664" cy="1680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957998-80F1-40BE-9735-FE585F81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68" y="3884922"/>
            <a:ext cx="7417664" cy="1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7452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755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WelcomeDoc</vt:lpstr>
      <vt:lpstr>Global and Local Thresholding</vt:lpstr>
      <vt:lpstr>1.) What is thresholding?</vt:lpstr>
      <vt:lpstr>1 cont.) Otsu’s thresholding method</vt:lpstr>
      <vt:lpstr>1 cont.) Otsu’s thresholding method</vt:lpstr>
      <vt:lpstr>1 cont.) Otsu’s thresholding method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  <vt:lpstr>1 cont.) Otsu’s thresholding method -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2020-10-10T07:11:59Z</dcterms:created>
  <dcterms:modified xsi:type="dcterms:W3CDTF">2020-10-12T09:48:38Z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