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83" r:id="rId4"/>
    <p:sldId id="284" r:id="rId5"/>
    <p:sldId id="273" r:id="rId6"/>
    <p:sldId id="285" r:id="rId7"/>
    <p:sldId id="268" r:id="rId8"/>
    <p:sldId id="269" r:id="rId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03F2C5B-0F4E-44E6-BD53-03B7AC2FAE6F}">
          <p14:sldIdLst/>
        </p14:section>
        <p14:section name="Untitled Section" id="{D0502C73-CAD1-4109-B73A-246A6BB16096}">
          <p14:sldIdLst>
            <p14:sldId id="270"/>
            <p14:sldId id="271"/>
            <p14:sldId id="283"/>
            <p14:sldId id="284"/>
            <p14:sldId id="273"/>
          </p14:sldIdLst>
        </p14:section>
        <p14:section name="Presentation" id="{B8BF4E89-20E5-4009-8AA6-2C6580B46622}">
          <p14:sldIdLst>
            <p14:sldId id="285"/>
          </p14:sldIdLst>
        </p14:section>
        <p14:section name="Wrap Up" id="{0FD99871-ECE2-494F-839A-DFB58A0776A8}">
          <p14:sldIdLst>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0" userDrawn="1">
          <p15:clr>
            <a:srgbClr val="A4A3A4"/>
          </p15:clr>
        </p15:guide>
        <p15:guide id="4" pos="5760" userDrawn="1">
          <p15:clr>
            <a:srgbClr val="A4A3A4"/>
          </p15:clr>
        </p15:guide>
        <p15:guide id="5" pos="1997">
          <p15:clr>
            <a:srgbClr val="A4A3A4"/>
          </p15:clr>
        </p15:guide>
        <p15:guide id="6" pos="56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3E0C"/>
    <a:srgbClr val="A24A0E"/>
    <a:srgbClr val="88BB65"/>
    <a:srgbClr val="5B9BD5"/>
    <a:srgbClr val="70AD47"/>
    <a:srgbClr val="ED7D31"/>
    <a:srgbClr val="FFFFFF"/>
    <a:srgbClr val="A5A5A5"/>
    <a:srgbClr val="FFC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46" d="100"/>
          <a:sy n="46" d="100"/>
        </p:scale>
        <p:origin x="58" y="902"/>
      </p:cViewPr>
      <p:guideLst>
        <p:guide orient="horz" pos="2160"/>
        <p:guide pos="3840"/>
        <p:guide pos="1920"/>
        <p:guide pos="5760"/>
        <p:guide pos="1997"/>
        <p:guide pos="568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B438-D478-49FF-8C1A-A68BF3C3A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E7B311BC-0D01-4176-BFCD-0BB78192A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C6706AF8-682C-402B-9478-B7FEB92AB12B}"/>
              </a:ext>
            </a:extLst>
          </p:cNvPr>
          <p:cNvSpPr>
            <a:spLocks noGrp="1"/>
          </p:cNvSpPr>
          <p:nvPr>
            <p:ph type="dt" sz="half" idx="10"/>
          </p:nvPr>
        </p:nvSpPr>
        <p:spPr/>
        <p:txBody>
          <a:bodyPr/>
          <a:lstStyle/>
          <a:p>
            <a:fld id="{2B91BCCD-1005-466E-8D00-A8CC45177135}" type="datetimeFigureOut">
              <a:rPr lang="pl-PL" smtClean="0"/>
              <a:t>10.07.2024</a:t>
            </a:fld>
            <a:endParaRPr lang="pl-PL"/>
          </a:p>
        </p:txBody>
      </p:sp>
      <p:sp>
        <p:nvSpPr>
          <p:cNvPr id="5" name="Footer Placeholder 4">
            <a:extLst>
              <a:ext uri="{FF2B5EF4-FFF2-40B4-BE49-F238E27FC236}">
                <a16:creationId xmlns:a16="http://schemas.microsoft.com/office/drawing/2014/main" id="{76CBB46F-29F6-4441-BA96-B353506219E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A813D13-5F40-497A-BA65-0DEFE2D06C3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94358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EE1F-847E-4218-B57F-0617758DBD95}"/>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063DC8AA-F6FF-4424-8BBB-AE065CB09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EFC2103-ACA1-4B0C-88D3-2A1C6DBE5678}"/>
              </a:ext>
            </a:extLst>
          </p:cNvPr>
          <p:cNvSpPr>
            <a:spLocks noGrp="1"/>
          </p:cNvSpPr>
          <p:nvPr>
            <p:ph type="dt" sz="half" idx="10"/>
          </p:nvPr>
        </p:nvSpPr>
        <p:spPr/>
        <p:txBody>
          <a:bodyPr/>
          <a:lstStyle/>
          <a:p>
            <a:fld id="{2B91BCCD-1005-466E-8D00-A8CC45177135}" type="datetimeFigureOut">
              <a:rPr lang="pl-PL" smtClean="0"/>
              <a:t>10.07.2024</a:t>
            </a:fld>
            <a:endParaRPr lang="pl-PL"/>
          </a:p>
        </p:txBody>
      </p:sp>
      <p:sp>
        <p:nvSpPr>
          <p:cNvPr id="5" name="Footer Placeholder 4">
            <a:extLst>
              <a:ext uri="{FF2B5EF4-FFF2-40B4-BE49-F238E27FC236}">
                <a16:creationId xmlns:a16="http://schemas.microsoft.com/office/drawing/2014/main" id="{62DEA6C5-441D-4535-9B14-93AC65EFC1A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C995B42-3B8C-44E3-92AF-A5F30D3B472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52399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D2DBD-7DAD-47C9-BD5C-3E4EF204B9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5EBFF0B-C877-455B-B2C6-6B1266F0E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B0E1F8B-AA40-49C5-8081-427962BD7CEA}"/>
              </a:ext>
            </a:extLst>
          </p:cNvPr>
          <p:cNvSpPr>
            <a:spLocks noGrp="1"/>
          </p:cNvSpPr>
          <p:nvPr>
            <p:ph type="dt" sz="half" idx="10"/>
          </p:nvPr>
        </p:nvSpPr>
        <p:spPr/>
        <p:txBody>
          <a:bodyPr/>
          <a:lstStyle/>
          <a:p>
            <a:fld id="{2B91BCCD-1005-466E-8D00-A8CC45177135}" type="datetimeFigureOut">
              <a:rPr lang="pl-PL" smtClean="0"/>
              <a:t>10.07.2024</a:t>
            </a:fld>
            <a:endParaRPr lang="pl-PL"/>
          </a:p>
        </p:txBody>
      </p:sp>
      <p:sp>
        <p:nvSpPr>
          <p:cNvPr id="5" name="Footer Placeholder 4">
            <a:extLst>
              <a:ext uri="{FF2B5EF4-FFF2-40B4-BE49-F238E27FC236}">
                <a16:creationId xmlns:a16="http://schemas.microsoft.com/office/drawing/2014/main" id="{C5D0060C-12BA-486D-B665-39E59061870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804F2AD-1392-4C19-A48D-D8C7EDDDC3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49666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DE74-1E21-4E11-9ABF-787170243FB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D4AF9CD-5CF7-4A97-8A43-92F8AE607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86548B73-228E-483E-AAE0-3CB7F330A7E5}"/>
              </a:ext>
            </a:extLst>
          </p:cNvPr>
          <p:cNvSpPr>
            <a:spLocks noGrp="1"/>
          </p:cNvSpPr>
          <p:nvPr>
            <p:ph type="dt" sz="half" idx="10"/>
          </p:nvPr>
        </p:nvSpPr>
        <p:spPr/>
        <p:txBody>
          <a:bodyPr/>
          <a:lstStyle/>
          <a:p>
            <a:fld id="{2B91BCCD-1005-466E-8D00-A8CC45177135}" type="datetimeFigureOut">
              <a:rPr lang="pl-PL" smtClean="0"/>
              <a:t>10.07.2024</a:t>
            </a:fld>
            <a:endParaRPr lang="pl-PL"/>
          </a:p>
        </p:txBody>
      </p:sp>
      <p:sp>
        <p:nvSpPr>
          <p:cNvPr id="5" name="Footer Placeholder 4">
            <a:extLst>
              <a:ext uri="{FF2B5EF4-FFF2-40B4-BE49-F238E27FC236}">
                <a16:creationId xmlns:a16="http://schemas.microsoft.com/office/drawing/2014/main" id="{E962D2D4-9819-4FF0-8283-932BC598D1D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ADE763D-CEB4-4AC0-9EED-C9B763E4FBC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00093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DF47-C3D1-4D88-8711-0EBE6035F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34836EDF-8F37-45DC-811B-AD3E67437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130ED-45AE-4A33-9318-93728B441DD4}"/>
              </a:ext>
            </a:extLst>
          </p:cNvPr>
          <p:cNvSpPr>
            <a:spLocks noGrp="1"/>
          </p:cNvSpPr>
          <p:nvPr>
            <p:ph type="dt" sz="half" idx="10"/>
          </p:nvPr>
        </p:nvSpPr>
        <p:spPr/>
        <p:txBody>
          <a:bodyPr/>
          <a:lstStyle/>
          <a:p>
            <a:fld id="{2B91BCCD-1005-466E-8D00-A8CC45177135}" type="datetimeFigureOut">
              <a:rPr lang="pl-PL" smtClean="0"/>
              <a:t>10.07.2024</a:t>
            </a:fld>
            <a:endParaRPr lang="pl-PL"/>
          </a:p>
        </p:txBody>
      </p:sp>
      <p:sp>
        <p:nvSpPr>
          <p:cNvPr id="5" name="Footer Placeholder 4">
            <a:extLst>
              <a:ext uri="{FF2B5EF4-FFF2-40B4-BE49-F238E27FC236}">
                <a16:creationId xmlns:a16="http://schemas.microsoft.com/office/drawing/2014/main" id="{A9F3FC4B-A639-4D95-9EDA-B1CF680E253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91640F4-D4A2-4F2F-B62C-6684C02A0C0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52444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19FD-21FC-47AF-BC9C-1B89F3FACB1B}"/>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F3D4308A-EA9D-4FEB-98F1-93E54F223B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6922A4E8-D4DD-48E2-BDE7-0FE1BBE48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26C1E2DC-CDA3-4B56-B3F9-9D5ED2DE992B}"/>
              </a:ext>
            </a:extLst>
          </p:cNvPr>
          <p:cNvSpPr>
            <a:spLocks noGrp="1"/>
          </p:cNvSpPr>
          <p:nvPr>
            <p:ph type="dt" sz="half" idx="10"/>
          </p:nvPr>
        </p:nvSpPr>
        <p:spPr/>
        <p:txBody>
          <a:bodyPr/>
          <a:lstStyle/>
          <a:p>
            <a:fld id="{2B91BCCD-1005-466E-8D00-A8CC45177135}" type="datetimeFigureOut">
              <a:rPr lang="pl-PL" smtClean="0"/>
              <a:t>10.07.2024</a:t>
            </a:fld>
            <a:endParaRPr lang="pl-PL"/>
          </a:p>
        </p:txBody>
      </p:sp>
      <p:sp>
        <p:nvSpPr>
          <p:cNvPr id="6" name="Footer Placeholder 5">
            <a:extLst>
              <a:ext uri="{FF2B5EF4-FFF2-40B4-BE49-F238E27FC236}">
                <a16:creationId xmlns:a16="http://schemas.microsoft.com/office/drawing/2014/main" id="{DEAC817C-4BAB-40BE-B6AD-9F679C9FE38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FBEB5CC3-4B88-41B5-AE11-22FD43F50A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86332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00B2-B1EF-4711-AF36-55AE82E217AB}"/>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1CAF8537-9059-41DC-BA0A-1570F6419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D51D7-B5F4-4B3F-A9A5-A73B47A41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4B1F7C89-558A-4C23-AE81-D6DB7E452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B0BC81-D495-4B0A-A676-7B479EB95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9FC01A95-47EB-448B-8EB0-1E3E6B49821E}"/>
              </a:ext>
            </a:extLst>
          </p:cNvPr>
          <p:cNvSpPr>
            <a:spLocks noGrp="1"/>
          </p:cNvSpPr>
          <p:nvPr>
            <p:ph type="dt" sz="half" idx="10"/>
          </p:nvPr>
        </p:nvSpPr>
        <p:spPr/>
        <p:txBody>
          <a:bodyPr/>
          <a:lstStyle/>
          <a:p>
            <a:fld id="{2B91BCCD-1005-466E-8D00-A8CC45177135}" type="datetimeFigureOut">
              <a:rPr lang="pl-PL" smtClean="0"/>
              <a:t>10.07.2024</a:t>
            </a:fld>
            <a:endParaRPr lang="pl-PL"/>
          </a:p>
        </p:txBody>
      </p:sp>
      <p:sp>
        <p:nvSpPr>
          <p:cNvPr id="8" name="Footer Placeholder 7">
            <a:extLst>
              <a:ext uri="{FF2B5EF4-FFF2-40B4-BE49-F238E27FC236}">
                <a16:creationId xmlns:a16="http://schemas.microsoft.com/office/drawing/2014/main" id="{DF5FC600-B62A-41B5-9E72-695D577080E0}"/>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58B8038B-F770-4875-84E8-2B9C0BAF8C7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2088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6B34-39D4-4B3C-9922-3B0259014434}"/>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C52430BC-0D2C-43C6-8D5E-5E2C88288295}"/>
              </a:ext>
            </a:extLst>
          </p:cNvPr>
          <p:cNvSpPr>
            <a:spLocks noGrp="1"/>
          </p:cNvSpPr>
          <p:nvPr>
            <p:ph type="dt" sz="half" idx="10"/>
          </p:nvPr>
        </p:nvSpPr>
        <p:spPr/>
        <p:txBody>
          <a:bodyPr/>
          <a:lstStyle/>
          <a:p>
            <a:fld id="{2B91BCCD-1005-466E-8D00-A8CC45177135}" type="datetimeFigureOut">
              <a:rPr lang="pl-PL" smtClean="0"/>
              <a:t>10.07.2024</a:t>
            </a:fld>
            <a:endParaRPr lang="pl-PL"/>
          </a:p>
        </p:txBody>
      </p:sp>
      <p:sp>
        <p:nvSpPr>
          <p:cNvPr id="4" name="Footer Placeholder 3">
            <a:extLst>
              <a:ext uri="{FF2B5EF4-FFF2-40B4-BE49-F238E27FC236}">
                <a16:creationId xmlns:a16="http://schemas.microsoft.com/office/drawing/2014/main" id="{2D9554ED-9C49-493D-8719-FC2B0310B67A}"/>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24059EF2-77BD-4B77-A155-6BB1FD1CD21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91899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BE183-B837-4A70-9EAD-637292435025}"/>
              </a:ext>
            </a:extLst>
          </p:cNvPr>
          <p:cNvSpPr>
            <a:spLocks noGrp="1"/>
          </p:cNvSpPr>
          <p:nvPr>
            <p:ph type="dt" sz="half" idx="10"/>
          </p:nvPr>
        </p:nvSpPr>
        <p:spPr/>
        <p:txBody>
          <a:bodyPr/>
          <a:lstStyle/>
          <a:p>
            <a:fld id="{2B91BCCD-1005-466E-8D00-A8CC45177135}" type="datetimeFigureOut">
              <a:rPr lang="pl-PL" smtClean="0"/>
              <a:t>10.07.2024</a:t>
            </a:fld>
            <a:endParaRPr lang="pl-PL"/>
          </a:p>
        </p:txBody>
      </p:sp>
      <p:sp>
        <p:nvSpPr>
          <p:cNvPr id="3" name="Footer Placeholder 2">
            <a:extLst>
              <a:ext uri="{FF2B5EF4-FFF2-40B4-BE49-F238E27FC236}">
                <a16:creationId xmlns:a16="http://schemas.microsoft.com/office/drawing/2014/main" id="{89072212-85DD-4D76-8F19-EFC5C50BB0A0}"/>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915E8BA0-5B46-45B0-B5DC-F0865DD451DF}"/>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48035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D518-07E5-4206-92D2-AB41A11A1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1E4A1AEF-5630-4583-9713-B113873EA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4D32BA01-CC81-455B-A7B6-755A9A6C6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A6EC5-32EB-4A60-AD27-97C43D413EEA}"/>
              </a:ext>
            </a:extLst>
          </p:cNvPr>
          <p:cNvSpPr>
            <a:spLocks noGrp="1"/>
          </p:cNvSpPr>
          <p:nvPr>
            <p:ph type="dt" sz="half" idx="10"/>
          </p:nvPr>
        </p:nvSpPr>
        <p:spPr/>
        <p:txBody>
          <a:bodyPr/>
          <a:lstStyle/>
          <a:p>
            <a:fld id="{2B91BCCD-1005-466E-8D00-A8CC45177135}" type="datetimeFigureOut">
              <a:rPr lang="pl-PL" smtClean="0"/>
              <a:t>10.07.2024</a:t>
            </a:fld>
            <a:endParaRPr lang="pl-PL"/>
          </a:p>
        </p:txBody>
      </p:sp>
      <p:sp>
        <p:nvSpPr>
          <p:cNvPr id="6" name="Footer Placeholder 5">
            <a:extLst>
              <a:ext uri="{FF2B5EF4-FFF2-40B4-BE49-F238E27FC236}">
                <a16:creationId xmlns:a16="http://schemas.microsoft.com/office/drawing/2014/main" id="{4D88ACED-CFAE-45DD-9A1D-63E726112E74}"/>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4F4685A4-E43A-4BBD-AD64-3D923ACD1558}"/>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31950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2C66-B66B-4B31-9685-90C558EF3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A480453D-0D37-4F6B-BDAF-E1F8C3398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2557C99B-93C4-484B-8B13-426481EC2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C9F80-DB88-4B92-BB95-6FE5389724C7}"/>
              </a:ext>
            </a:extLst>
          </p:cNvPr>
          <p:cNvSpPr>
            <a:spLocks noGrp="1"/>
          </p:cNvSpPr>
          <p:nvPr>
            <p:ph type="dt" sz="half" idx="10"/>
          </p:nvPr>
        </p:nvSpPr>
        <p:spPr/>
        <p:txBody>
          <a:bodyPr/>
          <a:lstStyle/>
          <a:p>
            <a:fld id="{2B91BCCD-1005-466E-8D00-A8CC45177135}" type="datetimeFigureOut">
              <a:rPr lang="pl-PL" smtClean="0"/>
              <a:t>10.07.2024</a:t>
            </a:fld>
            <a:endParaRPr lang="pl-PL"/>
          </a:p>
        </p:txBody>
      </p:sp>
      <p:sp>
        <p:nvSpPr>
          <p:cNvPr id="6" name="Footer Placeholder 5">
            <a:extLst>
              <a:ext uri="{FF2B5EF4-FFF2-40B4-BE49-F238E27FC236}">
                <a16:creationId xmlns:a16="http://schemas.microsoft.com/office/drawing/2014/main" id="{501D98A7-63CA-4D38-9EAB-14FB7645A16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A83442E-47B7-4F1C-AD9B-5613C34C877B}"/>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61273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A7862-3BB7-4DB3-BB31-FD7372AB4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DA429821-3B36-4E40-8D66-1D8A2AA65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E152323-3D9A-4E2E-A9ED-09A920AFE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1BCCD-1005-466E-8D00-A8CC45177135}" type="datetimeFigureOut">
              <a:rPr lang="pl-PL" smtClean="0"/>
              <a:t>10.07.2024</a:t>
            </a:fld>
            <a:endParaRPr lang="pl-PL"/>
          </a:p>
        </p:txBody>
      </p:sp>
      <p:sp>
        <p:nvSpPr>
          <p:cNvPr id="5" name="Footer Placeholder 4">
            <a:extLst>
              <a:ext uri="{FF2B5EF4-FFF2-40B4-BE49-F238E27FC236}">
                <a16:creationId xmlns:a16="http://schemas.microsoft.com/office/drawing/2014/main" id="{E01EA09A-10F0-4323-99B3-0D0374E0C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67FBB9D5-3EC9-4CED-813E-D23C0A1F8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2AA0A-AAB0-495D-86F7-4C9BC9BCBB59}" type="slidenum">
              <a:rPr lang="pl-PL" smtClean="0"/>
              <a:t>‹#›</a:t>
            </a:fld>
            <a:endParaRPr lang="pl-PL"/>
          </a:p>
        </p:txBody>
      </p:sp>
    </p:spTree>
    <p:extLst>
      <p:ext uri="{BB962C8B-B14F-4D97-AF65-F5344CB8AC3E}">
        <p14:creationId xmlns:p14="http://schemas.microsoft.com/office/powerpoint/2010/main" val="91100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5580" y="3123182"/>
            <a:ext cx="6720840" cy="523220"/>
          </a:xfrm>
          <a:prstGeom prst="rect">
            <a:avLst/>
          </a:prstGeom>
          <a:noFill/>
        </p:spPr>
        <p:txBody>
          <a:bodyPr wrap="square" rtlCol="0">
            <a:spAutoFit/>
          </a:bodyPr>
          <a:lstStyle/>
          <a:p>
            <a:pPr lvl="0" algn="ctr"/>
            <a:r>
              <a:rPr lang="en-US" sz="2800" dirty="0">
                <a:solidFill>
                  <a:prstClr val="black">
                    <a:lumMod val="65000"/>
                    <a:lumOff val="35000"/>
                  </a:prstClr>
                </a:solidFill>
                <a:latin typeface="Open Sans ExtraBold"/>
              </a:rPr>
              <a:t>ADULT CENSUS INCOME PREDICTION</a:t>
            </a:r>
            <a:endParaRPr lang="pl-PL" sz="2800" dirty="0">
              <a:solidFill>
                <a:prstClr val="black">
                  <a:lumMod val="65000"/>
                  <a:lumOff val="35000"/>
                </a:prstClr>
              </a:solidFill>
              <a:latin typeface="Open Sans ExtraBold"/>
            </a:endParaRPr>
          </a:p>
        </p:txBody>
      </p:sp>
      <p:sp>
        <p:nvSpPr>
          <p:cNvPr id="3" name="TextBox 2"/>
          <p:cNvSpPr txBox="1"/>
          <p:nvPr/>
        </p:nvSpPr>
        <p:spPr>
          <a:xfrm>
            <a:off x="2926080" y="3650188"/>
            <a:ext cx="6339840" cy="461665"/>
          </a:xfrm>
          <a:prstGeom prst="rect">
            <a:avLst/>
          </a:prstGeom>
          <a:noFill/>
        </p:spPr>
        <p:txBody>
          <a:bodyPr wrap="square" rtlCol="0">
            <a:spAutoFit/>
          </a:bodyPr>
          <a:lstStyle/>
          <a:p>
            <a:pPr algn="ctr"/>
            <a:r>
              <a:rPr lang="en-US" sz="2400" dirty="0">
                <a:solidFill>
                  <a:schemeClr val="accent2"/>
                </a:solidFill>
              </a:rPr>
              <a:t>Binary Classification Problem</a:t>
            </a:r>
            <a:endParaRPr lang="pl-PL" sz="2400" dirty="0">
              <a:solidFill>
                <a:schemeClr val="accent2"/>
              </a:solidFill>
            </a:endParaRPr>
          </a:p>
        </p:txBody>
      </p:sp>
      <p:sp>
        <p:nvSpPr>
          <p:cNvPr id="4" name="Rounded Rectangle 3"/>
          <p:cNvSpPr/>
          <p:nvPr/>
        </p:nvSpPr>
        <p:spPr>
          <a:xfrm>
            <a:off x="2418715" y="2900779"/>
            <a:ext cx="80010" cy="105644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65000"/>
                  <a:lumOff val="35000"/>
                </a:schemeClr>
              </a:solidFill>
            </a:endParaRPr>
          </a:p>
        </p:txBody>
      </p:sp>
      <p:sp>
        <p:nvSpPr>
          <p:cNvPr id="6" name="Rounded Rectangle 5"/>
          <p:cNvSpPr/>
          <p:nvPr/>
        </p:nvSpPr>
        <p:spPr>
          <a:xfrm>
            <a:off x="9617075" y="2900779"/>
            <a:ext cx="80010" cy="105644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080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8" presetClass="entr" presetSubtype="1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8614" y="-26451"/>
            <a:ext cx="12210614" cy="4998720"/>
            <a:chOff x="0" y="0"/>
            <a:chExt cx="12210614" cy="4998720"/>
          </a:xfrm>
        </p:grpSpPr>
        <p:pic>
          <p:nvPicPr>
            <p:cNvPr id="1026" name="Picture 2" descr="C:\Users\hp\Desktop\Data Scientist\ppt Master Class\Photos, Maps, Icons, Links, Shortcuts\Photos you can use\Slide 2 - Office des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0614" cy="49987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12210614" cy="4998720"/>
            </a:xfrm>
            <a:prstGeom prst="rect">
              <a:avLst/>
            </a:prstGeom>
            <a:solidFill>
              <a:srgbClr val="883E0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grpSp>
      <p:sp>
        <p:nvSpPr>
          <p:cNvPr id="5" name="TextBox 4"/>
          <p:cNvSpPr txBox="1"/>
          <p:nvPr/>
        </p:nvSpPr>
        <p:spPr>
          <a:xfrm>
            <a:off x="2816860" y="2336591"/>
            <a:ext cx="6720840" cy="646331"/>
          </a:xfrm>
          <a:prstGeom prst="rect">
            <a:avLst/>
          </a:prstGeom>
          <a:noFill/>
        </p:spPr>
        <p:txBody>
          <a:bodyPr wrap="square" rtlCol="0">
            <a:spAutoFit/>
          </a:bodyPr>
          <a:lstStyle/>
          <a:p>
            <a:pPr algn="ctr"/>
            <a:r>
              <a:rPr lang="en-US" sz="3600" dirty="0">
                <a:solidFill>
                  <a:schemeClr val="bg1"/>
                </a:solidFill>
                <a:latin typeface="+mj-lt"/>
              </a:rPr>
              <a:t>PROBLEM STATEMENT</a:t>
            </a:r>
            <a:endParaRPr lang="en-IN" sz="3600" dirty="0">
              <a:solidFill>
                <a:schemeClr val="bg1"/>
              </a:solidFill>
              <a:latin typeface="+mj-lt"/>
            </a:endParaRPr>
          </a:p>
        </p:txBody>
      </p:sp>
      <p:sp>
        <p:nvSpPr>
          <p:cNvPr id="6" name="TextBox 5"/>
          <p:cNvSpPr txBox="1"/>
          <p:nvPr/>
        </p:nvSpPr>
        <p:spPr>
          <a:xfrm>
            <a:off x="-1" y="5153868"/>
            <a:ext cx="11878235" cy="1200329"/>
          </a:xfrm>
          <a:prstGeom prst="rect">
            <a:avLst/>
          </a:prstGeom>
          <a:noFill/>
        </p:spPr>
        <p:txBody>
          <a:bodyPr wrap="square" rtlCol="0">
            <a:spAutoFit/>
          </a:bodyPr>
          <a:lstStyle/>
          <a:p>
            <a:pPr algn="ctr"/>
            <a:r>
              <a:rPr lang="en-US" sz="2400" dirty="0"/>
              <a:t>The Goal is to predict whether a person has an income of more than 50K a year or not. This is basically a binary classification problem where a person is classified into the &gt;50K group or &lt;=50K group. </a:t>
            </a:r>
            <a:endParaRPr lang="en-IN" sz="2400" dirty="0">
              <a:solidFill>
                <a:schemeClr val="accent2"/>
              </a:solidFill>
            </a:endParaRPr>
          </a:p>
        </p:txBody>
      </p:sp>
    </p:spTree>
    <p:extLst>
      <p:ext uri="{BB962C8B-B14F-4D97-AF65-F5344CB8AC3E}">
        <p14:creationId xmlns:p14="http://schemas.microsoft.com/office/powerpoint/2010/main" val="173630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up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8614" y="-26451"/>
            <a:ext cx="12210614" cy="4998720"/>
            <a:chOff x="0" y="0"/>
            <a:chExt cx="12210614" cy="4998720"/>
          </a:xfrm>
        </p:grpSpPr>
        <p:pic>
          <p:nvPicPr>
            <p:cNvPr id="1026" name="Picture 2" descr="C:\Users\hp\Desktop\Data Scientist\ppt Master Class\Photos, Maps, Icons, Links, Shortcuts\Photos you can use\Slide 2 - Office des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0614" cy="49987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12210614" cy="4998720"/>
            </a:xfrm>
            <a:prstGeom prst="rect">
              <a:avLst/>
            </a:prstGeom>
            <a:solidFill>
              <a:srgbClr val="883E0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grpSp>
      <p:sp>
        <p:nvSpPr>
          <p:cNvPr id="5" name="TextBox 4"/>
          <p:cNvSpPr txBox="1"/>
          <p:nvPr/>
        </p:nvSpPr>
        <p:spPr>
          <a:xfrm>
            <a:off x="2816860" y="2336591"/>
            <a:ext cx="6720840" cy="646331"/>
          </a:xfrm>
          <a:prstGeom prst="rect">
            <a:avLst/>
          </a:prstGeom>
          <a:noFill/>
        </p:spPr>
        <p:txBody>
          <a:bodyPr wrap="square" rtlCol="0">
            <a:spAutoFit/>
          </a:bodyPr>
          <a:lstStyle/>
          <a:p>
            <a:pPr algn="ctr"/>
            <a:r>
              <a:rPr lang="en-US" sz="3600" dirty="0">
                <a:solidFill>
                  <a:schemeClr val="bg1"/>
                </a:solidFill>
                <a:latin typeface="+mj-lt"/>
              </a:rPr>
              <a:t>DATASET OVERVIEW</a:t>
            </a:r>
            <a:endParaRPr lang="en-IN" sz="3600" dirty="0">
              <a:solidFill>
                <a:schemeClr val="bg1"/>
              </a:solidFill>
              <a:latin typeface="+mj-lt"/>
            </a:endParaRPr>
          </a:p>
        </p:txBody>
      </p:sp>
      <p:sp>
        <p:nvSpPr>
          <p:cNvPr id="6" name="TextBox 5"/>
          <p:cNvSpPr txBox="1"/>
          <p:nvPr/>
        </p:nvSpPr>
        <p:spPr>
          <a:xfrm>
            <a:off x="-1" y="5153868"/>
            <a:ext cx="11878235" cy="1477328"/>
          </a:xfrm>
          <a:prstGeom prst="rect">
            <a:avLst/>
          </a:prstGeom>
          <a:noFill/>
        </p:spPr>
        <p:txBody>
          <a:bodyPr wrap="square" rtlCol="0">
            <a:spAutoFit/>
          </a:bodyPr>
          <a:lstStyle/>
          <a:p>
            <a:pPr algn="ctr"/>
            <a:r>
              <a:rPr lang="en-US" dirty="0"/>
              <a:t>Data requirement completely depend on our problem statement. We need the dataset from the census of 1994, to train our model. Each record in the dataset must have the following features which are important to determine one’s income: </a:t>
            </a:r>
          </a:p>
          <a:p>
            <a:pPr algn="ctr"/>
            <a:r>
              <a:rPr lang="en-US" dirty="0">
                <a:solidFill>
                  <a:schemeClr val="accent2"/>
                </a:solidFill>
              </a:rPr>
              <a:t>Age, Work Class, Education, Marital Status, Occupation, Relationship, Race, Gender, Capital Gain, Capital Loss, Hours per week, Country</a:t>
            </a:r>
            <a:endParaRPr lang="en-IN" dirty="0">
              <a:solidFill>
                <a:schemeClr val="accent2"/>
              </a:solidFill>
            </a:endParaRPr>
          </a:p>
        </p:txBody>
      </p:sp>
    </p:spTree>
    <p:extLst>
      <p:ext uri="{BB962C8B-B14F-4D97-AF65-F5344CB8AC3E}">
        <p14:creationId xmlns:p14="http://schemas.microsoft.com/office/powerpoint/2010/main" val="122432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up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5340" y="778387"/>
            <a:ext cx="6339840"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en-IN" sz="2000" dirty="0">
              <a:solidFill>
                <a:schemeClr val="accent2"/>
              </a:solidFill>
            </a:endParaRPr>
          </a:p>
        </p:txBody>
      </p:sp>
      <p:grpSp>
        <p:nvGrpSpPr>
          <p:cNvPr id="3" name="Group 2"/>
          <p:cNvGrpSpPr/>
          <p:nvPr/>
        </p:nvGrpSpPr>
        <p:grpSpPr>
          <a:xfrm>
            <a:off x="2744840" y="256363"/>
            <a:ext cx="6720840" cy="872163"/>
            <a:chOff x="2744840" y="256363"/>
            <a:chExt cx="6720840" cy="872163"/>
          </a:xfrm>
        </p:grpSpPr>
        <p:sp>
          <p:nvSpPr>
            <p:cNvPr id="4" name="TextBox 3"/>
            <p:cNvSpPr txBox="1"/>
            <p:nvPr/>
          </p:nvSpPr>
          <p:spPr>
            <a:xfrm>
              <a:off x="2744840" y="256363"/>
              <a:ext cx="6720840" cy="646331"/>
            </a:xfrm>
            <a:prstGeom prst="rect">
              <a:avLst/>
            </a:prstGeom>
            <a:noFill/>
          </p:spPr>
          <p:txBody>
            <a:bodyPr wrap="square" rtlCol="0">
              <a:spAutoFit/>
            </a:bodyPr>
            <a:lstStyle/>
            <a:p>
              <a:pPr algn="ctr"/>
              <a:r>
                <a:rPr lang="en-US" sz="3600" dirty="0">
                  <a:solidFill>
                    <a:schemeClr val="tx1">
                      <a:lumMod val="65000"/>
                      <a:lumOff val="35000"/>
                    </a:schemeClr>
                  </a:solidFill>
                  <a:latin typeface="+mj-lt"/>
                </a:rPr>
                <a:t>PROJECT WORKFLOW</a:t>
              </a:r>
              <a:endParaRPr lang="en-IN" sz="3600" dirty="0">
                <a:solidFill>
                  <a:schemeClr val="tx1">
                    <a:lumMod val="65000"/>
                    <a:lumOff val="35000"/>
                  </a:schemeClr>
                </a:solidFill>
                <a:latin typeface="+mj-lt"/>
              </a:endParaRPr>
            </a:p>
          </p:txBody>
        </p:sp>
        <p:cxnSp>
          <p:nvCxnSpPr>
            <p:cNvPr id="5" name="Straight Connector 4"/>
            <p:cNvCxnSpPr/>
            <p:nvPr/>
          </p:nvCxnSpPr>
          <p:spPr>
            <a:xfrm>
              <a:off x="3170238" y="416687"/>
              <a:ext cx="0" cy="711837"/>
            </a:xfrm>
            <a:prstGeom prst="line">
              <a:avLst/>
            </a:prstGeom>
            <a:ln w="19050" cap="rnd">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9026525" y="416689"/>
              <a:ext cx="0" cy="711837"/>
            </a:xfrm>
            <a:prstGeom prst="line">
              <a:avLst/>
            </a:prstGeom>
            <a:ln w="19050" cap="rnd">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1455670" y="4813149"/>
            <a:ext cx="2190702" cy="731371"/>
            <a:chOff x="554138" y="1879437"/>
            <a:chExt cx="2190702" cy="731371"/>
          </a:xfrm>
        </p:grpSpPr>
        <p:sp>
          <p:nvSpPr>
            <p:cNvPr id="9" name="TextBox 8"/>
            <p:cNvSpPr txBox="1"/>
            <p:nvPr/>
          </p:nvSpPr>
          <p:spPr>
            <a:xfrm>
              <a:off x="554138" y="1879437"/>
              <a:ext cx="2190702" cy="307777"/>
            </a:xfrm>
            <a:prstGeom prst="rect">
              <a:avLst/>
            </a:prstGeom>
            <a:noFill/>
          </p:spPr>
          <p:txBody>
            <a:bodyPr wrap="square" rtlCol="0">
              <a:spAutoFit/>
            </a:bodyPr>
            <a:lstStyle/>
            <a:p>
              <a:pPr algn="ctr"/>
              <a:r>
                <a:rPr lang="en-US" sz="1400" b="1" dirty="0">
                  <a:solidFill>
                    <a:schemeClr val="tx1">
                      <a:lumMod val="65000"/>
                      <a:lumOff val="35000"/>
                    </a:schemeClr>
                  </a:solidFill>
                </a:rPr>
                <a:t>Step: 1</a:t>
              </a:r>
              <a:endParaRPr lang="en-IN" sz="1400" b="1" dirty="0">
                <a:solidFill>
                  <a:schemeClr val="tx1">
                    <a:lumMod val="65000"/>
                    <a:lumOff val="35000"/>
                  </a:schemeClr>
                </a:solidFill>
              </a:endParaRPr>
            </a:p>
          </p:txBody>
        </p:sp>
        <p:sp>
          <p:nvSpPr>
            <p:cNvPr id="10" name="TextBox 9"/>
            <p:cNvSpPr txBox="1"/>
            <p:nvPr/>
          </p:nvSpPr>
          <p:spPr>
            <a:xfrm>
              <a:off x="554138" y="2272254"/>
              <a:ext cx="2190702" cy="338554"/>
            </a:xfrm>
            <a:prstGeom prst="rect">
              <a:avLst/>
            </a:prstGeom>
            <a:noFill/>
          </p:spPr>
          <p:txBody>
            <a:bodyPr wrap="square" rtlCol="0">
              <a:spAutoFit/>
            </a:bodyPr>
            <a:lstStyle/>
            <a:p>
              <a:pPr algn="ctr"/>
              <a:r>
                <a:rPr lang="en-US" sz="1600" dirty="0">
                  <a:solidFill>
                    <a:schemeClr val="tx1">
                      <a:lumMod val="65000"/>
                      <a:lumOff val="35000"/>
                    </a:schemeClr>
                  </a:solidFill>
                </a:rPr>
                <a:t>Data Ingestion</a:t>
              </a:r>
              <a:endParaRPr lang="en-IN" sz="1600" dirty="0">
                <a:solidFill>
                  <a:schemeClr val="tx1">
                    <a:lumMod val="65000"/>
                    <a:lumOff val="35000"/>
                  </a:schemeClr>
                </a:solidFill>
              </a:endParaRPr>
            </a:p>
          </p:txBody>
        </p:sp>
      </p:grpSp>
      <p:grpSp>
        <p:nvGrpSpPr>
          <p:cNvPr id="46" name="Group 45"/>
          <p:cNvGrpSpPr/>
          <p:nvPr/>
        </p:nvGrpSpPr>
        <p:grpSpPr>
          <a:xfrm>
            <a:off x="6432766" y="4857610"/>
            <a:ext cx="2190702" cy="713283"/>
            <a:chOff x="554138" y="3429000"/>
            <a:chExt cx="2190702" cy="713283"/>
          </a:xfrm>
        </p:grpSpPr>
        <p:sp>
          <p:nvSpPr>
            <p:cNvPr id="16" name="TextBox 15"/>
            <p:cNvSpPr txBox="1"/>
            <p:nvPr/>
          </p:nvSpPr>
          <p:spPr>
            <a:xfrm>
              <a:off x="554138" y="3429000"/>
              <a:ext cx="2190702" cy="307777"/>
            </a:xfrm>
            <a:prstGeom prst="rect">
              <a:avLst/>
            </a:prstGeom>
            <a:noFill/>
          </p:spPr>
          <p:txBody>
            <a:bodyPr wrap="square" rtlCol="0">
              <a:spAutoFit/>
            </a:bodyPr>
            <a:lstStyle/>
            <a:p>
              <a:pPr algn="ctr"/>
              <a:r>
                <a:rPr lang="en-US" sz="1400" b="1" dirty="0">
                  <a:solidFill>
                    <a:schemeClr val="tx1">
                      <a:lumMod val="65000"/>
                      <a:lumOff val="35000"/>
                    </a:schemeClr>
                  </a:solidFill>
                </a:rPr>
                <a:t>Step: 3</a:t>
              </a:r>
              <a:endParaRPr lang="en-IN" sz="1400" b="1" dirty="0">
                <a:solidFill>
                  <a:schemeClr val="tx1">
                    <a:lumMod val="65000"/>
                    <a:lumOff val="35000"/>
                  </a:schemeClr>
                </a:solidFill>
              </a:endParaRPr>
            </a:p>
          </p:txBody>
        </p:sp>
        <p:sp>
          <p:nvSpPr>
            <p:cNvPr id="17" name="TextBox 16"/>
            <p:cNvSpPr txBox="1"/>
            <p:nvPr/>
          </p:nvSpPr>
          <p:spPr>
            <a:xfrm>
              <a:off x="554138" y="3803729"/>
              <a:ext cx="2190702" cy="338554"/>
            </a:xfrm>
            <a:prstGeom prst="rect">
              <a:avLst/>
            </a:prstGeom>
            <a:noFill/>
          </p:spPr>
          <p:txBody>
            <a:bodyPr wrap="square" rtlCol="0">
              <a:spAutoFit/>
            </a:bodyPr>
            <a:lstStyle/>
            <a:p>
              <a:pPr algn="ctr"/>
              <a:r>
                <a:rPr lang="en-US" sz="1600" dirty="0">
                  <a:solidFill>
                    <a:schemeClr val="tx1">
                      <a:lumMod val="65000"/>
                      <a:lumOff val="35000"/>
                    </a:schemeClr>
                  </a:solidFill>
                </a:rPr>
                <a:t>Data Transformation</a:t>
              </a:r>
              <a:endParaRPr lang="en-IN" sz="1600" dirty="0">
                <a:solidFill>
                  <a:schemeClr val="tx1">
                    <a:lumMod val="65000"/>
                    <a:lumOff val="35000"/>
                  </a:schemeClr>
                </a:solidFill>
              </a:endParaRPr>
            </a:p>
          </p:txBody>
        </p:sp>
      </p:grpSp>
      <p:grpSp>
        <p:nvGrpSpPr>
          <p:cNvPr id="47" name="Group 46"/>
          <p:cNvGrpSpPr/>
          <p:nvPr/>
        </p:nvGrpSpPr>
        <p:grpSpPr>
          <a:xfrm>
            <a:off x="8921313" y="4875697"/>
            <a:ext cx="2190702" cy="713283"/>
            <a:chOff x="554138" y="4960475"/>
            <a:chExt cx="2190702" cy="713283"/>
          </a:xfrm>
        </p:grpSpPr>
        <p:sp>
          <p:nvSpPr>
            <p:cNvPr id="23" name="TextBox 22"/>
            <p:cNvSpPr txBox="1"/>
            <p:nvPr/>
          </p:nvSpPr>
          <p:spPr>
            <a:xfrm>
              <a:off x="554138" y="4960475"/>
              <a:ext cx="2190702" cy="307777"/>
            </a:xfrm>
            <a:prstGeom prst="rect">
              <a:avLst/>
            </a:prstGeom>
            <a:noFill/>
          </p:spPr>
          <p:txBody>
            <a:bodyPr wrap="square" rtlCol="0">
              <a:spAutoFit/>
            </a:bodyPr>
            <a:lstStyle/>
            <a:p>
              <a:pPr algn="ctr"/>
              <a:r>
                <a:rPr lang="en-US" sz="1400" b="1" dirty="0">
                  <a:solidFill>
                    <a:schemeClr val="tx1">
                      <a:lumMod val="65000"/>
                      <a:lumOff val="35000"/>
                    </a:schemeClr>
                  </a:solidFill>
                </a:rPr>
                <a:t>Step:4</a:t>
              </a:r>
              <a:endParaRPr lang="en-IN" sz="1400" b="1" dirty="0">
                <a:solidFill>
                  <a:schemeClr val="tx1">
                    <a:lumMod val="65000"/>
                    <a:lumOff val="35000"/>
                  </a:schemeClr>
                </a:solidFill>
              </a:endParaRPr>
            </a:p>
          </p:txBody>
        </p:sp>
        <p:sp>
          <p:nvSpPr>
            <p:cNvPr id="24" name="TextBox 23"/>
            <p:cNvSpPr txBox="1"/>
            <p:nvPr/>
          </p:nvSpPr>
          <p:spPr>
            <a:xfrm>
              <a:off x="554138" y="5335204"/>
              <a:ext cx="2190702" cy="338554"/>
            </a:xfrm>
            <a:prstGeom prst="rect">
              <a:avLst/>
            </a:prstGeom>
            <a:noFill/>
          </p:spPr>
          <p:txBody>
            <a:bodyPr wrap="square" rtlCol="0">
              <a:spAutoFit/>
            </a:bodyPr>
            <a:lstStyle/>
            <a:p>
              <a:pPr algn="ctr"/>
              <a:r>
                <a:rPr lang="en-US" sz="1600" dirty="0">
                  <a:solidFill>
                    <a:schemeClr val="tx1">
                      <a:lumMod val="65000"/>
                      <a:lumOff val="35000"/>
                    </a:schemeClr>
                  </a:solidFill>
                </a:rPr>
                <a:t>Model Building</a:t>
              </a:r>
              <a:endParaRPr lang="en-IN" sz="1600" dirty="0">
                <a:solidFill>
                  <a:schemeClr val="tx1">
                    <a:lumMod val="65000"/>
                    <a:lumOff val="35000"/>
                  </a:schemeClr>
                </a:solidFill>
              </a:endParaRPr>
            </a:p>
          </p:txBody>
        </p:sp>
      </p:grpSp>
      <p:grpSp>
        <p:nvGrpSpPr>
          <p:cNvPr id="48" name="Group 47"/>
          <p:cNvGrpSpPr/>
          <p:nvPr/>
        </p:nvGrpSpPr>
        <p:grpSpPr>
          <a:xfrm>
            <a:off x="3944218" y="4857610"/>
            <a:ext cx="2190702" cy="713283"/>
            <a:chOff x="9275180" y="1879438"/>
            <a:chExt cx="2190702" cy="713283"/>
          </a:xfrm>
        </p:grpSpPr>
        <p:sp>
          <p:nvSpPr>
            <p:cNvPr id="28" name="TextBox 27"/>
            <p:cNvSpPr txBox="1"/>
            <p:nvPr/>
          </p:nvSpPr>
          <p:spPr>
            <a:xfrm>
              <a:off x="9275180" y="1879438"/>
              <a:ext cx="2190702" cy="307777"/>
            </a:xfrm>
            <a:prstGeom prst="rect">
              <a:avLst/>
            </a:prstGeom>
            <a:noFill/>
          </p:spPr>
          <p:txBody>
            <a:bodyPr wrap="square" rtlCol="0">
              <a:spAutoFit/>
            </a:bodyPr>
            <a:lstStyle/>
            <a:p>
              <a:pPr algn="ctr"/>
              <a:r>
                <a:rPr lang="en-US" sz="1400" b="1" dirty="0">
                  <a:solidFill>
                    <a:schemeClr val="tx1">
                      <a:lumMod val="65000"/>
                      <a:lumOff val="35000"/>
                    </a:schemeClr>
                  </a:solidFill>
                </a:rPr>
                <a:t>Step: 2</a:t>
              </a:r>
              <a:endParaRPr lang="en-IN" sz="1400" b="1" dirty="0">
                <a:solidFill>
                  <a:schemeClr val="tx1">
                    <a:lumMod val="65000"/>
                    <a:lumOff val="35000"/>
                  </a:schemeClr>
                </a:solidFill>
              </a:endParaRPr>
            </a:p>
          </p:txBody>
        </p:sp>
        <p:sp>
          <p:nvSpPr>
            <p:cNvPr id="29" name="TextBox 28"/>
            <p:cNvSpPr txBox="1"/>
            <p:nvPr/>
          </p:nvSpPr>
          <p:spPr>
            <a:xfrm>
              <a:off x="9275180" y="2254167"/>
              <a:ext cx="2190702" cy="338554"/>
            </a:xfrm>
            <a:prstGeom prst="rect">
              <a:avLst/>
            </a:prstGeom>
            <a:noFill/>
          </p:spPr>
          <p:txBody>
            <a:bodyPr wrap="square" rtlCol="0">
              <a:spAutoFit/>
            </a:bodyPr>
            <a:lstStyle/>
            <a:p>
              <a:pPr algn="ctr"/>
              <a:r>
                <a:rPr lang="en-US" sz="1600" dirty="0">
                  <a:solidFill>
                    <a:schemeClr val="tx1">
                      <a:lumMod val="65000"/>
                      <a:lumOff val="35000"/>
                    </a:schemeClr>
                  </a:solidFill>
                </a:rPr>
                <a:t>Data Validation</a:t>
              </a:r>
              <a:endParaRPr lang="en-IN" sz="1600" dirty="0">
                <a:solidFill>
                  <a:schemeClr val="tx1">
                    <a:lumMod val="65000"/>
                    <a:lumOff val="35000"/>
                  </a:schemeClr>
                </a:solidFill>
              </a:endParaRPr>
            </a:p>
          </p:txBody>
        </p:sp>
      </p:grpSp>
      <p:grpSp>
        <p:nvGrpSpPr>
          <p:cNvPr id="39" name="Group 38"/>
          <p:cNvGrpSpPr/>
          <p:nvPr/>
        </p:nvGrpSpPr>
        <p:grpSpPr>
          <a:xfrm>
            <a:off x="1586042" y="2657140"/>
            <a:ext cx="1625444" cy="1625444"/>
            <a:chOff x="2752723" y="1459532"/>
            <a:chExt cx="1625444" cy="1625444"/>
          </a:xfrm>
        </p:grpSpPr>
        <p:grpSp>
          <p:nvGrpSpPr>
            <p:cNvPr id="35" name="Group 34"/>
            <p:cNvGrpSpPr/>
            <p:nvPr/>
          </p:nvGrpSpPr>
          <p:grpSpPr>
            <a:xfrm>
              <a:off x="3048925" y="1755734"/>
              <a:ext cx="1033041" cy="1033041"/>
              <a:chOff x="3029875" y="1837244"/>
              <a:chExt cx="1033041" cy="1033041"/>
            </a:xfrm>
          </p:grpSpPr>
          <p:sp>
            <p:nvSpPr>
              <p:cNvPr id="8" name="Oval 7"/>
              <p:cNvSpPr/>
              <p:nvPr/>
            </p:nvSpPr>
            <p:spPr>
              <a:xfrm>
                <a:off x="3029875" y="1837244"/>
                <a:ext cx="1033041" cy="10330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p:cNvGrpSpPr/>
              <p:nvPr/>
            </p:nvGrpSpPr>
            <p:grpSpPr>
              <a:xfrm>
                <a:off x="3302361" y="2170635"/>
                <a:ext cx="488068" cy="366259"/>
                <a:chOff x="212460" y="2109072"/>
                <a:chExt cx="488068" cy="366259"/>
              </a:xfrm>
              <a:solidFill>
                <a:schemeClr val="bg1"/>
              </a:solidFill>
            </p:grpSpPr>
            <p:sp>
              <p:nvSpPr>
                <p:cNvPr id="12" name="AutoShape 118"/>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119"/>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34" name="Oval 33"/>
            <p:cNvSpPr/>
            <p:nvPr/>
          </p:nvSpPr>
          <p:spPr>
            <a:xfrm>
              <a:off x="2752723" y="1459532"/>
              <a:ext cx="1625444" cy="1625444"/>
            </a:xfrm>
            <a:prstGeom prst="ellipse">
              <a:avLst/>
            </a:prstGeom>
            <a:noFill/>
            <a:ln w="3810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9"/>
          <p:cNvGrpSpPr/>
          <p:nvPr/>
        </p:nvGrpSpPr>
        <p:grpSpPr>
          <a:xfrm>
            <a:off x="4183743" y="2657140"/>
            <a:ext cx="1625444" cy="1625444"/>
            <a:chOff x="2660950" y="3160284"/>
            <a:chExt cx="1625444" cy="1625444"/>
          </a:xfrm>
        </p:grpSpPr>
        <p:sp>
          <p:nvSpPr>
            <p:cNvPr id="15" name="Oval 14"/>
            <p:cNvSpPr/>
            <p:nvPr/>
          </p:nvSpPr>
          <p:spPr>
            <a:xfrm>
              <a:off x="2957152" y="3456486"/>
              <a:ext cx="1033041" cy="1033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3305977" y="3728556"/>
              <a:ext cx="335391" cy="488901"/>
              <a:chOff x="3217621" y="2047334"/>
              <a:chExt cx="335391" cy="488901"/>
            </a:xfrm>
            <a:solidFill>
              <a:schemeClr val="bg1"/>
            </a:solidFill>
          </p:grpSpPr>
          <p:sp>
            <p:nvSpPr>
              <p:cNvPr id="19" name="AutoShape 113"/>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114"/>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36" name="Oval 35"/>
            <p:cNvSpPr/>
            <p:nvPr/>
          </p:nvSpPr>
          <p:spPr>
            <a:xfrm>
              <a:off x="2660950" y="3160284"/>
              <a:ext cx="1625444" cy="1625444"/>
            </a:xfrm>
            <a:prstGeom prst="ellipse">
              <a:avLst/>
            </a:prstGeom>
            <a:noFill/>
            <a:ln w="38100" cap="rnd">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 name="Group 41"/>
          <p:cNvGrpSpPr/>
          <p:nvPr/>
        </p:nvGrpSpPr>
        <p:grpSpPr>
          <a:xfrm>
            <a:off x="6781444" y="2687713"/>
            <a:ext cx="1625444" cy="1625444"/>
            <a:chOff x="2549665" y="4691759"/>
            <a:chExt cx="1625444" cy="1625444"/>
          </a:xfrm>
        </p:grpSpPr>
        <p:grpSp>
          <p:nvGrpSpPr>
            <p:cNvPr id="41" name="Group 40"/>
            <p:cNvGrpSpPr/>
            <p:nvPr/>
          </p:nvGrpSpPr>
          <p:grpSpPr>
            <a:xfrm>
              <a:off x="2845867" y="4987961"/>
              <a:ext cx="1033041" cy="1033041"/>
              <a:chOff x="3068437" y="4834841"/>
              <a:chExt cx="1033041" cy="1033041"/>
            </a:xfrm>
          </p:grpSpPr>
          <p:sp>
            <p:nvSpPr>
              <p:cNvPr id="22" name="Oval 21"/>
              <p:cNvSpPr/>
              <p:nvPr/>
            </p:nvSpPr>
            <p:spPr>
              <a:xfrm>
                <a:off x="3068437" y="4834841"/>
                <a:ext cx="1033041" cy="1033041"/>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utoShape 112"/>
              <p:cNvSpPr>
                <a:spLocks/>
              </p:cNvSpPr>
              <p:nvPr/>
            </p:nvSpPr>
            <p:spPr bwMode="auto">
              <a:xfrm>
                <a:off x="3340924" y="509075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solidFill>
                  <a:schemeClr val="bg2">
                    <a:lumMod val="50000"/>
                  </a:schemeClr>
                </a:solidFill>
              </a:ln>
              <a:effec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37" name="Oval 36"/>
            <p:cNvSpPr/>
            <p:nvPr/>
          </p:nvSpPr>
          <p:spPr>
            <a:xfrm>
              <a:off x="2549665" y="4691759"/>
              <a:ext cx="1625444" cy="1625444"/>
            </a:xfrm>
            <a:prstGeom prst="ellipse">
              <a:avLst/>
            </a:prstGeom>
            <a:noFill/>
            <a:ln w="38100" cap="rnd">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3" name="Group 42"/>
          <p:cNvGrpSpPr/>
          <p:nvPr/>
        </p:nvGrpSpPr>
        <p:grpSpPr>
          <a:xfrm>
            <a:off x="9379146" y="2707375"/>
            <a:ext cx="1625444" cy="1625444"/>
            <a:chOff x="7843453" y="1557134"/>
            <a:chExt cx="1625444" cy="1625444"/>
          </a:xfrm>
        </p:grpSpPr>
        <p:sp>
          <p:nvSpPr>
            <p:cNvPr id="27" name="Oval 26"/>
            <p:cNvSpPr/>
            <p:nvPr/>
          </p:nvSpPr>
          <p:spPr>
            <a:xfrm>
              <a:off x="8139655" y="1853336"/>
              <a:ext cx="1033041" cy="1033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p:cNvGrpSpPr/>
            <p:nvPr/>
          </p:nvGrpSpPr>
          <p:grpSpPr>
            <a:xfrm>
              <a:off x="8412142" y="2125822"/>
              <a:ext cx="488067" cy="488068"/>
              <a:chOff x="8087449" y="89225"/>
              <a:chExt cx="488067" cy="488068"/>
            </a:xfrm>
            <a:solidFill>
              <a:schemeClr val="bg1"/>
            </a:solidFill>
          </p:grpSpPr>
          <p:sp>
            <p:nvSpPr>
              <p:cNvPr id="31" name="AutoShape 81"/>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82"/>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38" name="Oval 37"/>
            <p:cNvSpPr/>
            <p:nvPr/>
          </p:nvSpPr>
          <p:spPr>
            <a:xfrm>
              <a:off x="7843453" y="1557134"/>
              <a:ext cx="1625444" cy="1625444"/>
            </a:xfrm>
            <a:prstGeom prst="ellipse">
              <a:avLst/>
            </a:prstGeom>
            <a:noFill/>
            <a:ln w="38100" cap="rnd">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0657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39"/>
                                        </p:tgtEl>
                                      </p:cBhvr>
                                      <p:by x="150000" y="150000"/>
                                    </p:animScale>
                                  </p:childTnLst>
                                </p:cTn>
                              </p:par>
                              <p:par>
                                <p:cTn id="18" presetID="12" presetClass="entr" presetSubtype="4"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1500"/>
                                        <p:tgtEl>
                                          <p:spTgt spid="45"/>
                                        </p:tgtEl>
                                        <p:attrNameLst>
                                          <p:attrName>ppt_y</p:attrName>
                                        </p:attrNameLst>
                                      </p:cBhvr>
                                      <p:tavLst>
                                        <p:tav tm="0">
                                          <p:val>
                                            <p:strVal val="#ppt_y+#ppt_h*1.125000"/>
                                          </p:val>
                                        </p:tav>
                                        <p:tav tm="100000">
                                          <p:val>
                                            <p:strVal val="#ppt_y"/>
                                          </p:val>
                                        </p:tav>
                                      </p:tavLst>
                                    </p:anim>
                                    <p:animEffect transition="in" filter="wipe(up)">
                                      <p:cBhvr>
                                        <p:cTn id="21" dur="1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mph" presetSubtype="0" fill="hold" nodeType="clickEffect">
                                  <p:stCondLst>
                                    <p:cond delay="0"/>
                                  </p:stCondLst>
                                  <p:childTnLst>
                                    <p:animScale>
                                      <p:cBhvr>
                                        <p:cTn id="25" dur="2000" fill="hold"/>
                                        <p:tgtEl>
                                          <p:spTgt spid="40"/>
                                        </p:tgtEl>
                                      </p:cBhvr>
                                      <p:by x="150000" y="150000"/>
                                    </p:animScale>
                                  </p:childTnLst>
                                </p:cTn>
                              </p:par>
                              <p:par>
                                <p:cTn id="26" presetID="12" presetClass="entr" presetSubtype="4"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1500"/>
                                        <p:tgtEl>
                                          <p:spTgt spid="48"/>
                                        </p:tgtEl>
                                        <p:attrNameLst>
                                          <p:attrName>ppt_y</p:attrName>
                                        </p:attrNameLst>
                                      </p:cBhvr>
                                      <p:tavLst>
                                        <p:tav tm="0">
                                          <p:val>
                                            <p:strVal val="#ppt_y+#ppt_h*1.125000"/>
                                          </p:val>
                                        </p:tav>
                                        <p:tav tm="100000">
                                          <p:val>
                                            <p:strVal val="#ppt_y"/>
                                          </p:val>
                                        </p:tav>
                                      </p:tavLst>
                                    </p:anim>
                                    <p:animEffect transition="in" filter="wipe(up)">
                                      <p:cBhvr>
                                        <p:cTn id="29" dur="150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mph" presetSubtype="0" fill="hold" nodeType="clickEffect">
                                  <p:stCondLst>
                                    <p:cond delay="0"/>
                                  </p:stCondLst>
                                  <p:childTnLst>
                                    <p:animScale>
                                      <p:cBhvr>
                                        <p:cTn id="33" dur="2000" fill="hold"/>
                                        <p:tgtEl>
                                          <p:spTgt spid="42"/>
                                        </p:tgtEl>
                                      </p:cBhvr>
                                      <p:by x="150000" y="150000"/>
                                    </p:animScale>
                                  </p:childTnLst>
                                </p:cTn>
                              </p:par>
                              <p:par>
                                <p:cTn id="34" presetID="12" presetClass="entr" presetSubtype="4"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1500"/>
                                        <p:tgtEl>
                                          <p:spTgt spid="46"/>
                                        </p:tgtEl>
                                        <p:attrNameLst>
                                          <p:attrName>ppt_y</p:attrName>
                                        </p:attrNameLst>
                                      </p:cBhvr>
                                      <p:tavLst>
                                        <p:tav tm="0">
                                          <p:val>
                                            <p:strVal val="#ppt_y+#ppt_h*1.125000"/>
                                          </p:val>
                                        </p:tav>
                                        <p:tav tm="100000">
                                          <p:val>
                                            <p:strVal val="#ppt_y"/>
                                          </p:val>
                                        </p:tav>
                                      </p:tavLst>
                                    </p:anim>
                                    <p:animEffect transition="in" filter="wipe(up)">
                                      <p:cBhvr>
                                        <p:cTn id="37" dur="1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mph" presetSubtype="0" fill="hold" nodeType="clickEffect">
                                  <p:stCondLst>
                                    <p:cond delay="0"/>
                                  </p:stCondLst>
                                  <p:childTnLst>
                                    <p:animScale>
                                      <p:cBhvr>
                                        <p:cTn id="41" dur="2000" fill="hold"/>
                                        <p:tgtEl>
                                          <p:spTgt spid="43"/>
                                        </p:tgtEl>
                                      </p:cBhvr>
                                      <p:by x="150000" y="150000"/>
                                    </p:animScale>
                                  </p:childTnLst>
                                </p:cTn>
                              </p:par>
                              <p:par>
                                <p:cTn id="42" presetID="12" presetClass="entr" presetSubtype="4"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 calcmode="lin" valueType="num">
                                      <p:cBhvr additive="base">
                                        <p:cTn id="44" dur="1500"/>
                                        <p:tgtEl>
                                          <p:spTgt spid="47"/>
                                        </p:tgtEl>
                                        <p:attrNameLst>
                                          <p:attrName>ppt_y</p:attrName>
                                        </p:attrNameLst>
                                      </p:cBhvr>
                                      <p:tavLst>
                                        <p:tav tm="0">
                                          <p:val>
                                            <p:strVal val="#ppt_y+#ppt_h*1.125000"/>
                                          </p:val>
                                        </p:tav>
                                        <p:tav tm="100000">
                                          <p:val>
                                            <p:strVal val="#ppt_y"/>
                                          </p:val>
                                        </p:tav>
                                      </p:tavLst>
                                    </p:anim>
                                    <p:animEffect transition="in" filter="wipe(up)">
                                      <p:cBhvr>
                                        <p:cTn id="45" dur="1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5340" y="778387"/>
            <a:ext cx="6339840"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en-IN" sz="2000" dirty="0">
              <a:solidFill>
                <a:schemeClr val="accent2"/>
              </a:solidFill>
            </a:endParaRPr>
          </a:p>
        </p:txBody>
      </p:sp>
      <p:grpSp>
        <p:nvGrpSpPr>
          <p:cNvPr id="3" name="Group 2"/>
          <p:cNvGrpSpPr/>
          <p:nvPr/>
        </p:nvGrpSpPr>
        <p:grpSpPr>
          <a:xfrm>
            <a:off x="2744840" y="256363"/>
            <a:ext cx="6720840" cy="872163"/>
            <a:chOff x="2744840" y="256363"/>
            <a:chExt cx="6720840" cy="872163"/>
          </a:xfrm>
        </p:grpSpPr>
        <p:sp>
          <p:nvSpPr>
            <p:cNvPr id="4" name="TextBox 3"/>
            <p:cNvSpPr txBox="1"/>
            <p:nvPr/>
          </p:nvSpPr>
          <p:spPr>
            <a:xfrm>
              <a:off x="2744840" y="256363"/>
              <a:ext cx="6720840" cy="646331"/>
            </a:xfrm>
            <a:prstGeom prst="rect">
              <a:avLst/>
            </a:prstGeom>
            <a:noFill/>
          </p:spPr>
          <p:txBody>
            <a:bodyPr wrap="square" rtlCol="0">
              <a:spAutoFit/>
            </a:bodyPr>
            <a:lstStyle/>
            <a:p>
              <a:pPr algn="ctr"/>
              <a:r>
                <a:rPr lang="en-US" sz="3600" dirty="0">
                  <a:solidFill>
                    <a:schemeClr val="tx1">
                      <a:lumMod val="65000"/>
                      <a:lumOff val="35000"/>
                    </a:schemeClr>
                  </a:solidFill>
                  <a:latin typeface="+mj-lt"/>
                </a:rPr>
                <a:t>PROJECT WORKFLOW</a:t>
              </a:r>
              <a:endParaRPr lang="en-IN" sz="3600" dirty="0">
                <a:solidFill>
                  <a:schemeClr val="tx1">
                    <a:lumMod val="65000"/>
                    <a:lumOff val="35000"/>
                  </a:schemeClr>
                </a:solidFill>
                <a:latin typeface="+mj-lt"/>
              </a:endParaRPr>
            </a:p>
          </p:txBody>
        </p:sp>
        <p:cxnSp>
          <p:nvCxnSpPr>
            <p:cNvPr id="5" name="Straight Connector 4"/>
            <p:cNvCxnSpPr/>
            <p:nvPr/>
          </p:nvCxnSpPr>
          <p:spPr>
            <a:xfrm>
              <a:off x="3170238" y="416687"/>
              <a:ext cx="0" cy="711837"/>
            </a:xfrm>
            <a:prstGeom prst="line">
              <a:avLst/>
            </a:prstGeom>
            <a:ln w="19050" cap="rnd">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9026525" y="416689"/>
              <a:ext cx="0" cy="711837"/>
            </a:xfrm>
            <a:prstGeom prst="line">
              <a:avLst/>
            </a:prstGeom>
            <a:ln w="19050" cap="rnd">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1455670" y="4813149"/>
            <a:ext cx="2190702" cy="731371"/>
            <a:chOff x="554138" y="1879437"/>
            <a:chExt cx="2190702" cy="731371"/>
          </a:xfrm>
        </p:grpSpPr>
        <p:sp>
          <p:nvSpPr>
            <p:cNvPr id="9" name="TextBox 8"/>
            <p:cNvSpPr txBox="1"/>
            <p:nvPr/>
          </p:nvSpPr>
          <p:spPr>
            <a:xfrm>
              <a:off x="554138" y="1879437"/>
              <a:ext cx="2190702" cy="307777"/>
            </a:xfrm>
            <a:prstGeom prst="rect">
              <a:avLst/>
            </a:prstGeom>
            <a:noFill/>
          </p:spPr>
          <p:txBody>
            <a:bodyPr wrap="square" rtlCol="0">
              <a:spAutoFit/>
            </a:bodyPr>
            <a:lstStyle/>
            <a:p>
              <a:pPr algn="ctr"/>
              <a:r>
                <a:rPr lang="en-US" sz="1400" b="1" dirty="0">
                  <a:solidFill>
                    <a:schemeClr val="tx1">
                      <a:lumMod val="65000"/>
                      <a:lumOff val="35000"/>
                    </a:schemeClr>
                  </a:solidFill>
                </a:rPr>
                <a:t>Step: 5</a:t>
              </a:r>
              <a:endParaRPr lang="en-IN" sz="1400" b="1" dirty="0">
                <a:solidFill>
                  <a:schemeClr val="tx1">
                    <a:lumMod val="65000"/>
                    <a:lumOff val="35000"/>
                  </a:schemeClr>
                </a:solidFill>
              </a:endParaRPr>
            </a:p>
          </p:txBody>
        </p:sp>
        <p:sp>
          <p:nvSpPr>
            <p:cNvPr id="10" name="TextBox 9"/>
            <p:cNvSpPr txBox="1"/>
            <p:nvPr/>
          </p:nvSpPr>
          <p:spPr>
            <a:xfrm>
              <a:off x="554138" y="2272254"/>
              <a:ext cx="2190702" cy="338554"/>
            </a:xfrm>
            <a:prstGeom prst="rect">
              <a:avLst/>
            </a:prstGeom>
            <a:noFill/>
          </p:spPr>
          <p:txBody>
            <a:bodyPr wrap="square" rtlCol="0">
              <a:spAutoFit/>
            </a:bodyPr>
            <a:lstStyle/>
            <a:p>
              <a:pPr algn="ctr"/>
              <a:r>
                <a:rPr lang="en-US" sz="1600" dirty="0">
                  <a:solidFill>
                    <a:schemeClr val="tx1">
                      <a:lumMod val="65000"/>
                      <a:lumOff val="35000"/>
                    </a:schemeClr>
                  </a:solidFill>
                </a:rPr>
                <a:t>Model Evaluation</a:t>
              </a:r>
              <a:endParaRPr lang="en-IN" sz="1600" dirty="0">
                <a:solidFill>
                  <a:schemeClr val="tx1">
                    <a:lumMod val="65000"/>
                    <a:lumOff val="35000"/>
                  </a:schemeClr>
                </a:solidFill>
              </a:endParaRPr>
            </a:p>
          </p:txBody>
        </p:sp>
      </p:grpSp>
      <p:grpSp>
        <p:nvGrpSpPr>
          <p:cNvPr id="46" name="Group 45"/>
          <p:cNvGrpSpPr/>
          <p:nvPr/>
        </p:nvGrpSpPr>
        <p:grpSpPr>
          <a:xfrm>
            <a:off x="6432766" y="4857610"/>
            <a:ext cx="2190702" cy="713283"/>
            <a:chOff x="554138" y="3429000"/>
            <a:chExt cx="2190702" cy="713283"/>
          </a:xfrm>
        </p:grpSpPr>
        <p:sp>
          <p:nvSpPr>
            <p:cNvPr id="16" name="TextBox 15"/>
            <p:cNvSpPr txBox="1"/>
            <p:nvPr/>
          </p:nvSpPr>
          <p:spPr>
            <a:xfrm>
              <a:off x="554138" y="3429000"/>
              <a:ext cx="2190702" cy="307777"/>
            </a:xfrm>
            <a:prstGeom prst="rect">
              <a:avLst/>
            </a:prstGeom>
            <a:noFill/>
          </p:spPr>
          <p:txBody>
            <a:bodyPr wrap="square" rtlCol="0">
              <a:spAutoFit/>
            </a:bodyPr>
            <a:lstStyle/>
            <a:p>
              <a:pPr algn="ctr"/>
              <a:r>
                <a:rPr lang="en-US" sz="1400" b="1" dirty="0">
                  <a:solidFill>
                    <a:schemeClr val="tx1">
                      <a:lumMod val="65000"/>
                      <a:lumOff val="35000"/>
                    </a:schemeClr>
                  </a:solidFill>
                </a:rPr>
                <a:t>Step:7</a:t>
              </a:r>
              <a:endParaRPr lang="en-IN" sz="1400" b="1" dirty="0">
                <a:solidFill>
                  <a:schemeClr val="tx1">
                    <a:lumMod val="65000"/>
                    <a:lumOff val="35000"/>
                  </a:schemeClr>
                </a:solidFill>
              </a:endParaRPr>
            </a:p>
          </p:txBody>
        </p:sp>
        <p:sp>
          <p:nvSpPr>
            <p:cNvPr id="17" name="TextBox 16"/>
            <p:cNvSpPr txBox="1"/>
            <p:nvPr/>
          </p:nvSpPr>
          <p:spPr>
            <a:xfrm>
              <a:off x="554138" y="3803729"/>
              <a:ext cx="2190702" cy="338554"/>
            </a:xfrm>
            <a:prstGeom prst="rect">
              <a:avLst/>
            </a:prstGeom>
            <a:noFill/>
          </p:spPr>
          <p:txBody>
            <a:bodyPr wrap="square" rtlCol="0">
              <a:spAutoFit/>
            </a:bodyPr>
            <a:lstStyle/>
            <a:p>
              <a:pPr algn="ctr"/>
              <a:r>
                <a:rPr lang="en-US" sz="1600" dirty="0">
                  <a:solidFill>
                    <a:schemeClr val="tx1">
                      <a:lumMod val="65000"/>
                      <a:lumOff val="35000"/>
                    </a:schemeClr>
                  </a:solidFill>
                </a:rPr>
                <a:t>Prediction Pipeline</a:t>
              </a:r>
              <a:endParaRPr lang="en-IN" sz="1600" dirty="0">
                <a:solidFill>
                  <a:schemeClr val="tx1">
                    <a:lumMod val="65000"/>
                    <a:lumOff val="35000"/>
                  </a:schemeClr>
                </a:solidFill>
              </a:endParaRPr>
            </a:p>
          </p:txBody>
        </p:sp>
      </p:grpSp>
      <p:grpSp>
        <p:nvGrpSpPr>
          <p:cNvPr id="47" name="Group 46"/>
          <p:cNvGrpSpPr/>
          <p:nvPr/>
        </p:nvGrpSpPr>
        <p:grpSpPr>
          <a:xfrm>
            <a:off x="8921313" y="4875697"/>
            <a:ext cx="2190702" cy="959504"/>
            <a:chOff x="554138" y="4960475"/>
            <a:chExt cx="2190702" cy="959504"/>
          </a:xfrm>
        </p:grpSpPr>
        <p:sp>
          <p:nvSpPr>
            <p:cNvPr id="23" name="TextBox 22"/>
            <p:cNvSpPr txBox="1"/>
            <p:nvPr/>
          </p:nvSpPr>
          <p:spPr>
            <a:xfrm>
              <a:off x="554138" y="4960475"/>
              <a:ext cx="2190702" cy="307777"/>
            </a:xfrm>
            <a:prstGeom prst="rect">
              <a:avLst/>
            </a:prstGeom>
            <a:noFill/>
          </p:spPr>
          <p:txBody>
            <a:bodyPr wrap="square" rtlCol="0">
              <a:spAutoFit/>
            </a:bodyPr>
            <a:lstStyle/>
            <a:p>
              <a:pPr algn="ctr"/>
              <a:r>
                <a:rPr lang="en-US" sz="1400" b="1" dirty="0">
                  <a:solidFill>
                    <a:schemeClr val="tx1">
                      <a:lumMod val="65000"/>
                      <a:lumOff val="35000"/>
                    </a:schemeClr>
                  </a:solidFill>
                </a:rPr>
                <a:t>Step: 8</a:t>
              </a:r>
              <a:endParaRPr lang="en-IN" sz="1400" b="1" dirty="0">
                <a:solidFill>
                  <a:schemeClr val="tx1">
                    <a:lumMod val="65000"/>
                    <a:lumOff val="35000"/>
                  </a:schemeClr>
                </a:solidFill>
              </a:endParaRPr>
            </a:p>
          </p:txBody>
        </p:sp>
        <p:sp>
          <p:nvSpPr>
            <p:cNvPr id="24" name="TextBox 23"/>
            <p:cNvSpPr txBox="1"/>
            <p:nvPr/>
          </p:nvSpPr>
          <p:spPr>
            <a:xfrm>
              <a:off x="554138" y="5335204"/>
              <a:ext cx="2190702" cy="584775"/>
            </a:xfrm>
            <a:prstGeom prst="rect">
              <a:avLst/>
            </a:prstGeom>
            <a:noFill/>
          </p:spPr>
          <p:txBody>
            <a:bodyPr wrap="square" rtlCol="0">
              <a:spAutoFit/>
            </a:bodyPr>
            <a:lstStyle/>
            <a:p>
              <a:pPr algn="ctr"/>
              <a:r>
                <a:rPr lang="en-US" sz="1600" dirty="0">
                  <a:solidFill>
                    <a:schemeClr val="tx1">
                      <a:lumMod val="65000"/>
                      <a:lumOff val="35000"/>
                    </a:schemeClr>
                  </a:solidFill>
                </a:rPr>
                <a:t>Deployment Architecture</a:t>
              </a:r>
              <a:endParaRPr lang="en-IN" sz="1600" dirty="0">
                <a:solidFill>
                  <a:schemeClr val="tx1">
                    <a:lumMod val="65000"/>
                    <a:lumOff val="35000"/>
                  </a:schemeClr>
                </a:solidFill>
              </a:endParaRPr>
            </a:p>
          </p:txBody>
        </p:sp>
      </p:grpSp>
      <p:grpSp>
        <p:nvGrpSpPr>
          <p:cNvPr id="48" name="Group 47"/>
          <p:cNvGrpSpPr/>
          <p:nvPr/>
        </p:nvGrpSpPr>
        <p:grpSpPr>
          <a:xfrm>
            <a:off x="3944218" y="4857610"/>
            <a:ext cx="2190702" cy="713283"/>
            <a:chOff x="9275180" y="1879438"/>
            <a:chExt cx="2190702" cy="713283"/>
          </a:xfrm>
        </p:grpSpPr>
        <p:sp>
          <p:nvSpPr>
            <p:cNvPr id="28" name="TextBox 27"/>
            <p:cNvSpPr txBox="1"/>
            <p:nvPr/>
          </p:nvSpPr>
          <p:spPr>
            <a:xfrm>
              <a:off x="9275180" y="1879438"/>
              <a:ext cx="2190702" cy="307777"/>
            </a:xfrm>
            <a:prstGeom prst="rect">
              <a:avLst/>
            </a:prstGeom>
            <a:noFill/>
          </p:spPr>
          <p:txBody>
            <a:bodyPr wrap="square" rtlCol="0">
              <a:spAutoFit/>
            </a:bodyPr>
            <a:lstStyle/>
            <a:p>
              <a:pPr algn="ctr"/>
              <a:r>
                <a:rPr lang="en-US" sz="1400" b="1" dirty="0">
                  <a:solidFill>
                    <a:schemeClr val="tx1">
                      <a:lumMod val="65000"/>
                      <a:lumOff val="35000"/>
                    </a:schemeClr>
                  </a:solidFill>
                </a:rPr>
                <a:t>Step: 6</a:t>
              </a:r>
              <a:endParaRPr lang="en-IN" sz="1400" b="1" dirty="0">
                <a:solidFill>
                  <a:schemeClr val="tx1">
                    <a:lumMod val="65000"/>
                    <a:lumOff val="35000"/>
                  </a:schemeClr>
                </a:solidFill>
              </a:endParaRPr>
            </a:p>
          </p:txBody>
        </p:sp>
        <p:sp>
          <p:nvSpPr>
            <p:cNvPr id="29" name="TextBox 28"/>
            <p:cNvSpPr txBox="1"/>
            <p:nvPr/>
          </p:nvSpPr>
          <p:spPr>
            <a:xfrm>
              <a:off x="9275180" y="2254167"/>
              <a:ext cx="2190702" cy="338554"/>
            </a:xfrm>
            <a:prstGeom prst="rect">
              <a:avLst/>
            </a:prstGeom>
            <a:noFill/>
          </p:spPr>
          <p:txBody>
            <a:bodyPr wrap="square" rtlCol="0">
              <a:spAutoFit/>
            </a:bodyPr>
            <a:lstStyle/>
            <a:p>
              <a:pPr algn="ctr"/>
              <a:r>
                <a:rPr lang="en-US" sz="1600" dirty="0">
                  <a:solidFill>
                    <a:schemeClr val="tx1">
                      <a:lumMod val="65000"/>
                      <a:lumOff val="35000"/>
                    </a:schemeClr>
                  </a:solidFill>
                </a:rPr>
                <a:t>Model Pusher</a:t>
              </a:r>
              <a:endParaRPr lang="en-IN" sz="1600" dirty="0">
                <a:solidFill>
                  <a:schemeClr val="tx1">
                    <a:lumMod val="65000"/>
                    <a:lumOff val="35000"/>
                  </a:schemeClr>
                </a:solidFill>
              </a:endParaRPr>
            </a:p>
          </p:txBody>
        </p:sp>
      </p:grpSp>
      <p:grpSp>
        <p:nvGrpSpPr>
          <p:cNvPr id="39" name="Group 38"/>
          <p:cNvGrpSpPr/>
          <p:nvPr/>
        </p:nvGrpSpPr>
        <p:grpSpPr>
          <a:xfrm>
            <a:off x="1586042" y="2657140"/>
            <a:ext cx="1625444" cy="1625444"/>
            <a:chOff x="2752723" y="1459532"/>
            <a:chExt cx="1625444" cy="1625444"/>
          </a:xfrm>
        </p:grpSpPr>
        <p:grpSp>
          <p:nvGrpSpPr>
            <p:cNvPr id="35" name="Group 34"/>
            <p:cNvGrpSpPr/>
            <p:nvPr/>
          </p:nvGrpSpPr>
          <p:grpSpPr>
            <a:xfrm>
              <a:off x="3048925" y="1755734"/>
              <a:ext cx="1033041" cy="1033041"/>
              <a:chOff x="3029875" y="1837244"/>
              <a:chExt cx="1033041" cy="1033041"/>
            </a:xfrm>
          </p:grpSpPr>
          <p:sp>
            <p:nvSpPr>
              <p:cNvPr id="8" name="Oval 7"/>
              <p:cNvSpPr/>
              <p:nvPr/>
            </p:nvSpPr>
            <p:spPr>
              <a:xfrm>
                <a:off x="3029875" y="1837244"/>
                <a:ext cx="1033041" cy="10330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p:cNvGrpSpPr/>
              <p:nvPr/>
            </p:nvGrpSpPr>
            <p:grpSpPr>
              <a:xfrm>
                <a:off x="3302361" y="2170635"/>
                <a:ext cx="488068" cy="366259"/>
                <a:chOff x="212460" y="2109072"/>
                <a:chExt cx="488068" cy="366259"/>
              </a:xfrm>
              <a:solidFill>
                <a:schemeClr val="bg1"/>
              </a:solidFill>
            </p:grpSpPr>
            <p:sp>
              <p:nvSpPr>
                <p:cNvPr id="12" name="AutoShape 118"/>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119"/>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34" name="Oval 33"/>
            <p:cNvSpPr/>
            <p:nvPr/>
          </p:nvSpPr>
          <p:spPr>
            <a:xfrm>
              <a:off x="2752723" y="1459532"/>
              <a:ext cx="1625444" cy="1625444"/>
            </a:xfrm>
            <a:prstGeom prst="ellipse">
              <a:avLst/>
            </a:prstGeom>
            <a:noFill/>
            <a:ln w="3810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9"/>
          <p:cNvGrpSpPr/>
          <p:nvPr/>
        </p:nvGrpSpPr>
        <p:grpSpPr>
          <a:xfrm>
            <a:off x="4183743" y="2657140"/>
            <a:ext cx="1625444" cy="1625444"/>
            <a:chOff x="2660950" y="3160284"/>
            <a:chExt cx="1625444" cy="1625444"/>
          </a:xfrm>
        </p:grpSpPr>
        <p:sp>
          <p:nvSpPr>
            <p:cNvPr id="15" name="Oval 14"/>
            <p:cNvSpPr/>
            <p:nvPr/>
          </p:nvSpPr>
          <p:spPr>
            <a:xfrm>
              <a:off x="2957152" y="3456486"/>
              <a:ext cx="1033041" cy="10330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3305977" y="3728556"/>
              <a:ext cx="335391" cy="488901"/>
              <a:chOff x="3217621" y="2047334"/>
              <a:chExt cx="335391" cy="488901"/>
            </a:xfrm>
            <a:solidFill>
              <a:schemeClr val="bg1"/>
            </a:solidFill>
          </p:grpSpPr>
          <p:sp>
            <p:nvSpPr>
              <p:cNvPr id="19" name="AutoShape 113"/>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114"/>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36" name="Oval 35"/>
            <p:cNvSpPr/>
            <p:nvPr/>
          </p:nvSpPr>
          <p:spPr>
            <a:xfrm>
              <a:off x="2660950" y="3160284"/>
              <a:ext cx="1625444" cy="1625444"/>
            </a:xfrm>
            <a:prstGeom prst="ellipse">
              <a:avLst/>
            </a:prstGeom>
            <a:noFill/>
            <a:ln w="38100" cap="rnd">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 name="Group 41"/>
          <p:cNvGrpSpPr/>
          <p:nvPr/>
        </p:nvGrpSpPr>
        <p:grpSpPr>
          <a:xfrm>
            <a:off x="6781444" y="2687713"/>
            <a:ext cx="1625444" cy="1625444"/>
            <a:chOff x="2549665" y="4691759"/>
            <a:chExt cx="1625444" cy="1625444"/>
          </a:xfrm>
        </p:grpSpPr>
        <p:grpSp>
          <p:nvGrpSpPr>
            <p:cNvPr id="41" name="Group 40"/>
            <p:cNvGrpSpPr/>
            <p:nvPr/>
          </p:nvGrpSpPr>
          <p:grpSpPr>
            <a:xfrm>
              <a:off x="2845867" y="4987961"/>
              <a:ext cx="1033041" cy="1033041"/>
              <a:chOff x="3068437" y="4834841"/>
              <a:chExt cx="1033041" cy="1033041"/>
            </a:xfrm>
          </p:grpSpPr>
          <p:sp>
            <p:nvSpPr>
              <p:cNvPr id="22" name="Oval 21"/>
              <p:cNvSpPr/>
              <p:nvPr/>
            </p:nvSpPr>
            <p:spPr>
              <a:xfrm>
                <a:off x="3068437" y="4834841"/>
                <a:ext cx="1033041" cy="1033041"/>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utoShape 112"/>
              <p:cNvSpPr>
                <a:spLocks/>
              </p:cNvSpPr>
              <p:nvPr/>
            </p:nvSpPr>
            <p:spPr bwMode="auto">
              <a:xfrm>
                <a:off x="3340924" y="509075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solidFill>
                  <a:schemeClr val="bg2">
                    <a:lumMod val="50000"/>
                  </a:schemeClr>
                </a:solidFill>
              </a:ln>
              <a:effec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37" name="Oval 36"/>
            <p:cNvSpPr/>
            <p:nvPr/>
          </p:nvSpPr>
          <p:spPr>
            <a:xfrm>
              <a:off x="2549665" y="4691759"/>
              <a:ext cx="1625444" cy="1625444"/>
            </a:xfrm>
            <a:prstGeom prst="ellipse">
              <a:avLst/>
            </a:prstGeom>
            <a:noFill/>
            <a:ln w="38100" cap="rnd">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3" name="Group 42"/>
          <p:cNvGrpSpPr/>
          <p:nvPr/>
        </p:nvGrpSpPr>
        <p:grpSpPr>
          <a:xfrm>
            <a:off x="9379146" y="2707375"/>
            <a:ext cx="1625444" cy="1625444"/>
            <a:chOff x="7843453" y="1557134"/>
            <a:chExt cx="1625444" cy="1625444"/>
          </a:xfrm>
        </p:grpSpPr>
        <p:sp>
          <p:nvSpPr>
            <p:cNvPr id="27" name="Oval 26"/>
            <p:cNvSpPr/>
            <p:nvPr/>
          </p:nvSpPr>
          <p:spPr>
            <a:xfrm>
              <a:off x="8139655" y="1853336"/>
              <a:ext cx="1033041" cy="103304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p:cNvGrpSpPr/>
            <p:nvPr/>
          </p:nvGrpSpPr>
          <p:grpSpPr>
            <a:xfrm>
              <a:off x="8412142" y="2125822"/>
              <a:ext cx="488067" cy="488068"/>
              <a:chOff x="8087449" y="89225"/>
              <a:chExt cx="488067" cy="488068"/>
            </a:xfrm>
            <a:solidFill>
              <a:schemeClr val="bg1"/>
            </a:solidFill>
          </p:grpSpPr>
          <p:sp>
            <p:nvSpPr>
              <p:cNvPr id="31" name="AutoShape 81"/>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82"/>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38" name="Oval 37"/>
            <p:cNvSpPr/>
            <p:nvPr/>
          </p:nvSpPr>
          <p:spPr>
            <a:xfrm>
              <a:off x="7843453" y="1557134"/>
              <a:ext cx="1625444" cy="1625444"/>
            </a:xfrm>
            <a:prstGeom prst="ellipse">
              <a:avLst/>
            </a:prstGeom>
            <a:noFill/>
            <a:ln w="38100" cap="rnd">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1484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39"/>
                                        </p:tgtEl>
                                      </p:cBhvr>
                                      <p:by x="150000" y="150000"/>
                                    </p:animScale>
                                  </p:childTnLst>
                                </p:cTn>
                              </p:par>
                              <p:par>
                                <p:cTn id="18" presetID="12" presetClass="entr" presetSubtype="4"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1500"/>
                                        <p:tgtEl>
                                          <p:spTgt spid="45"/>
                                        </p:tgtEl>
                                        <p:attrNameLst>
                                          <p:attrName>ppt_y</p:attrName>
                                        </p:attrNameLst>
                                      </p:cBhvr>
                                      <p:tavLst>
                                        <p:tav tm="0">
                                          <p:val>
                                            <p:strVal val="#ppt_y+#ppt_h*1.125000"/>
                                          </p:val>
                                        </p:tav>
                                        <p:tav tm="100000">
                                          <p:val>
                                            <p:strVal val="#ppt_y"/>
                                          </p:val>
                                        </p:tav>
                                      </p:tavLst>
                                    </p:anim>
                                    <p:animEffect transition="in" filter="wipe(up)">
                                      <p:cBhvr>
                                        <p:cTn id="21" dur="1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mph" presetSubtype="0" fill="hold" nodeType="clickEffect">
                                  <p:stCondLst>
                                    <p:cond delay="0"/>
                                  </p:stCondLst>
                                  <p:childTnLst>
                                    <p:animScale>
                                      <p:cBhvr>
                                        <p:cTn id="25" dur="2000" fill="hold"/>
                                        <p:tgtEl>
                                          <p:spTgt spid="40"/>
                                        </p:tgtEl>
                                      </p:cBhvr>
                                      <p:by x="150000" y="150000"/>
                                    </p:animScale>
                                  </p:childTnLst>
                                </p:cTn>
                              </p:par>
                              <p:par>
                                <p:cTn id="26" presetID="12" presetClass="entr" presetSubtype="4"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1500"/>
                                        <p:tgtEl>
                                          <p:spTgt spid="48"/>
                                        </p:tgtEl>
                                        <p:attrNameLst>
                                          <p:attrName>ppt_y</p:attrName>
                                        </p:attrNameLst>
                                      </p:cBhvr>
                                      <p:tavLst>
                                        <p:tav tm="0">
                                          <p:val>
                                            <p:strVal val="#ppt_y+#ppt_h*1.125000"/>
                                          </p:val>
                                        </p:tav>
                                        <p:tav tm="100000">
                                          <p:val>
                                            <p:strVal val="#ppt_y"/>
                                          </p:val>
                                        </p:tav>
                                      </p:tavLst>
                                    </p:anim>
                                    <p:animEffect transition="in" filter="wipe(up)">
                                      <p:cBhvr>
                                        <p:cTn id="29" dur="150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mph" presetSubtype="0" fill="hold" nodeType="clickEffect">
                                  <p:stCondLst>
                                    <p:cond delay="0"/>
                                  </p:stCondLst>
                                  <p:childTnLst>
                                    <p:animScale>
                                      <p:cBhvr>
                                        <p:cTn id="33" dur="2000" fill="hold"/>
                                        <p:tgtEl>
                                          <p:spTgt spid="42"/>
                                        </p:tgtEl>
                                      </p:cBhvr>
                                      <p:by x="150000" y="150000"/>
                                    </p:animScale>
                                  </p:childTnLst>
                                </p:cTn>
                              </p:par>
                              <p:par>
                                <p:cTn id="34" presetID="12" presetClass="entr" presetSubtype="4"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1500"/>
                                        <p:tgtEl>
                                          <p:spTgt spid="46"/>
                                        </p:tgtEl>
                                        <p:attrNameLst>
                                          <p:attrName>ppt_y</p:attrName>
                                        </p:attrNameLst>
                                      </p:cBhvr>
                                      <p:tavLst>
                                        <p:tav tm="0">
                                          <p:val>
                                            <p:strVal val="#ppt_y+#ppt_h*1.125000"/>
                                          </p:val>
                                        </p:tav>
                                        <p:tav tm="100000">
                                          <p:val>
                                            <p:strVal val="#ppt_y"/>
                                          </p:val>
                                        </p:tav>
                                      </p:tavLst>
                                    </p:anim>
                                    <p:animEffect transition="in" filter="wipe(up)">
                                      <p:cBhvr>
                                        <p:cTn id="37" dur="1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mph" presetSubtype="0" fill="hold" nodeType="clickEffect">
                                  <p:stCondLst>
                                    <p:cond delay="0"/>
                                  </p:stCondLst>
                                  <p:childTnLst>
                                    <p:animScale>
                                      <p:cBhvr>
                                        <p:cTn id="41" dur="2000" fill="hold"/>
                                        <p:tgtEl>
                                          <p:spTgt spid="43"/>
                                        </p:tgtEl>
                                      </p:cBhvr>
                                      <p:by x="150000" y="150000"/>
                                    </p:animScale>
                                  </p:childTnLst>
                                </p:cTn>
                              </p:par>
                              <p:par>
                                <p:cTn id="42" presetID="12" presetClass="entr" presetSubtype="4"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 calcmode="lin" valueType="num">
                                      <p:cBhvr additive="base">
                                        <p:cTn id="44" dur="1500"/>
                                        <p:tgtEl>
                                          <p:spTgt spid="47"/>
                                        </p:tgtEl>
                                        <p:attrNameLst>
                                          <p:attrName>ppt_y</p:attrName>
                                        </p:attrNameLst>
                                      </p:cBhvr>
                                      <p:tavLst>
                                        <p:tav tm="0">
                                          <p:val>
                                            <p:strVal val="#ppt_y+#ppt_h*1.125000"/>
                                          </p:val>
                                        </p:tav>
                                        <p:tav tm="100000">
                                          <p:val>
                                            <p:strVal val="#ppt_y"/>
                                          </p:val>
                                        </p:tav>
                                      </p:tavLst>
                                    </p:anim>
                                    <p:animEffect transition="in" filter="wipe(up)">
                                      <p:cBhvr>
                                        <p:cTn id="45" dur="1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Links">
            <a:extLst>
              <a:ext uri="{FF2B5EF4-FFF2-40B4-BE49-F238E27FC236}">
                <a16:creationId xmlns:a16="http://schemas.microsoft.com/office/drawing/2014/main" id="{83DAD189-45A8-4CEE-A13A-EBFA2921F690}"/>
              </a:ext>
            </a:extLst>
          </p:cNvPr>
          <p:cNvGrpSpPr/>
          <p:nvPr/>
        </p:nvGrpSpPr>
        <p:grpSpPr>
          <a:xfrm>
            <a:off x="7557688" y="2075938"/>
            <a:ext cx="2526961" cy="3402440"/>
            <a:chOff x="7557688" y="2075938"/>
            <a:chExt cx="2526961" cy="3402440"/>
          </a:xfrm>
        </p:grpSpPr>
        <p:sp>
          <p:nvSpPr>
            <p:cNvPr id="39" name="Text">
              <a:extLst>
                <a:ext uri="{FF2B5EF4-FFF2-40B4-BE49-F238E27FC236}">
                  <a16:creationId xmlns:a16="http://schemas.microsoft.com/office/drawing/2014/main" id="{A01BB44E-A403-4656-A0ED-170FB1780E8D}"/>
                </a:ext>
              </a:extLst>
            </p:cNvPr>
            <p:cNvSpPr txBox="1"/>
            <p:nvPr/>
          </p:nvSpPr>
          <p:spPr>
            <a:xfrm>
              <a:off x="8037163" y="2075938"/>
              <a:ext cx="1598516" cy="646331"/>
            </a:xfrm>
            <a:prstGeom prst="rect">
              <a:avLst/>
            </a:prstGeom>
            <a:noFill/>
          </p:spPr>
          <p:txBody>
            <a:bodyPr wrap="none" rtlCol="0">
              <a:spAutoFit/>
            </a:bodyPr>
            <a:lstStyle/>
            <a:p>
              <a:pPr algn="ctr"/>
              <a:r>
                <a:rPr lang="en-US" sz="3600" b="1" dirty="0">
                  <a:solidFill>
                    <a:schemeClr val="bg1"/>
                  </a:solidFill>
                  <a:latin typeface="+mj-lt"/>
                </a:rPr>
                <a:t>Links:</a:t>
              </a:r>
              <a:endParaRPr lang="pl-PL" sz="3600" b="1" dirty="0">
                <a:solidFill>
                  <a:schemeClr val="bg1"/>
                </a:solidFill>
                <a:latin typeface="+mj-lt"/>
              </a:endParaRPr>
            </a:p>
          </p:txBody>
        </p:sp>
        <p:sp>
          <p:nvSpPr>
            <p:cNvPr id="40" name="Phone txt">
              <a:extLst>
                <a:ext uri="{FF2B5EF4-FFF2-40B4-BE49-F238E27FC236}">
                  <a16:creationId xmlns:a16="http://schemas.microsoft.com/office/drawing/2014/main" id="{64BCC4D7-6EE1-4D4D-A953-9E42B671E44A}"/>
                </a:ext>
              </a:extLst>
            </p:cNvPr>
            <p:cNvSpPr txBox="1"/>
            <p:nvPr/>
          </p:nvSpPr>
          <p:spPr>
            <a:xfrm>
              <a:off x="7588192" y="293246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1.com</a:t>
              </a:r>
            </a:p>
          </p:txBody>
        </p:sp>
        <p:sp>
          <p:nvSpPr>
            <p:cNvPr id="43" name="Phone txt">
              <a:extLst>
                <a:ext uri="{FF2B5EF4-FFF2-40B4-BE49-F238E27FC236}">
                  <a16:creationId xmlns:a16="http://schemas.microsoft.com/office/drawing/2014/main" id="{2DDAE562-C838-4D1B-85A8-108FBB30C283}"/>
                </a:ext>
              </a:extLst>
            </p:cNvPr>
            <p:cNvSpPr txBox="1"/>
            <p:nvPr/>
          </p:nvSpPr>
          <p:spPr>
            <a:xfrm>
              <a:off x="7588192" y="3367782"/>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2.com</a:t>
              </a:r>
            </a:p>
          </p:txBody>
        </p:sp>
        <p:sp>
          <p:nvSpPr>
            <p:cNvPr id="47" name="Phone txt">
              <a:extLst>
                <a:ext uri="{FF2B5EF4-FFF2-40B4-BE49-F238E27FC236}">
                  <a16:creationId xmlns:a16="http://schemas.microsoft.com/office/drawing/2014/main" id="{BC9D2588-46F7-4176-A298-A1958EA093AC}"/>
                </a:ext>
              </a:extLst>
            </p:cNvPr>
            <p:cNvSpPr txBox="1"/>
            <p:nvPr/>
          </p:nvSpPr>
          <p:spPr>
            <a:xfrm>
              <a:off x="7580566" y="3803098"/>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3.com</a:t>
              </a:r>
            </a:p>
          </p:txBody>
        </p:sp>
        <p:sp>
          <p:nvSpPr>
            <p:cNvPr id="48" name="Phone txt">
              <a:extLst>
                <a:ext uri="{FF2B5EF4-FFF2-40B4-BE49-F238E27FC236}">
                  <a16:creationId xmlns:a16="http://schemas.microsoft.com/office/drawing/2014/main" id="{D1D5DB22-EEF8-4EDF-B795-D1E29C31B469}"/>
                </a:ext>
              </a:extLst>
            </p:cNvPr>
            <p:cNvSpPr txBox="1"/>
            <p:nvPr/>
          </p:nvSpPr>
          <p:spPr>
            <a:xfrm>
              <a:off x="7572940" y="423841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4.com</a:t>
              </a:r>
            </a:p>
          </p:txBody>
        </p:sp>
        <p:sp>
          <p:nvSpPr>
            <p:cNvPr id="49" name="Phone txt">
              <a:extLst>
                <a:ext uri="{FF2B5EF4-FFF2-40B4-BE49-F238E27FC236}">
                  <a16:creationId xmlns:a16="http://schemas.microsoft.com/office/drawing/2014/main" id="{E91E0400-A5C2-4D2D-8D63-E4D9AEF52D7C}"/>
                </a:ext>
              </a:extLst>
            </p:cNvPr>
            <p:cNvSpPr txBox="1"/>
            <p:nvPr/>
          </p:nvSpPr>
          <p:spPr>
            <a:xfrm>
              <a:off x="7565314" y="4673730"/>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5.com</a:t>
              </a:r>
            </a:p>
          </p:txBody>
        </p:sp>
        <p:sp>
          <p:nvSpPr>
            <p:cNvPr id="50" name="Phone txt">
              <a:extLst>
                <a:ext uri="{FF2B5EF4-FFF2-40B4-BE49-F238E27FC236}">
                  <a16:creationId xmlns:a16="http://schemas.microsoft.com/office/drawing/2014/main" id="{D2CE8BF6-8C17-43E0-93C9-1999DCF65F88}"/>
                </a:ext>
              </a:extLst>
            </p:cNvPr>
            <p:cNvSpPr txBox="1"/>
            <p:nvPr/>
          </p:nvSpPr>
          <p:spPr>
            <a:xfrm>
              <a:off x="7557688" y="510904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6.com</a:t>
              </a:r>
            </a:p>
          </p:txBody>
        </p:sp>
      </p:grpSp>
      <p:sp>
        <p:nvSpPr>
          <p:cNvPr id="2" name="Tagline">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316553" y="142526"/>
              <a:ext cx="3558923"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TOOLS USED</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F0BE1266-CDE0-EB34-FA1F-F285B990DFAB}"/>
              </a:ext>
            </a:extLst>
          </p:cNvPr>
          <p:cNvPicPr/>
          <p:nvPr/>
        </p:nvPicPr>
        <p:blipFill>
          <a:blip r:embed="rId2"/>
          <a:stretch>
            <a:fillRect/>
          </a:stretch>
        </p:blipFill>
        <p:spPr>
          <a:xfrm>
            <a:off x="858941" y="1544356"/>
            <a:ext cx="1248410" cy="1388110"/>
          </a:xfrm>
          <a:prstGeom prst="rect">
            <a:avLst/>
          </a:prstGeom>
        </p:spPr>
      </p:pic>
      <p:pic>
        <p:nvPicPr>
          <p:cNvPr id="10" name="Picture 9">
            <a:extLst>
              <a:ext uri="{FF2B5EF4-FFF2-40B4-BE49-F238E27FC236}">
                <a16:creationId xmlns:a16="http://schemas.microsoft.com/office/drawing/2014/main" id="{6E48B30D-D5F5-F3BB-CC8F-BC3EBE426153}"/>
              </a:ext>
            </a:extLst>
          </p:cNvPr>
          <p:cNvPicPr/>
          <p:nvPr/>
        </p:nvPicPr>
        <p:blipFill>
          <a:blip r:embed="rId3"/>
          <a:stretch>
            <a:fillRect/>
          </a:stretch>
        </p:blipFill>
        <p:spPr>
          <a:xfrm>
            <a:off x="2406472" y="1673419"/>
            <a:ext cx="2452630" cy="1322484"/>
          </a:xfrm>
          <a:prstGeom prst="rect">
            <a:avLst/>
          </a:prstGeom>
        </p:spPr>
      </p:pic>
      <p:pic>
        <p:nvPicPr>
          <p:cNvPr id="11" name="Picture 10">
            <a:extLst>
              <a:ext uri="{FF2B5EF4-FFF2-40B4-BE49-F238E27FC236}">
                <a16:creationId xmlns:a16="http://schemas.microsoft.com/office/drawing/2014/main" id="{BAA17206-301E-CE5D-5349-40A9634C5A59}"/>
              </a:ext>
            </a:extLst>
          </p:cNvPr>
          <p:cNvPicPr/>
          <p:nvPr/>
        </p:nvPicPr>
        <p:blipFill>
          <a:blip r:embed="rId4"/>
          <a:stretch>
            <a:fillRect/>
          </a:stretch>
        </p:blipFill>
        <p:spPr>
          <a:xfrm>
            <a:off x="5528732" y="1649330"/>
            <a:ext cx="2317140" cy="1467802"/>
          </a:xfrm>
          <a:prstGeom prst="rect">
            <a:avLst/>
          </a:prstGeom>
        </p:spPr>
      </p:pic>
      <p:pic>
        <p:nvPicPr>
          <p:cNvPr id="12" name="Picture 11">
            <a:extLst>
              <a:ext uri="{FF2B5EF4-FFF2-40B4-BE49-F238E27FC236}">
                <a16:creationId xmlns:a16="http://schemas.microsoft.com/office/drawing/2014/main" id="{2D843E3E-AF0F-C56B-0D11-51BBB7C44E18}"/>
              </a:ext>
            </a:extLst>
          </p:cNvPr>
          <p:cNvPicPr/>
          <p:nvPr/>
        </p:nvPicPr>
        <p:blipFill>
          <a:blip r:embed="rId5"/>
          <a:stretch>
            <a:fillRect/>
          </a:stretch>
        </p:blipFill>
        <p:spPr>
          <a:xfrm>
            <a:off x="9735924" y="3601736"/>
            <a:ext cx="1176655" cy="1092200"/>
          </a:xfrm>
          <a:prstGeom prst="rect">
            <a:avLst/>
          </a:prstGeom>
        </p:spPr>
      </p:pic>
      <p:pic>
        <p:nvPicPr>
          <p:cNvPr id="13" name="Picture 12">
            <a:extLst>
              <a:ext uri="{FF2B5EF4-FFF2-40B4-BE49-F238E27FC236}">
                <a16:creationId xmlns:a16="http://schemas.microsoft.com/office/drawing/2014/main" id="{41EFDB3F-44FD-0C5B-E66B-2F77B8C3ADE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515500" y="1865201"/>
            <a:ext cx="2597639" cy="973278"/>
          </a:xfrm>
          <a:prstGeom prst="rect">
            <a:avLst/>
          </a:prstGeom>
          <a:noFill/>
        </p:spPr>
      </p:pic>
      <p:pic>
        <p:nvPicPr>
          <p:cNvPr id="14" name="Picture 13">
            <a:extLst>
              <a:ext uri="{FF2B5EF4-FFF2-40B4-BE49-F238E27FC236}">
                <a16:creationId xmlns:a16="http://schemas.microsoft.com/office/drawing/2014/main" id="{C6CE52FE-CC6D-3330-6024-FBE6417D61B9}"/>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70216" y="3737114"/>
            <a:ext cx="2751312" cy="889588"/>
          </a:xfrm>
          <a:prstGeom prst="rect">
            <a:avLst/>
          </a:prstGeom>
          <a:noFill/>
          <a:ln>
            <a:noFill/>
          </a:ln>
        </p:spPr>
      </p:pic>
      <p:pic>
        <p:nvPicPr>
          <p:cNvPr id="15" name="Picture 14">
            <a:extLst>
              <a:ext uri="{FF2B5EF4-FFF2-40B4-BE49-F238E27FC236}">
                <a16:creationId xmlns:a16="http://schemas.microsoft.com/office/drawing/2014/main" id="{17254310-809C-CE3C-6377-563DFEF36D8E}"/>
              </a:ext>
            </a:extLst>
          </p:cNvPr>
          <p:cNvPicPr/>
          <p:nvPr/>
        </p:nvPicPr>
        <p:blipFill>
          <a:blip r:embed="rId8"/>
          <a:stretch>
            <a:fillRect/>
          </a:stretch>
        </p:blipFill>
        <p:spPr>
          <a:xfrm>
            <a:off x="764363" y="3367782"/>
            <a:ext cx="1642110" cy="1049655"/>
          </a:xfrm>
          <a:prstGeom prst="rect">
            <a:avLst/>
          </a:prstGeom>
        </p:spPr>
      </p:pic>
      <p:pic>
        <p:nvPicPr>
          <p:cNvPr id="16" name="Picture 15">
            <a:extLst>
              <a:ext uri="{FF2B5EF4-FFF2-40B4-BE49-F238E27FC236}">
                <a16:creationId xmlns:a16="http://schemas.microsoft.com/office/drawing/2014/main" id="{878CEEDC-FF9E-1A04-EF52-26ED6F520317}"/>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26246" b="17006"/>
          <a:stretch/>
        </p:blipFill>
        <p:spPr bwMode="auto">
          <a:xfrm>
            <a:off x="3101652" y="3591208"/>
            <a:ext cx="2769870" cy="981710"/>
          </a:xfrm>
          <a:prstGeom prst="rect">
            <a:avLst/>
          </a:prstGeom>
          <a:noFill/>
          <a:ln>
            <a:noFill/>
          </a:ln>
          <a:extLst>
            <a:ext uri="{53640926-AAD7-44D8-BBD7-CCE9431645EC}">
              <a14:shadowObscured xmlns:a14="http://schemas.microsoft.com/office/drawing/2010/main"/>
            </a:ext>
          </a:extLst>
        </p:spPr>
      </p:pic>
      <p:pic>
        <p:nvPicPr>
          <p:cNvPr id="17" name="Picture 16">
            <a:extLst>
              <a:ext uri="{FF2B5EF4-FFF2-40B4-BE49-F238E27FC236}">
                <a16:creationId xmlns:a16="http://schemas.microsoft.com/office/drawing/2014/main" id="{548A0EDB-EF93-0DCB-A246-C2A4FA54C5D9}"/>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11132" r="-1"/>
          <a:stretch/>
        </p:blipFill>
        <p:spPr bwMode="auto">
          <a:xfrm>
            <a:off x="1022173" y="5125010"/>
            <a:ext cx="2339340" cy="948055"/>
          </a:xfrm>
          <a:prstGeom prst="rect">
            <a:avLst/>
          </a:prstGeom>
          <a:noFill/>
          <a:ln>
            <a:noFill/>
          </a:ln>
          <a:extLst>
            <a:ext uri="{53640926-AAD7-44D8-BBD7-CCE9431645EC}">
              <a14:shadowObscured xmlns:a14="http://schemas.microsoft.com/office/drawing/2010/main"/>
            </a:ext>
          </a:extLst>
        </p:spPr>
      </p:pic>
      <p:pic>
        <p:nvPicPr>
          <p:cNvPr id="18" name="image4.png">
            <a:extLst>
              <a:ext uri="{FF2B5EF4-FFF2-40B4-BE49-F238E27FC236}">
                <a16:creationId xmlns:a16="http://schemas.microsoft.com/office/drawing/2014/main" id="{DA2C9756-C983-379A-E491-6DC3D18C7866}"/>
              </a:ext>
            </a:extLst>
          </p:cNvPr>
          <p:cNvPicPr/>
          <p:nvPr/>
        </p:nvPicPr>
        <p:blipFill>
          <a:blip r:embed="rId11"/>
          <a:srcRect/>
          <a:stretch>
            <a:fillRect/>
          </a:stretch>
        </p:blipFill>
        <p:spPr>
          <a:xfrm>
            <a:off x="8440948" y="4894750"/>
            <a:ext cx="1955800" cy="1066800"/>
          </a:xfrm>
          <a:prstGeom prst="rect">
            <a:avLst/>
          </a:prstGeom>
          <a:ln/>
        </p:spPr>
      </p:pic>
      <p:pic>
        <p:nvPicPr>
          <p:cNvPr id="19" name="Picture 18">
            <a:extLst>
              <a:ext uri="{FF2B5EF4-FFF2-40B4-BE49-F238E27FC236}">
                <a16:creationId xmlns:a16="http://schemas.microsoft.com/office/drawing/2014/main" id="{2807BFF9-11FC-E6B0-1479-B9E5D07996F2}"/>
              </a:ext>
            </a:extLst>
          </p:cNvPr>
          <p:cNvPicPr/>
          <p:nvPr/>
        </p:nvPicPr>
        <p:blipFill>
          <a:blip r:embed="rId12"/>
          <a:stretch>
            <a:fillRect/>
          </a:stretch>
        </p:blipFill>
        <p:spPr>
          <a:xfrm>
            <a:off x="4449122" y="4944797"/>
            <a:ext cx="2844800" cy="1041400"/>
          </a:xfrm>
          <a:prstGeom prst="rect">
            <a:avLst/>
          </a:prstGeom>
        </p:spPr>
      </p:pic>
    </p:spTree>
    <p:extLst>
      <p:ext uri="{BB962C8B-B14F-4D97-AF65-F5344CB8AC3E}">
        <p14:creationId xmlns:p14="http://schemas.microsoft.com/office/powerpoint/2010/main" val="1723868175"/>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1"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Resoruces">
            <a:extLst>
              <a:ext uri="{FF2B5EF4-FFF2-40B4-BE49-F238E27FC236}">
                <a16:creationId xmlns:a16="http://schemas.microsoft.com/office/drawing/2014/main" id="{994BD25C-851A-494F-A695-54FB327245C5}"/>
              </a:ext>
            </a:extLst>
          </p:cNvPr>
          <p:cNvGrpSpPr/>
          <p:nvPr/>
        </p:nvGrpSpPr>
        <p:grpSpPr>
          <a:xfrm>
            <a:off x="829839" y="1523960"/>
            <a:ext cx="4612153" cy="4612153"/>
            <a:chOff x="701039" y="1523960"/>
            <a:chExt cx="4612153" cy="4612153"/>
          </a:xfrm>
        </p:grpSpPr>
        <p:sp>
          <p:nvSpPr>
            <p:cNvPr id="21" name="Oval 20">
              <a:extLst>
                <a:ext uri="{FF2B5EF4-FFF2-40B4-BE49-F238E27FC236}">
                  <a16:creationId xmlns:a16="http://schemas.microsoft.com/office/drawing/2014/main" id="{9293956B-1680-4E06-8217-DFA50AC71651}"/>
                </a:ext>
              </a:extLst>
            </p:cNvPr>
            <p:cNvSpPr/>
            <p:nvPr/>
          </p:nvSpPr>
          <p:spPr>
            <a:xfrm>
              <a:off x="70103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Text">
              <a:extLst>
                <a:ext uri="{FF2B5EF4-FFF2-40B4-BE49-F238E27FC236}">
                  <a16:creationId xmlns:a16="http://schemas.microsoft.com/office/drawing/2014/main" id="{39579009-65EE-4DE2-907B-7C22AED673AB}"/>
                </a:ext>
              </a:extLst>
            </p:cNvPr>
            <p:cNvSpPr txBox="1"/>
            <p:nvPr/>
          </p:nvSpPr>
          <p:spPr>
            <a:xfrm>
              <a:off x="2023927" y="2075938"/>
              <a:ext cx="1981633" cy="646331"/>
            </a:xfrm>
            <a:prstGeom prst="rect">
              <a:avLst/>
            </a:prstGeom>
            <a:noFill/>
          </p:spPr>
          <p:txBody>
            <a:bodyPr wrap="none" rtlCol="0">
              <a:spAutoFit/>
            </a:bodyPr>
            <a:lstStyle/>
            <a:p>
              <a:pPr algn="ctr"/>
              <a:r>
                <a:rPr lang="en-US" sz="3600" b="1" dirty="0">
                  <a:solidFill>
                    <a:schemeClr val="bg1"/>
                  </a:solidFill>
                  <a:latin typeface="+mj-lt"/>
                </a:rPr>
                <a:t>GitHub:</a:t>
              </a:r>
              <a:endParaRPr lang="pl-PL" sz="3600" b="1" dirty="0">
                <a:solidFill>
                  <a:schemeClr val="bg1"/>
                </a:solidFill>
                <a:latin typeface="+mj-lt"/>
              </a:endParaRPr>
            </a:p>
          </p:txBody>
        </p:sp>
        <p:sp>
          <p:nvSpPr>
            <p:cNvPr id="36" name="Phone txt">
              <a:extLst>
                <a:ext uri="{FF2B5EF4-FFF2-40B4-BE49-F238E27FC236}">
                  <a16:creationId xmlns:a16="http://schemas.microsoft.com/office/drawing/2014/main" id="{F13FD6D6-E681-45CB-B992-DF12B9C117E4}"/>
                </a:ext>
              </a:extLst>
            </p:cNvPr>
            <p:cNvSpPr txBox="1"/>
            <p:nvPr/>
          </p:nvSpPr>
          <p:spPr>
            <a:xfrm>
              <a:off x="1758886" y="3051327"/>
              <a:ext cx="2496457" cy="1200329"/>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https://github.com/JyotiPandey111/Adult-Census-Income-Prediction</a:t>
              </a:r>
            </a:p>
          </p:txBody>
        </p:sp>
        <p:sp>
          <p:nvSpPr>
            <p:cNvPr id="41" name="Phone txt">
              <a:extLst>
                <a:ext uri="{FF2B5EF4-FFF2-40B4-BE49-F238E27FC236}">
                  <a16:creationId xmlns:a16="http://schemas.microsoft.com/office/drawing/2014/main" id="{09DFD01E-8C00-4114-A312-0162FD710BE3}"/>
                </a:ext>
              </a:extLst>
            </p:cNvPr>
            <p:cNvSpPr txBox="1"/>
            <p:nvPr/>
          </p:nvSpPr>
          <p:spPr>
            <a:xfrm>
              <a:off x="1758884" y="5009218"/>
              <a:ext cx="2496457" cy="369332"/>
            </a:xfrm>
            <a:prstGeom prst="rect">
              <a:avLst/>
            </a:prstGeom>
            <a:noFill/>
          </p:spPr>
          <p:txBody>
            <a:bodyPr wrap="square" rtlCol="0">
              <a:spAutoFit/>
            </a:bodyPr>
            <a:lstStyle/>
            <a:p>
              <a:pPr algn="ct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Phone txt">
              <a:extLst>
                <a:ext uri="{FF2B5EF4-FFF2-40B4-BE49-F238E27FC236}">
                  <a16:creationId xmlns:a16="http://schemas.microsoft.com/office/drawing/2014/main" id="{06AA8751-3293-41AC-8C36-2B9DBA195E70}"/>
                </a:ext>
              </a:extLst>
            </p:cNvPr>
            <p:cNvSpPr txBox="1"/>
            <p:nvPr/>
          </p:nvSpPr>
          <p:spPr>
            <a:xfrm>
              <a:off x="1758885" y="4409054"/>
              <a:ext cx="2496457" cy="369332"/>
            </a:xfrm>
            <a:prstGeom prst="rect">
              <a:avLst/>
            </a:prstGeom>
            <a:noFill/>
          </p:spPr>
          <p:txBody>
            <a:bodyPr wrap="square" rtlCol="0">
              <a:spAutoFit/>
            </a:bodyPr>
            <a:lstStyle/>
            <a:p>
              <a:pPr algn="ct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 name="Links">
            <a:extLst>
              <a:ext uri="{FF2B5EF4-FFF2-40B4-BE49-F238E27FC236}">
                <a16:creationId xmlns:a16="http://schemas.microsoft.com/office/drawing/2014/main" id="{83DAD189-45A8-4CEE-A13A-EBFA2921F690}"/>
              </a:ext>
            </a:extLst>
          </p:cNvPr>
          <p:cNvGrpSpPr/>
          <p:nvPr/>
        </p:nvGrpSpPr>
        <p:grpSpPr>
          <a:xfrm>
            <a:off x="6499837" y="1431037"/>
            <a:ext cx="4612153" cy="4612153"/>
            <a:chOff x="6499837" y="1431037"/>
            <a:chExt cx="4612153" cy="4612153"/>
          </a:xfrm>
        </p:grpSpPr>
        <p:sp>
          <p:nvSpPr>
            <p:cNvPr id="38" name="Oval 37">
              <a:extLst>
                <a:ext uri="{FF2B5EF4-FFF2-40B4-BE49-F238E27FC236}">
                  <a16:creationId xmlns:a16="http://schemas.microsoft.com/office/drawing/2014/main" id="{5AAC65C5-D0C1-43D9-85EB-0AA37AA280A1}"/>
                </a:ext>
              </a:extLst>
            </p:cNvPr>
            <p:cNvSpPr/>
            <p:nvPr/>
          </p:nvSpPr>
          <p:spPr>
            <a:xfrm>
              <a:off x="6499837" y="1431037"/>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Text">
              <a:extLst>
                <a:ext uri="{FF2B5EF4-FFF2-40B4-BE49-F238E27FC236}">
                  <a16:creationId xmlns:a16="http://schemas.microsoft.com/office/drawing/2014/main" id="{A01BB44E-A403-4656-A0ED-170FB1780E8D}"/>
                </a:ext>
              </a:extLst>
            </p:cNvPr>
            <p:cNvSpPr txBox="1"/>
            <p:nvPr/>
          </p:nvSpPr>
          <p:spPr>
            <a:xfrm>
              <a:off x="7639428" y="2075938"/>
              <a:ext cx="2393990" cy="646331"/>
            </a:xfrm>
            <a:prstGeom prst="rect">
              <a:avLst/>
            </a:prstGeom>
            <a:noFill/>
          </p:spPr>
          <p:txBody>
            <a:bodyPr wrap="none" rtlCol="0">
              <a:spAutoFit/>
            </a:bodyPr>
            <a:lstStyle/>
            <a:p>
              <a:pPr algn="ctr"/>
              <a:r>
                <a:rPr lang="en-US" sz="3600" b="1" dirty="0">
                  <a:solidFill>
                    <a:schemeClr val="bg1"/>
                  </a:solidFill>
                  <a:latin typeface="+mj-lt"/>
                </a:rPr>
                <a:t>LinkedIn:</a:t>
              </a:r>
              <a:endParaRPr lang="pl-PL" sz="3600" b="1" dirty="0">
                <a:solidFill>
                  <a:schemeClr val="bg1"/>
                </a:solidFill>
                <a:latin typeface="+mj-lt"/>
              </a:endParaRPr>
            </a:p>
          </p:txBody>
        </p:sp>
        <p:sp>
          <p:nvSpPr>
            <p:cNvPr id="40" name="Phone txt">
              <a:extLst>
                <a:ext uri="{FF2B5EF4-FFF2-40B4-BE49-F238E27FC236}">
                  <a16:creationId xmlns:a16="http://schemas.microsoft.com/office/drawing/2014/main" id="{64BCC4D7-6EE1-4D4D-A953-9E42B671E44A}"/>
                </a:ext>
              </a:extLst>
            </p:cNvPr>
            <p:cNvSpPr txBox="1"/>
            <p:nvPr/>
          </p:nvSpPr>
          <p:spPr>
            <a:xfrm>
              <a:off x="7588192" y="2932466"/>
              <a:ext cx="2496457" cy="369332"/>
            </a:xfrm>
            <a:prstGeom prst="rect">
              <a:avLst/>
            </a:prstGeom>
            <a:noFill/>
          </p:spPr>
          <p:txBody>
            <a:bodyPr wrap="square" rtlCol="0">
              <a:spAutoFit/>
            </a:bodyPr>
            <a:lstStyle/>
            <a:p>
              <a:pPr algn="ct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Phone txt">
              <a:extLst>
                <a:ext uri="{FF2B5EF4-FFF2-40B4-BE49-F238E27FC236}">
                  <a16:creationId xmlns:a16="http://schemas.microsoft.com/office/drawing/2014/main" id="{2DDAE562-C838-4D1B-85A8-108FBB30C283}"/>
                </a:ext>
              </a:extLst>
            </p:cNvPr>
            <p:cNvSpPr txBox="1"/>
            <p:nvPr/>
          </p:nvSpPr>
          <p:spPr>
            <a:xfrm>
              <a:off x="7588192" y="3367782"/>
              <a:ext cx="2496457" cy="369332"/>
            </a:xfrm>
            <a:prstGeom prst="rect">
              <a:avLst/>
            </a:prstGeom>
            <a:noFill/>
          </p:spPr>
          <p:txBody>
            <a:bodyPr wrap="square" rtlCol="0">
              <a:spAutoFit/>
            </a:bodyPr>
            <a:lstStyle/>
            <a:p>
              <a:pPr algn="ct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Phone txt">
              <a:extLst>
                <a:ext uri="{FF2B5EF4-FFF2-40B4-BE49-F238E27FC236}">
                  <a16:creationId xmlns:a16="http://schemas.microsoft.com/office/drawing/2014/main" id="{BC9D2588-46F7-4176-A298-A1958EA093AC}"/>
                </a:ext>
              </a:extLst>
            </p:cNvPr>
            <p:cNvSpPr txBox="1"/>
            <p:nvPr/>
          </p:nvSpPr>
          <p:spPr>
            <a:xfrm>
              <a:off x="7580566" y="3803098"/>
              <a:ext cx="2496457" cy="369332"/>
            </a:xfrm>
            <a:prstGeom prst="rect">
              <a:avLst/>
            </a:prstGeom>
            <a:noFill/>
          </p:spPr>
          <p:txBody>
            <a:bodyPr wrap="square" rtlCol="0">
              <a:spAutoFit/>
            </a:bodyPr>
            <a:lstStyle/>
            <a:p>
              <a:pPr algn="ct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Phone txt">
              <a:extLst>
                <a:ext uri="{FF2B5EF4-FFF2-40B4-BE49-F238E27FC236}">
                  <a16:creationId xmlns:a16="http://schemas.microsoft.com/office/drawing/2014/main" id="{D1D5DB22-EEF8-4EDF-B795-D1E29C31B469}"/>
                </a:ext>
              </a:extLst>
            </p:cNvPr>
            <p:cNvSpPr txBox="1"/>
            <p:nvPr/>
          </p:nvSpPr>
          <p:spPr>
            <a:xfrm>
              <a:off x="7572940" y="4238414"/>
              <a:ext cx="2496457" cy="369332"/>
            </a:xfrm>
            <a:prstGeom prst="rect">
              <a:avLst/>
            </a:prstGeom>
            <a:noFill/>
          </p:spPr>
          <p:txBody>
            <a:bodyPr wrap="square" rtlCol="0">
              <a:spAutoFit/>
            </a:bodyPr>
            <a:lstStyle/>
            <a:p>
              <a:pPr algn="ct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Phone txt">
              <a:extLst>
                <a:ext uri="{FF2B5EF4-FFF2-40B4-BE49-F238E27FC236}">
                  <a16:creationId xmlns:a16="http://schemas.microsoft.com/office/drawing/2014/main" id="{E91E0400-A5C2-4D2D-8D63-E4D9AEF52D7C}"/>
                </a:ext>
              </a:extLst>
            </p:cNvPr>
            <p:cNvSpPr txBox="1"/>
            <p:nvPr/>
          </p:nvSpPr>
          <p:spPr>
            <a:xfrm>
              <a:off x="7639428" y="3255325"/>
              <a:ext cx="2496457" cy="923330"/>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https://www.linkedin.com/in/km-jyoti-pandey/</a:t>
              </a:r>
            </a:p>
          </p:txBody>
        </p:sp>
        <p:sp>
          <p:nvSpPr>
            <p:cNvPr id="50" name="Phone txt">
              <a:extLst>
                <a:ext uri="{FF2B5EF4-FFF2-40B4-BE49-F238E27FC236}">
                  <a16:creationId xmlns:a16="http://schemas.microsoft.com/office/drawing/2014/main" id="{D2CE8BF6-8C17-43E0-93C9-1999DCF65F88}"/>
                </a:ext>
              </a:extLst>
            </p:cNvPr>
            <p:cNvSpPr txBox="1"/>
            <p:nvPr/>
          </p:nvSpPr>
          <p:spPr>
            <a:xfrm>
              <a:off x="7058129" y="4070340"/>
              <a:ext cx="2496457" cy="369332"/>
            </a:xfrm>
            <a:prstGeom prst="rect">
              <a:avLst/>
            </a:prstGeom>
            <a:noFill/>
          </p:spPr>
          <p:txBody>
            <a:bodyPr wrap="square" rtlCol="0">
              <a:spAutoFit/>
            </a:bodyPr>
            <a:lstStyle/>
            <a:p>
              <a:pPr algn="ct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 name="TITLE">
            <a:extLst>
              <a:ext uri="{FF2B5EF4-FFF2-40B4-BE49-F238E27FC236}">
                <a16:creationId xmlns:a16="http://schemas.microsoft.com/office/drawing/2014/main" id="{F5E26217-2A5C-475B-8F02-C1585BEABF7C}"/>
              </a:ext>
            </a:extLst>
          </p:cNvPr>
          <p:cNvGrpSpPr/>
          <p:nvPr/>
        </p:nvGrpSpPr>
        <p:grpSpPr>
          <a:xfrm>
            <a:off x="2637436" y="142526"/>
            <a:ext cx="6917150" cy="769441"/>
            <a:chOff x="2637436" y="142526"/>
            <a:chExt cx="6917150" cy="769441"/>
          </a:xfrm>
        </p:grpSpPr>
        <p:sp>
          <p:nvSpPr>
            <p:cNvPr id="4" name="Title">
              <a:extLst>
                <a:ext uri="{FF2B5EF4-FFF2-40B4-BE49-F238E27FC236}">
                  <a16:creationId xmlns:a16="http://schemas.microsoft.com/office/drawing/2014/main" id="{72D14005-E96F-4956-877C-DA683E5C56F4}"/>
                </a:ext>
              </a:extLst>
            </p:cNvPr>
            <p:cNvSpPr txBox="1"/>
            <p:nvPr/>
          </p:nvSpPr>
          <p:spPr>
            <a:xfrm>
              <a:off x="2637436" y="142526"/>
              <a:ext cx="6917150" cy="769441"/>
            </a:xfrm>
            <a:prstGeom prst="rect">
              <a:avLst/>
            </a:prstGeom>
            <a:noFill/>
          </p:spPr>
          <p:txBody>
            <a:bodyPr wrap="none" rtlCol="0">
              <a:spAutoFit/>
            </a:bodyPr>
            <a:lstStyle/>
            <a:p>
              <a:pPr algn="ctr"/>
              <a:r>
                <a:rPr lang="en-US" sz="4400" dirty="0"/>
                <a:t>Check out the project here</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294780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ed by">
            <a:extLst>
              <a:ext uri="{FF2B5EF4-FFF2-40B4-BE49-F238E27FC236}">
                <a16:creationId xmlns:a16="http://schemas.microsoft.com/office/drawing/2014/main" id="{0BFDF84F-FD78-49BD-B081-34A5392B133D}"/>
              </a:ext>
            </a:extLst>
          </p:cNvPr>
          <p:cNvSpPr txBox="1"/>
          <p:nvPr/>
        </p:nvSpPr>
        <p:spPr>
          <a:xfrm>
            <a:off x="9567836" y="6046201"/>
            <a:ext cx="2624164" cy="276999"/>
          </a:xfrm>
          <a:prstGeom prst="rect">
            <a:avLst/>
          </a:prstGeom>
          <a:noFill/>
        </p:spPr>
        <p:txBody>
          <a:bodyPr wrap="square" rtlCol="0">
            <a:spAutoFit/>
          </a:bodyPr>
          <a:lstStyle/>
          <a:p>
            <a:pPr algn="ctr"/>
            <a:r>
              <a:rPr lang="en-US" sz="1200" dirty="0">
                <a:solidFill>
                  <a:schemeClr val="tx1">
                    <a:lumMod val="65000"/>
                    <a:lumOff val="35000"/>
                  </a:schemeClr>
                </a:solidFill>
                <a:latin typeface="+mj-lt"/>
              </a:rPr>
              <a:t>Presented by:</a:t>
            </a:r>
            <a:endParaRPr lang="pl-PL" sz="1200" dirty="0">
              <a:solidFill>
                <a:schemeClr val="tx1">
                  <a:lumMod val="65000"/>
                  <a:lumOff val="35000"/>
                </a:schemeClr>
              </a:solidFill>
              <a:latin typeface="+mj-lt"/>
            </a:endParaRPr>
          </a:p>
        </p:txBody>
      </p:sp>
      <p:sp>
        <p:nvSpPr>
          <p:cNvPr id="3" name="Name">
            <a:extLst>
              <a:ext uri="{FF2B5EF4-FFF2-40B4-BE49-F238E27FC236}">
                <a16:creationId xmlns:a16="http://schemas.microsoft.com/office/drawing/2014/main" id="{B5AF149F-82E3-4D88-A857-21B0583F0DE0}"/>
              </a:ext>
            </a:extLst>
          </p:cNvPr>
          <p:cNvSpPr txBox="1"/>
          <p:nvPr/>
        </p:nvSpPr>
        <p:spPr>
          <a:xfrm>
            <a:off x="9703415" y="6282206"/>
            <a:ext cx="2353006" cy="261610"/>
          </a:xfrm>
          <a:prstGeom prst="rect">
            <a:avLst/>
          </a:prstGeom>
          <a:noFill/>
        </p:spPr>
        <p:txBody>
          <a:bodyPr wrap="square" rtlCol="0">
            <a:spAutoFit/>
          </a:bodyPr>
          <a:lstStyle/>
          <a:p>
            <a:pPr algn="ctr"/>
            <a:r>
              <a:rPr lang="en-US" sz="1050" dirty="0">
                <a:solidFill>
                  <a:schemeClr val="accent2"/>
                </a:solidFill>
              </a:rPr>
              <a:t>Andrew Pach</a:t>
            </a:r>
            <a:endParaRPr lang="pl-PL" sz="1050" dirty="0">
              <a:solidFill>
                <a:schemeClr val="accent2"/>
              </a:solidFill>
            </a:endParaRPr>
          </a:p>
        </p:txBody>
      </p:sp>
      <p:sp>
        <p:nvSpPr>
          <p:cNvPr id="7" name="Thank You">
            <a:extLst>
              <a:ext uri="{FF2B5EF4-FFF2-40B4-BE49-F238E27FC236}">
                <a16:creationId xmlns:a16="http://schemas.microsoft.com/office/drawing/2014/main" id="{C419A8C6-36FA-4207-A5A5-683DB7F4AABE}"/>
              </a:ext>
            </a:extLst>
          </p:cNvPr>
          <p:cNvSpPr txBox="1"/>
          <p:nvPr/>
        </p:nvSpPr>
        <p:spPr>
          <a:xfrm>
            <a:off x="2529015" y="3118851"/>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THANK YOU!</a:t>
            </a:r>
            <a:endParaRPr lang="pl-PL" sz="4800" dirty="0">
              <a:solidFill>
                <a:schemeClr val="tx1">
                  <a:lumMod val="65000"/>
                  <a:lumOff val="35000"/>
                </a:schemeClr>
              </a:solidFill>
              <a:latin typeface="+mj-lt"/>
            </a:endParaRPr>
          </a:p>
        </p:txBody>
      </p:sp>
      <p:sp>
        <p:nvSpPr>
          <p:cNvPr id="4" name="Left">
            <a:extLst>
              <a:ext uri="{FF2B5EF4-FFF2-40B4-BE49-F238E27FC236}">
                <a16:creationId xmlns:a16="http://schemas.microsoft.com/office/drawing/2014/main" id="{DEA49CA0-5039-4242-BEC1-AE29852513DC}"/>
              </a:ext>
            </a:extLst>
          </p:cNvPr>
          <p:cNvSpPr/>
          <p:nvPr/>
        </p:nvSpPr>
        <p:spPr>
          <a:xfrm>
            <a:off x="3649966" y="3052435"/>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5" name="Right">
            <a:extLst>
              <a:ext uri="{FF2B5EF4-FFF2-40B4-BE49-F238E27FC236}">
                <a16:creationId xmlns:a16="http://schemas.microsoft.com/office/drawing/2014/main" id="{CA09D671-F26F-4843-826C-B78F963D3E47}"/>
              </a:ext>
            </a:extLst>
          </p:cNvPr>
          <p:cNvSpPr/>
          <p:nvPr/>
        </p:nvSpPr>
        <p:spPr>
          <a:xfrm>
            <a:off x="8635434" y="3052434"/>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Tree>
    <p:extLst>
      <p:ext uri="{BB962C8B-B14F-4D97-AF65-F5344CB8AC3E}">
        <p14:creationId xmlns:p14="http://schemas.microsoft.com/office/powerpoint/2010/main" val="41093808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xit" presetSubtype="0" fill="hold" grpId="1"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7" grpId="0"/>
      <p:bldP spid="4" grpId="0" animBg="1"/>
      <p:bldP spid="4" grpId="1" animBg="1"/>
      <p:bldP spid="5" grpId="0" animBg="1"/>
      <p:bldP spid="5"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en Sans (Bold+Light)">
      <a:majorFont>
        <a:latin typeface="Open Sans ExtraBold"/>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8E379D-5439-4783-8DDA-3B3681C73C48}">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938</TotalTime>
  <Words>260</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Open Sans</vt:lpstr>
      <vt:lpstr>Open Sans ExtraBold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Pach</dc:creator>
  <cp:lastModifiedBy>ACER</cp:lastModifiedBy>
  <cp:revision>52</cp:revision>
  <dcterms:created xsi:type="dcterms:W3CDTF">2021-10-07T07:30:04Z</dcterms:created>
  <dcterms:modified xsi:type="dcterms:W3CDTF">2024-07-10T16:33:11Z</dcterms:modified>
</cp:coreProperties>
</file>