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76" r:id="rId2"/>
    <p:sldId id="256" r:id="rId3"/>
    <p:sldId id="257" r:id="rId4"/>
    <p:sldId id="258" r:id="rId5"/>
    <p:sldId id="259" r:id="rId6"/>
    <p:sldId id="260" r:id="rId7"/>
    <p:sldId id="261" r:id="rId8"/>
    <p:sldId id="262" r:id="rId9"/>
    <p:sldId id="263" r:id="rId10"/>
    <p:sldId id="264" r:id="rId11"/>
    <p:sldId id="282" r:id="rId12"/>
    <p:sldId id="266" r:id="rId13"/>
    <p:sldId id="271" r:id="rId14"/>
    <p:sldId id="283" r:id="rId15"/>
    <p:sldId id="284" r:id="rId16"/>
    <p:sldId id="273" r:id="rId17"/>
    <p:sldId id="278"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B52217"/>
    <a:srgbClr val="CC3300"/>
    <a:srgbClr val="41140B"/>
    <a:srgbClr val="682012"/>
    <a:srgbClr val="040404"/>
    <a:srgbClr val="991D13"/>
    <a:srgbClr val="59110B"/>
    <a:srgbClr val="990033"/>
    <a:srgbClr val="A93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BE4A7-4AEE-F317-869E-E4D382FF1D3B}" v="10" dt="2021-12-08T06:52:0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f51daecd64adda4a6d866cd7d02315aeff16b46a65bf691175bc4d2ccea26f1::" providerId="AD" clId="Web-{0F6BE4A7-4AEE-F317-869E-E4D382FF1D3B}"/>
    <pc:docChg chg="modSld">
      <pc:chgData name="Guest User" userId="S::urn:spo:anon#8f51daecd64adda4a6d866cd7d02315aeff16b46a65bf691175bc4d2ccea26f1::" providerId="AD" clId="Web-{0F6BE4A7-4AEE-F317-869E-E4D382FF1D3B}" dt="2021-12-08T06:52:00.112" v="13" actId="20577"/>
      <pc:docMkLst>
        <pc:docMk/>
      </pc:docMkLst>
      <pc:sldChg chg="modSp">
        <pc:chgData name="Guest User" userId="S::urn:spo:anon#8f51daecd64adda4a6d866cd7d02315aeff16b46a65bf691175bc4d2ccea26f1::" providerId="AD" clId="Web-{0F6BE4A7-4AEE-F317-869E-E4D382FF1D3B}" dt="2021-12-08T06:52:00.112" v="13" actId="20577"/>
        <pc:sldMkLst>
          <pc:docMk/>
          <pc:sldMk cId="131621096" sldId="257"/>
        </pc:sldMkLst>
        <pc:spChg chg="mod">
          <ac:chgData name="Guest User" userId="S::urn:spo:anon#8f51daecd64adda4a6d866cd7d02315aeff16b46a65bf691175bc4d2ccea26f1::" providerId="AD" clId="Web-{0F6BE4A7-4AEE-F317-869E-E4D382FF1D3B}" dt="2021-12-08T06:52:00.112" v="13" actId="20577"/>
          <ac:spMkLst>
            <pc:docMk/>
            <pc:sldMk cId="131621096" sldId="257"/>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21611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2310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77340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59544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8063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03943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6155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8490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41631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6305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39507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11-05-2023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389749820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8999" y="77818"/>
            <a:ext cx="7349704" cy="217433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3161394" y="2404689"/>
            <a:ext cx="6464914" cy="206206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4"/>
          <a:stretch>
            <a:fillRect/>
          </a:stretch>
        </p:blipFill>
        <p:spPr>
          <a:xfrm>
            <a:off x="4081148" y="4460961"/>
            <a:ext cx="6647718" cy="523506"/>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067087" y="3280289"/>
            <a:ext cx="4445191" cy="369332"/>
          </a:xfrm>
          <a:prstGeom prst="rect">
            <a:avLst/>
          </a:prstGeom>
          <a:noFill/>
        </p:spPr>
        <p:txBody>
          <a:bodyPr wrap="square" rtlCol="0">
            <a:spAutoFit/>
          </a:bodyPr>
          <a:lstStyle/>
          <a:p>
            <a:r>
              <a:rPr lang="en-IN" dirty="0">
                <a:solidFill>
                  <a:srgbClr val="BF0000"/>
                </a:solidFill>
                <a:latin typeface="Arial Rounded MT Bold" panose="020F0704030504030204" pitchFamily="34" charset="0"/>
                <a:ea typeface="SimSun" panose="02010600030101010101" pitchFamily="2" charset="-122"/>
                <a:cs typeface="Times New Roman" panose="02020603050405020304" pitchFamily="18" charset="0"/>
              </a:rPr>
              <a:t> </a:t>
            </a:r>
            <a:endParaRPr lang="en-IN" dirty="0"/>
          </a:p>
        </p:txBody>
      </p:sp>
      <p:pic>
        <p:nvPicPr>
          <p:cNvPr id="7" name="Picture 6"/>
          <p:cNvPicPr>
            <a:picLocks noChangeAspect="1"/>
          </p:cNvPicPr>
          <p:nvPr/>
        </p:nvPicPr>
        <p:blipFill>
          <a:blip r:embed="rId5"/>
          <a:stretch>
            <a:fillRect/>
          </a:stretch>
        </p:blipFill>
        <p:spPr>
          <a:xfrm>
            <a:off x="2779588" y="4989746"/>
            <a:ext cx="6928142" cy="1627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028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1411697" y="1802921"/>
            <a:ext cx="9445163" cy="4508063"/>
          </a:xfrm>
        </p:spPr>
        <p:txBody>
          <a:bodyPr>
            <a:normAutofit/>
          </a:bodyPr>
          <a:lstStyle/>
          <a:p>
            <a:pPr marL="0" lvl="0" indent="0">
              <a:buNone/>
            </a:pPr>
            <a:r>
              <a:rPr lang="en-US" sz="1600" b="1" dirty="0" smtClean="0">
                <a:latin typeface="Roboto regular"/>
              </a:rPr>
              <a:t>USER</a:t>
            </a:r>
            <a:endParaRPr lang="en-IN" sz="1600" b="1" dirty="0" smtClean="0">
              <a:latin typeface="Roboto regular"/>
            </a:endParaRPr>
          </a:p>
          <a:p>
            <a:pPr lvl="0">
              <a:lnSpc>
                <a:spcPct val="150000"/>
              </a:lnSpc>
              <a:buFont typeface="Wingdings" panose="05000000000000000000" pitchFamily="2" charset="2"/>
              <a:buChar char="Ø"/>
            </a:pPr>
            <a:r>
              <a:rPr lang="en-US" sz="1600" dirty="0">
                <a:latin typeface="Roboto regular"/>
              </a:rPr>
              <a:t>Register</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Login</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Track consignment number</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View status</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Print status</a:t>
            </a:r>
            <a:endParaRPr lang="en-IN" sz="1600" dirty="0">
              <a:latin typeface="Roboto regular"/>
            </a:endParaRPr>
          </a:p>
          <a:p>
            <a:pPr marL="0" lvl="0" indent="0">
              <a:buNone/>
            </a:pPr>
            <a:endParaRPr lang="en-IN" sz="1600" b="1" dirty="0">
              <a:latin typeface="Roboto regular"/>
            </a:endParaRPr>
          </a:p>
        </p:txBody>
      </p:sp>
      <p:pic>
        <p:nvPicPr>
          <p:cNvPr id="4" name="Picture 3"/>
          <p:cNvPicPr>
            <a:picLocks noChangeAspect="1"/>
          </p:cNvPicPr>
          <p:nvPr/>
        </p:nvPicPr>
        <p:blipFill>
          <a:blip r:embed="rId2"/>
          <a:stretch>
            <a:fillRect/>
          </a:stretch>
        </p:blipFill>
        <p:spPr>
          <a:xfrm>
            <a:off x="9521721" y="0"/>
            <a:ext cx="2670279" cy="1304657"/>
          </a:xfrm>
          <a:prstGeom prst="rect">
            <a:avLst/>
          </a:prstGeom>
        </p:spPr>
      </p:pic>
    </p:spTree>
    <p:extLst>
      <p:ext uri="{BB962C8B-B14F-4D97-AF65-F5344CB8AC3E}">
        <p14:creationId xmlns:p14="http://schemas.microsoft.com/office/powerpoint/2010/main" val="3755796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1103401" y="1028047"/>
            <a:ext cx="10555197" cy="5534118"/>
          </a:xfrm>
        </p:spPr>
        <p:txBody>
          <a:bodyPr>
            <a:normAutofit lnSpcReduction="10000"/>
          </a:bodyPr>
          <a:lstStyle/>
          <a:p>
            <a:pPr marL="0" lvl="0" indent="0">
              <a:buNone/>
            </a:pPr>
            <a:r>
              <a:rPr lang="en-IN" sz="1600" b="1" dirty="0" smtClean="0">
                <a:latin typeface="Roboto regular"/>
              </a:rPr>
              <a:t>ADMIN</a:t>
            </a:r>
          </a:p>
          <a:p>
            <a:pPr lvl="0">
              <a:lnSpc>
                <a:spcPct val="150000"/>
              </a:lnSpc>
              <a:buFont typeface="Wingdings" panose="05000000000000000000" pitchFamily="2" charset="2"/>
              <a:buChar char="Ø"/>
            </a:pPr>
            <a:r>
              <a:rPr lang="en-US" sz="1600" dirty="0">
                <a:latin typeface="Roboto regular"/>
              </a:rPr>
              <a:t>Login</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New courier</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View all courier details</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Send </a:t>
            </a:r>
            <a:r>
              <a:rPr lang="en-US" sz="1600" dirty="0" smtClean="0">
                <a:latin typeface="Roboto regular"/>
              </a:rPr>
              <a:t> </a:t>
            </a:r>
            <a:r>
              <a:rPr lang="en-US" sz="1600" dirty="0">
                <a:latin typeface="Roboto regular"/>
              </a:rPr>
              <a:t>– From to</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Send delivery </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Update/ delete courier</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Create agent</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Manage agent</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Manage customer details</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Status count</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Download report for shipment</a:t>
            </a:r>
            <a:endParaRPr lang="en-IN" sz="1600" dirty="0">
              <a:latin typeface="Roboto regular"/>
            </a:endParaRPr>
          </a:p>
          <a:p>
            <a:pPr marL="0" lvl="0" indent="0">
              <a:buNone/>
            </a:pPr>
            <a:endParaRPr lang="en-IN" sz="1600" b="1" dirty="0">
              <a:latin typeface="Roboto regular"/>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9249" y="139622"/>
            <a:ext cx="2672751" cy="1303596"/>
          </a:xfrm>
          <a:prstGeom prst="rect">
            <a:avLst/>
          </a:prstGeom>
        </p:spPr>
      </p:pic>
    </p:spTree>
    <p:extLst>
      <p:ext uri="{BB962C8B-B14F-4D97-AF65-F5344CB8AC3E}">
        <p14:creationId xmlns:p14="http://schemas.microsoft.com/office/powerpoint/2010/main" val="335301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1801" y="476174"/>
            <a:ext cx="1426031" cy="369332"/>
          </a:xfrm>
          <a:prstGeom prst="rect">
            <a:avLst/>
          </a:prstGeom>
        </p:spPr>
        <p:txBody>
          <a:bodyPr wrap="none">
            <a:spAutoFit/>
          </a:bodyPr>
          <a:lstStyle/>
          <a:p>
            <a:r>
              <a:rPr lang="en-US" b="1" spc="-15" dirty="0">
                <a:solidFill>
                  <a:srgbClr val="D82128"/>
                </a:solidFill>
                <a:latin typeface="Roboto"/>
              </a:rPr>
              <a:t>DIAGRAMS</a:t>
            </a:r>
            <a:endParaRPr lang="en-IN" dirty="0"/>
          </a:p>
        </p:txBody>
      </p:sp>
      <p:sp>
        <p:nvSpPr>
          <p:cNvPr id="5" name="Content Placeholder 4"/>
          <p:cNvSpPr>
            <a:spLocks noGrp="1"/>
          </p:cNvSpPr>
          <p:nvPr>
            <p:ph idx="1"/>
          </p:nvPr>
        </p:nvSpPr>
        <p:spPr>
          <a:xfrm>
            <a:off x="891801" y="886265"/>
            <a:ext cx="10515600" cy="4351338"/>
          </a:xfrm>
        </p:spPr>
        <p:txBody>
          <a:bodyPr>
            <a:normAutofit/>
          </a:bodyPr>
          <a:lstStyle/>
          <a:p>
            <a:pPr marL="0" indent="0">
              <a:buNone/>
            </a:pPr>
            <a:r>
              <a:rPr lang="en-US" sz="2000" b="1" spc="-15" dirty="0">
                <a:solidFill>
                  <a:srgbClr val="D82128"/>
                </a:solidFill>
                <a:latin typeface="Roboto"/>
              </a:rPr>
              <a:t>ARCHITECTURE DIAGRAMS</a:t>
            </a:r>
          </a:p>
          <a:p>
            <a:pPr marL="0" indent="0">
              <a:buNone/>
            </a:pPr>
            <a:endParaRPr lang="en-IN" sz="2000" dirty="0"/>
          </a:p>
        </p:txBody>
      </p:sp>
      <p:pic>
        <p:nvPicPr>
          <p:cNvPr id="9" name="Picture 8" descr="D:\arudhra\proj img\courier arch.PNG"/>
          <p:cNvPicPr/>
          <p:nvPr/>
        </p:nvPicPr>
        <p:blipFill>
          <a:blip r:embed="rId2">
            <a:extLst>
              <a:ext uri="{28A0092B-C50C-407E-A947-70E740481C1C}">
                <a14:useLocalDpi xmlns:a14="http://schemas.microsoft.com/office/drawing/2010/main" val="0"/>
              </a:ext>
            </a:extLst>
          </a:blip>
          <a:srcRect/>
          <a:stretch>
            <a:fillRect/>
          </a:stretch>
        </p:blipFill>
        <p:spPr bwMode="auto">
          <a:xfrm>
            <a:off x="2317832" y="1578180"/>
            <a:ext cx="7431286" cy="4083032"/>
          </a:xfrm>
          <a:prstGeom prst="rect">
            <a:avLst/>
          </a:prstGeom>
          <a:noFill/>
          <a:ln>
            <a:noFill/>
          </a:ln>
        </p:spPr>
      </p:pic>
      <p:pic>
        <p:nvPicPr>
          <p:cNvPr id="4" name="Picture 3"/>
          <p:cNvPicPr>
            <a:picLocks noChangeAspect="1"/>
          </p:cNvPicPr>
          <p:nvPr/>
        </p:nvPicPr>
        <p:blipFill>
          <a:blip r:embed="rId3"/>
          <a:stretch>
            <a:fillRect/>
          </a:stretch>
        </p:blipFill>
        <p:spPr>
          <a:xfrm>
            <a:off x="9572967" y="-150086"/>
            <a:ext cx="2670279" cy="1304657"/>
          </a:xfrm>
          <a:prstGeom prst="rect">
            <a:avLst/>
          </a:prstGeom>
        </p:spPr>
      </p:pic>
    </p:spTree>
    <p:extLst>
      <p:ext uri="{BB962C8B-B14F-4D97-AF65-F5344CB8AC3E}">
        <p14:creationId xmlns:p14="http://schemas.microsoft.com/office/powerpoint/2010/main" val="3321007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05169" y="1020022"/>
            <a:ext cx="818173" cy="369332"/>
          </a:xfrm>
          <a:prstGeom prst="rect">
            <a:avLst/>
          </a:prstGeom>
        </p:spPr>
        <p:txBody>
          <a:bodyPr wrap="none">
            <a:spAutoFit/>
          </a:bodyPr>
          <a:lstStyle/>
          <a:p>
            <a:r>
              <a:rPr lang="en-US" b="1" spc="-15" dirty="0" smtClean="0">
                <a:solidFill>
                  <a:srgbClr val="D82128"/>
                </a:solidFill>
                <a:latin typeface="Roboto"/>
              </a:rPr>
              <a:t>USER</a:t>
            </a:r>
            <a:endParaRPr lang="en-US" b="1" spc="-15" dirty="0">
              <a:solidFill>
                <a:srgbClr val="D82128"/>
              </a:solidFill>
              <a:latin typeface="Roboto"/>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3186953" y="2119050"/>
            <a:ext cx="5997388" cy="3138749"/>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9" y="8244"/>
            <a:ext cx="2672751" cy="1303596"/>
          </a:xfrm>
          <a:prstGeom prst="rect">
            <a:avLst/>
          </a:prstGeom>
        </p:spPr>
      </p:pic>
      <p:pic>
        <p:nvPicPr>
          <p:cNvPr id="2" name="Picture 1"/>
          <p:cNvPicPr>
            <a:picLocks noChangeAspect="1"/>
          </p:cNvPicPr>
          <p:nvPr/>
        </p:nvPicPr>
        <p:blipFill>
          <a:blip r:embed="rId4"/>
          <a:stretch>
            <a:fillRect/>
          </a:stretch>
        </p:blipFill>
        <p:spPr>
          <a:xfrm>
            <a:off x="-20890" y="475376"/>
            <a:ext cx="213378" cy="451143"/>
          </a:xfrm>
          <a:prstGeom prst="rect">
            <a:avLst/>
          </a:prstGeom>
        </p:spPr>
      </p:pic>
    </p:spTree>
    <p:extLst>
      <p:ext uri="{BB962C8B-B14F-4D97-AF65-F5344CB8AC3E}">
        <p14:creationId xmlns:p14="http://schemas.microsoft.com/office/powerpoint/2010/main" val="138478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05169" y="1020022"/>
            <a:ext cx="993862" cy="369332"/>
          </a:xfrm>
          <a:prstGeom prst="rect">
            <a:avLst/>
          </a:prstGeom>
        </p:spPr>
        <p:txBody>
          <a:bodyPr wrap="none">
            <a:spAutoFit/>
          </a:bodyPr>
          <a:lstStyle/>
          <a:p>
            <a:r>
              <a:rPr lang="en-US" b="1" spc="-15" dirty="0" smtClean="0">
                <a:solidFill>
                  <a:srgbClr val="D82128"/>
                </a:solidFill>
                <a:latin typeface="Roboto"/>
              </a:rPr>
              <a:t>ADMIN </a:t>
            </a:r>
            <a:endParaRPr lang="en-US" b="1" spc="-15" dirty="0">
              <a:solidFill>
                <a:srgbClr val="D82128"/>
              </a:solidFill>
              <a:latin typeface="Roboto"/>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141179" y="660042"/>
            <a:ext cx="6010051" cy="5551675"/>
          </a:xfrm>
          <a:prstGeom prst="rect">
            <a:avLst/>
          </a:prstGeom>
          <a:noFill/>
          <a:ln>
            <a:noFill/>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9" y="139622"/>
            <a:ext cx="2672751" cy="1303596"/>
          </a:xfrm>
          <a:prstGeom prst="rect">
            <a:avLst/>
          </a:prstGeom>
        </p:spPr>
      </p:pic>
      <p:sp>
        <p:nvSpPr>
          <p:cNvPr id="10"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Tree>
    <p:extLst>
      <p:ext uri="{BB962C8B-B14F-4D97-AF65-F5344CB8AC3E}">
        <p14:creationId xmlns:p14="http://schemas.microsoft.com/office/powerpoint/2010/main" val="67853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05169" y="1020022"/>
            <a:ext cx="982961" cy="369332"/>
          </a:xfrm>
          <a:prstGeom prst="rect">
            <a:avLst/>
          </a:prstGeom>
        </p:spPr>
        <p:txBody>
          <a:bodyPr wrap="none">
            <a:spAutoFit/>
          </a:bodyPr>
          <a:lstStyle/>
          <a:p>
            <a:r>
              <a:rPr lang="en-US" b="1" spc="-15" dirty="0" smtClean="0">
                <a:solidFill>
                  <a:srgbClr val="D82128"/>
                </a:solidFill>
                <a:latin typeface="Roboto"/>
              </a:rPr>
              <a:t>AGENT</a:t>
            </a:r>
            <a:endParaRPr lang="en-US" b="1" spc="-15" dirty="0">
              <a:solidFill>
                <a:srgbClr val="D82128"/>
              </a:solidFill>
              <a:latin typeface="Roboto"/>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186953" y="828357"/>
            <a:ext cx="5741894" cy="5478314"/>
          </a:xfrm>
          <a:prstGeom prst="rect">
            <a:avLst/>
          </a:prstGeom>
          <a:noFill/>
          <a:ln>
            <a:noFill/>
          </a:ln>
        </p:spPr>
      </p:pic>
      <p:pic>
        <p:nvPicPr>
          <p:cNvPr id="2" name="Picture 1"/>
          <p:cNvPicPr>
            <a:picLocks noChangeAspect="1"/>
          </p:cNvPicPr>
          <p:nvPr/>
        </p:nvPicPr>
        <p:blipFill>
          <a:blip r:embed="rId3"/>
          <a:stretch>
            <a:fillRect/>
          </a:stretch>
        </p:blipFill>
        <p:spPr>
          <a:xfrm>
            <a:off x="0" y="371165"/>
            <a:ext cx="213378" cy="451143"/>
          </a:xfrm>
          <a:prstGeom prst="rect">
            <a:avLst/>
          </a:prstGeom>
        </p:spPr>
      </p:pic>
      <p:pic>
        <p:nvPicPr>
          <p:cNvPr id="3" name="Picture 2"/>
          <p:cNvPicPr>
            <a:picLocks noChangeAspect="1"/>
          </p:cNvPicPr>
          <p:nvPr/>
        </p:nvPicPr>
        <p:blipFill>
          <a:blip r:embed="rId4"/>
          <a:stretch>
            <a:fillRect/>
          </a:stretch>
        </p:blipFill>
        <p:spPr>
          <a:xfrm>
            <a:off x="9521721" y="-99969"/>
            <a:ext cx="2670279" cy="1304657"/>
          </a:xfrm>
          <a:prstGeom prst="rect">
            <a:avLst/>
          </a:prstGeom>
        </p:spPr>
      </p:pic>
    </p:spTree>
    <p:extLst>
      <p:ext uri="{BB962C8B-B14F-4D97-AF65-F5344CB8AC3E}">
        <p14:creationId xmlns:p14="http://schemas.microsoft.com/office/powerpoint/2010/main" val="2420278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263" y="655680"/>
            <a:ext cx="5450146" cy="369332"/>
          </a:xfrm>
          <a:prstGeom prst="rect">
            <a:avLst/>
          </a:prstGeom>
        </p:spPr>
        <p:txBody>
          <a:bodyPr wrap="none">
            <a:spAutoFit/>
          </a:bodyPr>
          <a:lstStyle/>
          <a:p>
            <a:r>
              <a:rPr lang="en-US" b="1" spc="-15" dirty="0">
                <a:solidFill>
                  <a:srgbClr val="D82128"/>
                </a:solidFill>
                <a:latin typeface="Roboto"/>
              </a:rPr>
              <a:t>WORKFLOW DIAGRAM FOR WEB APPLICATION</a:t>
            </a:r>
          </a:p>
        </p:txBody>
      </p:sp>
      <p:pic>
        <p:nvPicPr>
          <p:cNvPr id="3" name="Picture 2" descr="C:\xampp\htdocs\projects\doc\work flow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248438" y="1276854"/>
            <a:ext cx="8016024" cy="4415607"/>
          </a:xfrm>
          <a:prstGeom prst="rect">
            <a:avLst/>
          </a:prstGeom>
          <a:noFill/>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5273" y="3882"/>
            <a:ext cx="2672751" cy="1303596"/>
          </a:xfrm>
          <a:prstGeom prst="rect">
            <a:avLst/>
          </a:prstGeom>
        </p:spPr>
      </p:pic>
      <p:sp>
        <p:nvSpPr>
          <p:cNvPr id="6" name="object 3"/>
          <p:cNvSpPr/>
          <p:nvPr/>
        </p:nvSpPr>
        <p:spPr>
          <a:xfrm>
            <a:off x="0" y="614921"/>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Tree>
    <p:extLst>
      <p:ext uri="{BB962C8B-B14F-4D97-AF65-F5344CB8AC3E}">
        <p14:creationId xmlns:p14="http://schemas.microsoft.com/office/powerpoint/2010/main" val="3514252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263" y="655680"/>
            <a:ext cx="5972469" cy="369332"/>
          </a:xfrm>
          <a:prstGeom prst="rect">
            <a:avLst/>
          </a:prstGeom>
        </p:spPr>
        <p:txBody>
          <a:bodyPr wrap="none">
            <a:spAutoFit/>
          </a:bodyPr>
          <a:lstStyle/>
          <a:p>
            <a:r>
              <a:rPr lang="en-US" b="1" spc="-15" dirty="0">
                <a:solidFill>
                  <a:srgbClr val="D82128"/>
                </a:solidFill>
                <a:latin typeface="Roboto"/>
              </a:rPr>
              <a:t>WORKFLOW DIAGRAM FOR ANDROID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38" y="1231770"/>
            <a:ext cx="8747598" cy="4550844"/>
          </a:xfrm>
          <a:prstGeom prst="rect">
            <a:avLst/>
          </a:prstGeom>
        </p:spPr>
      </p:pic>
      <p:pic>
        <p:nvPicPr>
          <p:cNvPr id="3" name="Picture 2"/>
          <p:cNvPicPr>
            <a:picLocks noChangeAspect="1"/>
          </p:cNvPicPr>
          <p:nvPr/>
        </p:nvPicPr>
        <p:blipFill>
          <a:blip r:embed="rId3"/>
          <a:stretch>
            <a:fillRect/>
          </a:stretch>
        </p:blipFill>
        <p:spPr>
          <a:xfrm>
            <a:off x="9583026" y="-176266"/>
            <a:ext cx="2670279" cy="1304657"/>
          </a:xfrm>
          <a:prstGeom prst="rect">
            <a:avLst/>
          </a:prstGeom>
        </p:spPr>
      </p:pic>
      <p:sp>
        <p:nvSpPr>
          <p:cNvPr id="6"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Tree>
    <p:extLst>
      <p:ext uri="{BB962C8B-B14F-4D97-AF65-F5344CB8AC3E}">
        <p14:creationId xmlns:p14="http://schemas.microsoft.com/office/powerpoint/2010/main" val="3923286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733909"/>
            <a:ext cx="10515600" cy="4226944"/>
          </a:xfrm>
        </p:spPr>
        <p:txBody>
          <a:bodyPr>
            <a:normAutofit fontScale="92500" lnSpcReduction="10000"/>
          </a:bodyPr>
          <a:lstStyle/>
          <a:p>
            <a:pPr algn="just">
              <a:lnSpc>
                <a:spcPct val="150000"/>
              </a:lnSpc>
              <a:buFont typeface="Wingdings" panose="05000000000000000000" pitchFamily="2" charset="2"/>
              <a:buChar char="Ø"/>
            </a:pPr>
            <a:r>
              <a:rPr lang="en-US" sz="1600" dirty="0">
                <a:latin typeface="Roboto regular"/>
              </a:rPr>
              <a:t>This paper presents a mobile courier service system for the courier service sector in Nigeria. A critical look at the courier section in Nigeria shows that they are still far from using mobile device to support their operations, considering the enormous benefits of mobile applications in the global economy.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 </a:t>
            </a:r>
            <a:r>
              <a:rPr lang="en-US" sz="1600" dirty="0">
                <a:latin typeface="Roboto regular"/>
              </a:rPr>
              <a:t>system as developed provides an easier means to send documents and other package like laptops, books, etc. with less delay and stress. People do not have to visit the courier offices again for any reason.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 </a:t>
            </a:r>
            <a:r>
              <a:rPr lang="en-US" sz="1600" dirty="0">
                <a:latin typeface="Roboto regular"/>
              </a:rPr>
              <a:t>Mobile courier service system provided in this paper, when fully deployed, will help to improve the services rendered by courier companies in Nigeria.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So </a:t>
            </a:r>
            <a:r>
              <a:rPr lang="en-US" sz="1600" dirty="0">
                <a:latin typeface="Roboto regular"/>
              </a:rPr>
              <a:t>far, this system provides complete client side courier software which customers can use to send their package to various destinations By the resources available to us and considering the limitation, we were able to completely  implement  the  client  side  of  the  mobile  courier  service  system  and  we  leave  the  rest  as recommendation for further development. </a:t>
            </a:r>
            <a:endParaRPr lang="en-IN" sz="1600" dirty="0">
              <a:latin typeface="Roboto regular"/>
            </a:endParaRPr>
          </a:p>
        </p:txBody>
      </p:sp>
      <p:pic>
        <p:nvPicPr>
          <p:cNvPr id="4" name="Picture 3"/>
          <p:cNvPicPr>
            <a:picLocks noChangeAspect="1"/>
          </p:cNvPicPr>
          <p:nvPr/>
        </p:nvPicPr>
        <p:blipFill>
          <a:blip r:embed="rId2"/>
          <a:stretch>
            <a:fillRect/>
          </a:stretch>
        </p:blipFill>
        <p:spPr>
          <a:xfrm>
            <a:off x="9583026" y="-216913"/>
            <a:ext cx="2670279" cy="1304657"/>
          </a:xfrm>
          <a:prstGeom prst="rect">
            <a:avLst/>
          </a:prstGeom>
        </p:spPr>
      </p:pic>
    </p:spTree>
    <p:extLst>
      <p:ext uri="{BB962C8B-B14F-4D97-AF65-F5344CB8AC3E}">
        <p14:creationId xmlns:p14="http://schemas.microsoft.com/office/powerpoint/2010/main" val="3418558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283617"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1130165"/>
            <a:ext cx="10515600" cy="5231997"/>
          </a:xfrm>
        </p:spPr>
        <p:txBody>
          <a:bodyPr>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a cross platforms like IOS, etc.</a:t>
            </a:r>
          </a:p>
          <a:p>
            <a:pPr algn="just">
              <a:lnSpc>
                <a:spcPct val="150000"/>
              </a:lnSpc>
              <a:buFont typeface="Wingdings" panose="05000000000000000000" pitchFamily="2" charset="2"/>
              <a:buChar char="Ø"/>
            </a:pPr>
            <a:r>
              <a:rPr lang="en-IN" sz="1600" dirty="0">
                <a:latin typeface="RobotoRegular"/>
              </a:rPr>
              <a:t>In adding the more features </a:t>
            </a:r>
            <a:r>
              <a:rPr lang="en-IN" sz="1600" dirty="0" smtClean="0">
                <a:latin typeface="RobotoRegular"/>
              </a:rPr>
              <a:t>Courier management application </a:t>
            </a:r>
            <a:r>
              <a:rPr lang="en-IN" sz="1600" dirty="0">
                <a:latin typeface="RobotoRegular"/>
              </a:rPr>
              <a:t>to develop access with user’s flexibility.</a:t>
            </a:r>
          </a:p>
          <a:p>
            <a:pPr algn="just">
              <a:lnSpc>
                <a:spcPct val="150000"/>
              </a:lnSpc>
              <a:buFont typeface="Wingdings" panose="05000000000000000000" pitchFamily="2" charset="2"/>
              <a:buChar char="Ø"/>
            </a:pPr>
            <a:r>
              <a:rPr lang="en-US" sz="1600" dirty="0">
                <a:latin typeface="RobotoRegular"/>
              </a:rPr>
              <a:t>To authenticate the users based on the system users list which is maintained by the operating system</a:t>
            </a:r>
          </a:p>
          <a:p>
            <a:pPr algn="just">
              <a:lnSpc>
                <a:spcPct val="150000"/>
              </a:lnSpc>
              <a:buFont typeface="Wingdings" panose="05000000000000000000" pitchFamily="2" charset="2"/>
              <a:buChar char="Ø"/>
            </a:pPr>
            <a:r>
              <a:rPr lang="en-US" sz="1600" dirty="0">
                <a:latin typeface="RobotoRegular"/>
              </a:rPr>
              <a:t>To restrict the usage of all files by the users based on their privileges on the system</a:t>
            </a:r>
            <a:endParaRPr lang="en-IN" sz="1600" dirty="0">
              <a:latin typeface="RobotoRegular"/>
            </a:endParaRPr>
          </a:p>
        </p:txBody>
      </p:sp>
      <p:pic>
        <p:nvPicPr>
          <p:cNvPr id="4" name="Picture 3"/>
          <p:cNvPicPr>
            <a:picLocks noChangeAspect="1"/>
          </p:cNvPicPr>
          <p:nvPr/>
        </p:nvPicPr>
        <p:blipFill>
          <a:blip r:embed="rId2"/>
          <a:stretch>
            <a:fillRect/>
          </a:stretch>
        </p:blipFill>
        <p:spPr>
          <a:xfrm>
            <a:off x="9521721" y="-174492"/>
            <a:ext cx="2670279" cy="1304657"/>
          </a:xfrm>
          <a:prstGeom prst="rect">
            <a:avLst/>
          </a:prstGeom>
        </p:spPr>
      </p:pic>
    </p:spTree>
    <p:extLst>
      <p:ext uri="{BB962C8B-B14F-4D97-AF65-F5344CB8AC3E}">
        <p14:creationId xmlns:p14="http://schemas.microsoft.com/office/powerpoint/2010/main" val="3930554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auto">
          <a:xfrm>
            <a:off x="880535" y="537177"/>
            <a:ext cx="10148574" cy="2139351"/>
          </a:xfrm>
        </p:spPr>
        <p:txBody>
          <a:bodyPr>
            <a:noAutofit/>
          </a:bodyPr>
          <a:lstStyle/>
          <a:p>
            <a:pPr algn="ctr">
              <a:lnSpc>
                <a:spcPct val="150000"/>
              </a:lnSpc>
            </a:pPr>
            <a:r>
              <a:rPr lang="en-US" sz="3600" b="1" u="sng" dirty="0" smtClean="0">
                <a:solidFill>
                  <a:schemeClr val="bg1"/>
                </a:solidFill>
                <a:latin typeface="Roboto"/>
              </a:rPr>
              <a:t/>
            </a:r>
            <a:br>
              <a:rPr lang="en-US" sz="3600" b="1" u="sng" dirty="0" smtClean="0">
                <a:solidFill>
                  <a:schemeClr val="bg1"/>
                </a:solidFill>
                <a:latin typeface="Roboto"/>
              </a:rPr>
            </a:br>
            <a:endParaRPr lang="en-IN" sz="4000" u="sng" dirty="0">
              <a:solidFill>
                <a:srgbClr val="3333FF"/>
              </a:solidFill>
            </a:endParaRPr>
          </a:p>
        </p:txBody>
      </p:sp>
      <p:sp>
        <p:nvSpPr>
          <p:cNvPr id="7" name="TextBox 6"/>
          <p:cNvSpPr txBox="1"/>
          <p:nvPr/>
        </p:nvSpPr>
        <p:spPr>
          <a:xfrm>
            <a:off x="1519966" y="3391863"/>
            <a:ext cx="3638630" cy="830997"/>
          </a:xfrm>
          <a:prstGeom prst="rect">
            <a:avLst/>
          </a:prstGeom>
          <a:noFill/>
        </p:spPr>
        <p:txBody>
          <a:bodyPr wrap="square" rtlCol="0">
            <a:spAutoFit/>
          </a:bodyPr>
          <a:lstStyle/>
          <a:p>
            <a:r>
              <a:rPr lang="en-IN" sz="1600" b="1" dirty="0">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a:t>
            </a:r>
            <a:r>
              <a:rPr lang="en-IN" sz="2400" b="1" dirty="0">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Jyoti </a:t>
            </a:r>
            <a:r>
              <a:rPr lang="en-IN" sz="2400" b="1" dirty="0" err="1">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Ranjan</a:t>
            </a:r>
            <a:r>
              <a:rPr lang="en-IN" sz="2400" b="1" dirty="0">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a:t>
            </a:r>
            <a:r>
              <a:rPr lang="en-IN" sz="2400" b="1" dirty="0" err="1">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Biswal</a:t>
            </a:r>
            <a:r>
              <a:rPr lang="en-IN" sz="2400" b="1" dirty="0">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(2004000629127030)</a:t>
            </a:r>
            <a:endParaRPr lang="en-IN" sz="2400" b="1" dirty="0">
              <a:effectLst>
                <a:reflection blurRad="6350" stA="53000" endA="300" endPos="35500" dir="5400000" sy="-90000" algn="bl"/>
              </a:effectLst>
            </a:endParaRPr>
          </a:p>
        </p:txBody>
      </p:sp>
      <p:sp>
        <p:nvSpPr>
          <p:cNvPr id="9" name="TextBox 8"/>
          <p:cNvSpPr txBox="1"/>
          <p:nvPr/>
        </p:nvSpPr>
        <p:spPr>
          <a:xfrm>
            <a:off x="6812271" y="3334527"/>
            <a:ext cx="4216837" cy="1293046"/>
          </a:xfrm>
          <a:prstGeom prst="rect">
            <a:avLst/>
          </a:prstGeom>
          <a:noFill/>
        </p:spPr>
        <p:txBody>
          <a:bodyPr wrap="square" rtlCol="0">
            <a:spAutoFit/>
          </a:bodyPr>
          <a:lstStyle/>
          <a:p>
            <a:pPr marL="457200">
              <a:lnSpc>
                <a:spcPct val="107000"/>
              </a:lnSpc>
              <a:spcAft>
                <a:spcPts val="800"/>
              </a:spcAft>
            </a:pPr>
            <a:r>
              <a:rPr lang="en-IN" sz="2400" dirty="0" err="1">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Debashish</a:t>
            </a:r>
            <a:r>
              <a:rPr lang="en-IN" sz="2400" dirty="0">
                <a:gradFill>
                  <a:gsLst>
                    <a:gs pos="0">
                      <a:srgbClr val="215968"/>
                    </a:gs>
                    <a:gs pos="50000">
                      <a:srgbClr val="4BACC6"/>
                    </a:gs>
                    <a:gs pos="100000">
                      <a:srgbClr val="93CDDD"/>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Das             (2004000629127034)</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11" name="TextBox 10"/>
          <p:cNvSpPr txBox="1"/>
          <p:nvPr/>
        </p:nvSpPr>
        <p:spPr>
          <a:xfrm>
            <a:off x="7280692" y="4874575"/>
            <a:ext cx="3812877" cy="830997"/>
          </a:xfrm>
          <a:prstGeom prst="rect">
            <a:avLst/>
          </a:prstGeom>
          <a:noFill/>
        </p:spPr>
        <p:txBody>
          <a:bodyPr wrap="square" rtlCol="0">
            <a:spAutoFit/>
          </a:bodyPr>
          <a:lstStyle/>
          <a:p>
            <a:r>
              <a:rPr lang="en-IN" sz="2400" dirty="0" err="1">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Debasmita</a:t>
            </a:r>
            <a:r>
              <a:rPr lang="en-IN" sz="2400" dirty="0">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a:t>
            </a:r>
            <a:r>
              <a:rPr lang="en-IN" sz="2400" dirty="0" err="1">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Sahoo</a:t>
            </a:r>
            <a:r>
              <a:rPr lang="en-IN" sz="2400" dirty="0">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(2004000629127028) </a:t>
            </a:r>
            <a:endParaRPr lang="en-IN" sz="2400" dirty="0"/>
          </a:p>
        </p:txBody>
      </p:sp>
      <p:sp>
        <p:nvSpPr>
          <p:cNvPr id="12" name="TextBox 11"/>
          <p:cNvSpPr txBox="1"/>
          <p:nvPr/>
        </p:nvSpPr>
        <p:spPr>
          <a:xfrm>
            <a:off x="1584664" y="4874574"/>
            <a:ext cx="3509234" cy="830997"/>
          </a:xfrm>
          <a:prstGeom prst="rect">
            <a:avLst/>
          </a:prstGeom>
          <a:noFill/>
        </p:spPr>
        <p:txBody>
          <a:bodyPr wrap="square" rtlCol="0">
            <a:spAutoFit/>
          </a:bodyPr>
          <a:lstStyle/>
          <a:p>
            <a:r>
              <a:rPr lang="en-IN" dirty="0">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a:t>
            </a:r>
            <a:r>
              <a:rPr lang="en-IN" sz="2400" dirty="0" err="1">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Renubala</a:t>
            </a:r>
            <a:r>
              <a:rPr lang="en-IN" sz="2400" dirty="0">
                <a:gradFill>
                  <a:gsLst>
                    <a:gs pos="0">
                      <a:srgbClr val="203864"/>
                    </a:gs>
                    <a:gs pos="50000">
                      <a:srgbClr val="4472C4"/>
                    </a:gs>
                    <a:gs pos="100000">
                      <a:srgbClr val="8FAADC"/>
                    </a:gs>
                  </a:gsLst>
                  <a:lin ang="5400000" scaled="0"/>
                </a:gradFill>
                <a:effectLst>
                  <a:reflection blurRad="6350" stA="53000" endA="300" endPos="35500" dir="5400000" sy="-90000" algn="bl"/>
                </a:effectLst>
                <a:latin typeface="Comic Sans MS" panose="030F0702030302020204" pitchFamily="66" charset="0"/>
                <a:ea typeface="Calibri" panose="020F0502020204030204" pitchFamily="34" charset="0"/>
                <a:cs typeface="Times New Roman" panose="02020603050405020304" pitchFamily="18" charset="0"/>
              </a:rPr>
              <a:t> Pradhan         (2004000629127035)</a:t>
            </a:r>
            <a:endParaRPr lang="en-IN" sz="2400" dirty="0"/>
          </a:p>
        </p:txBody>
      </p:sp>
      <p:sp>
        <p:nvSpPr>
          <p:cNvPr id="16" name="Rectangle 15"/>
          <p:cNvSpPr/>
          <p:nvPr/>
        </p:nvSpPr>
        <p:spPr>
          <a:xfrm>
            <a:off x="880535" y="673916"/>
            <a:ext cx="10606615" cy="2185213"/>
          </a:xfrm>
          <a:prstGeom prst="rect">
            <a:avLst/>
          </a:prstGeom>
          <a:noFill/>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DEVELOPMENT OF COURIER</a:t>
            </a:r>
            <a:b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br>
            <a:r>
              <a:rPr lang="en-US" sz="4400" b="1"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 </a:t>
            </a:r>
            <a: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MANAGEMENT SYSTEM</a:t>
            </a:r>
            <a:r>
              <a:rPr lang="en-US" sz="4400" b="1"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 </a:t>
            </a:r>
            <a: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
            </a:r>
            <a:b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br>
            <a:r>
              <a:rPr lang="en-US" sz="4400" b="1"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 </a:t>
            </a:r>
            <a:r>
              <a:rPr lang="en-US" sz="4400" b="1" u="sng"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CREATED  BY US</a:t>
            </a:r>
            <a:endParaRPr lang="en-IN" sz="4400" b="1" cap="none" spc="0" dirty="0">
              <a:ln w="12700">
                <a:solidFill>
                  <a:schemeClr val="tx2">
                    <a:lumMod val="75000"/>
                  </a:schemeClr>
                </a:solidFill>
                <a:prstDash val="solid"/>
              </a:ln>
              <a:solidFill>
                <a:schemeClr val="accent5">
                  <a:lumMod val="20000"/>
                  <a:lumOff val="80000"/>
                </a:schemeClr>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46052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8129" y="476174"/>
            <a:ext cx="3235990" cy="369332"/>
          </a:xfrm>
          <a:prstGeom prst="rect">
            <a:avLst/>
          </a:prstGeom>
        </p:spPr>
        <p:txBody>
          <a:bodyPr wrap="square">
            <a:spAutoFit/>
          </a:bodyPr>
          <a:lstStyle/>
          <a:p>
            <a:r>
              <a:rPr lang="en-US" b="1" spc="-15" dirty="0">
                <a:solidFill>
                  <a:srgbClr val="D82128"/>
                </a:solidFill>
                <a:latin typeface="Roboto"/>
              </a:rPr>
              <a:t>REFERNECES</a:t>
            </a:r>
            <a:endParaRPr lang="en-IN" dirty="0"/>
          </a:p>
        </p:txBody>
      </p:sp>
      <p:sp>
        <p:nvSpPr>
          <p:cNvPr id="5" name="Content Placeholder 4"/>
          <p:cNvSpPr>
            <a:spLocks noGrp="1"/>
          </p:cNvSpPr>
          <p:nvPr>
            <p:ph idx="1"/>
          </p:nvPr>
        </p:nvSpPr>
        <p:spPr>
          <a:xfrm>
            <a:off x="862243" y="1302589"/>
            <a:ext cx="10515600" cy="5085332"/>
          </a:xfrm>
        </p:spPr>
        <p:txBody>
          <a:bodyPr>
            <a:normAutofit/>
          </a:bodyPr>
          <a:lstStyle/>
          <a:p>
            <a:pPr algn="just">
              <a:lnSpc>
                <a:spcPct val="150000"/>
              </a:lnSpc>
              <a:buFont typeface="Wingdings" panose="05000000000000000000" pitchFamily="2" charset="2"/>
              <a:buChar char="Ø"/>
            </a:pPr>
            <a:r>
              <a:rPr lang="en-US" sz="1600" dirty="0" err="1">
                <a:latin typeface="Roboto regular"/>
              </a:rPr>
              <a:t>Azeta</a:t>
            </a:r>
            <a:r>
              <a:rPr lang="en-US" sz="1600" dirty="0">
                <a:latin typeface="Roboto regular"/>
              </a:rPr>
              <a:t>, A. A., </a:t>
            </a:r>
            <a:r>
              <a:rPr lang="en-US" sz="1600" dirty="0" err="1">
                <a:latin typeface="Roboto regular"/>
              </a:rPr>
              <a:t>Ogunlana</a:t>
            </a:r>
            <a:r>
              <a:rPr lang="en-US" sz="1600" dirty="0">
                <a:latin typeface="Roboto regular"/>
              </a:rPr>
              <a:t> A. O. and </a:t>
            </a:r>
            <a:r>
              <a:rPr lang="en-US" sz="1600" dirty="0" err="1">
                <a:latin typeface="Roboto regular"/>
              </a:rPr>
              <a:t>Ezeh</a:t>
            </a:r>
            <a:r>
              <a:rPr lang="en-US" sz="1600" dirty="0">
                <a:latin typeface="Roboto regular"/>
              </a:rPr>
              <a:t> C. O., (2010) Design and Implementation of a Mobile Express Delivery System,  Proceedings of the International Conference on Software Engineering and Intelligent Systems, Ota, Nigeria SEIS 2010. </a:t>
            </a:r>
            <a:r>
              <a:rPr lang="en-US" sz="1600" dirty="0" err="1">
                <a:latin typeface="Roboto regular"/>
              </a:rPr>
              <a:t>Vol</a:t>
            </a:r>
            <a:r>
              <a:rPr lang="en-US" sz="1600" dirty="0">
                <a:latin typeface="Roboto regular"/>
              </a:rPr>
              <a:t> 1. </a:t>
            </a:r>
            <a:endParaRPr lang="en-IN" sz="1600" dirty="0">
              <a:latin typeface="Roboto regular"/>
            </a:endParaRPr>
          </a:p>
          <a:p>
            <a:pPr algn="just">
              <a:lnSpc>
                <a:spcPct val="150000"/>
              </a:lnSpc>
              <a:buFont typeface="Wingdings" panose="05000000000000000000" pitchFamily="2" charset="2"/>
              <a:buChar char="Ø"/>
            </a:pPr>
            <a:r>
              <a:rPr lang="en-US" sz="1600" dirty="0" smtClean="0">
                <a:latin typeface="Roboto regular"/>
              </a:rPr>
              <a:t>Chauhan </a:t>
            </a:r>
            <a:r>
              <a:rPr lang="en-US" sz="1600" dirty="0">
                <a:latin typeface="Roboto regular"/>
              </a:rPr>
              <a:t>A., Singh S., Jain A. and Kumar R. (2010). High-Tech Courier Services as an E-Courier services in India Prospective. Report and Opinion 2010;2(5):86-93. ISSN:1553-9873. </a:t>
            </a:r>
            <a:endParaRPr lang="en-IN" sz="1600" dirty="0">
              <a:latin typeface="Roboto regular"/>
            </a:endParaRPr>
          </a:p>
          <a:p>
            <a:pPr algn="just">
              <a:lnSpc>
                <a:spcPct val="150000"/>
              </a:lnSpc>
              <a:buFont typeface="Wingdings" panose="05000000000000000000" pitchFamily="2" charset="2"/>
              <a:buChar char="Ø"/>
            </a:pPr>
            <a:r>
              <a:rPr lang="en-US" sz="1600" dirty="0" smtClean="0">
                <a:latin typeface="Roboto regular"/>
              </a:rPr>
              <a:t>Chris</a:t>
            </a:r>
            <a:r>
              <a:rPr lang="en-US" sz="1600" dirty="0">
                <a:latin typeface="Roboto regular"/>
              </a:rPr>
              <a:t>. (2006). Courier System report.</a:t>
            </a:r>
            <a:endParaRPr lang="en-IN" sz="1600" dirty="0">
              <a:latin typeface="Roboto regular"/>
            </a:endParaRPr>
          </a:p>
          <a:p>
            <a:pPr algn="just">
              <a:lnSpc>
                <a:spcPct val="150000"/>
              </a:lnSpc>
              <a:buFont typeface="Wingdings" panose="05000000000000000000" pitchFamily="2" charset="2"/>
              <a:buChar char="Ø"/>
            </a:pPr>
            <a:r>
              <a:rPr lang="en-US" sz="1600" dirty="0" smtClean="0">
                <a:latin typeface="Roboto regular"/>
              </a:rPr>
              <a:t>http</a:t>
            </a:r>
            <a:r>
              <a:rPr lang="en-US" sz="1600" dirty="0">
                <a:latin typeface="Roboto regular"/>
              </a:rPr>
              <a:t>://d1dlalugb0z2hd.cloudfront.net/highlight/pdfgenerator/courier.pdf </a:t>
            </a:r>
            <a:endParaRPr lang="en-IN" sz="1600" dirty="0">
              <a:latin typeface="Roboto regular"/>
            </a:endParaRPr>
          </a:p>
          <a:p>
            <a:pPr algn="just">
              <a:lnSpc>
                <a:spcPct val="150000"/>
              </a:lnSpc>
              <a:buFont typeface="Wingdings" panose="05000000000000000000" pitchFamily="2" charset="2"/>
              <a:buChar char="Ø"/>
            </a:pPr>
            <a:r>
              <a:rPr lang="en-US" sz="1600" dirty="0" err="1" smtClean="0">
                <a:latin typeface="Roboto regular"/>
              </a:rPr>
              <a:t>Emeje</a:t>
            </a:r>
            <a:r>
              <a:rPr lang="en-US" sz="1600" dirty="0">
                <a:latin typeface="Roboto regular"/>
              </a:rPr>
              <a:t>, S (2013) Many courier companies are going down, interview with Punch newspaper August,19. </a:t>
            </a:r>
            <a:endParaRPr lang="en-IN" sz="1600" dirty="0">
              <a:latin typeface="Roboto regular"/>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052" y="-75587"/>
            <a:ext cx="2672751" cy="1303596"/>
          </a:xfrm>
          <a:prstGeom prst="rect">
            <a:avLst/>
          </a:prstGeom>
        </p:spPr>
      </p:pic>
    </p:spTree>
    <p:extLst>
      <p:ext uri="{BB962C8B-B14F-4D97-AF65-F5344CB8AC3E}">
        <p14:creationId xmlns:p14="http://schemas.microsoft.com/office/powerpoint/2010/main" val="2724206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1690776"/>
            <a:ext cx="10355191" cy="4808795"/>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US" sz="1600" dirty="0">
                <a:latin typeface="Roboto regular"/>
              </a:rPr>
              <a:t>Courier management system project is management software designed by considering various factors in </a:t>
            </a:r>
            <a:r>
              <a:rPr lang="en-US" sz="1600" b="1" dirty="0">
                <a:solidFill>
                  <a:srgbClr val="C00000"/>
                </a:solidFill>
                <a:latin typeface="Roboto regular"/>
              </a:rPr>
              <a:t>courier </a:t>
            </a:r>
            <a:r>
              <a:rPr lang="en-US" sz="1600" b="1" dirty="0" smtClean="0">
                <a:solidFill>
                  <a:srgbClr val="C00000"/>
                </a:solidFill>
                <a:latin typeface="Roboto regular"/>
              </a:rPr>
              <a:t>billing </a:t>
            </a:r>
            <a:r>
              <a:rPr lang="en-US" sz="1600" b="1" dirty="0">
                <a:solidFill>
                  <a:srgbClr val="C00000"/>
                </a:solidFill>
                <a:latin typeface="Roboto regular"/>
              </a:rPr>
              <a:t>system. </a:t>
            </a:r>
            <a:endParaRPr lang="en-US" sz="1600" b="1" dirty="0" smtClean="0">
              <a:solidFill>
                <a:srgbClr val="C00000"/>
              </a:solidFill>
              <a:latin typeface="Roboto regular"/>
            </a:endParaRPr>
          </a:p>
          <a:p>
            <a:pPr algn="just">
              <a:lnSpc>
                <a:spcPct val="150000"/>
              </a:lnSpc>
              <a:buFont typeface="Wingdings" panose="05000000000000000000" pitchFamily="2" charset="2"/>
              <a:buChar char="Ø"/>
            </a:pPr>
            <a:r>
              <a:rPr lang="en-US" sz="1600" dirty="0" smtClean="0">
                <a:latin typeface="Roboto regular"/>
              </a:rPr>
              <a:t>The </a:t>
            </a:r>
            <a:r>
              <a:rPr lang="en-US" sz="1600" dirty="0">
                <a:latin typeface="Roboto regular"/>
              </a:rPr>
              <a:t>proposed mobile app will help to manage customer information, </a:t>
            </a:r>
            <a:r>
              <a:rPr lang="en-US" sz="1600" b="1" dirty="0">
                <a:solidFill>
                  <a:srgbClr val="C00000"/>
                </a:solidFill>
                <a:latin typeface="Roboto regular"/>
              </a:rPr>
              <a:t>package details, generate reports, </a:t>
            </a:r>
            <a:r>
              <a:rPr lang="en-US" sz="1600" b="1" dirty="0" smtClean="0">
                <a:solidFill>
                  <a:srgbClr val="C00000"/>
                </a:solidFill>
                <a:latin typeface="Roboto regular"/>
              </a:rPr>
              <a:t>billing</a:t>
            </a:r>
            <a:r>
              <a:rPr lang="en-US" sz="1600" dirty="0">
                <a:latin typeface="Roboto regular"/>
              </a:rPr>
              <a:t>. Mobile app have 3 users master admin, agent and user can track for courier status</a:t>
            </a:r>
            <a:r>
              <a:rPr lang="en-US" sz="1600" dirty="0" smtClean="0">
                <a:latin typeface="Roboto regular"/>
              </a:rPr>
              <a:t>.</a:t>
            </a:r>
          </a:p>
          <a:p>
            <a:pPr algn="just">
              <a:lnSpc>
                <a:spcPct val="150000"/>
              </a:lnSpc>
              <a:buFont typeface="Wingdings" panose="05000000000000000000" pitchFamily="2" charset="2"/>
              <a:buChar char="Ø"/>
            </a:pPr>
            <a:r>
              <a:rPr lang="en-US" sz="1600" dirty="0" smtClean="0">
                <a:latin typeface="Roboto regular"/>
              </a:rPr>
              <a:t> </a:t>
            </a:r>
            <a:r>
              <a:rPr lang="en-US" sz="1600" dirty="0">
                <a:latin typeface="Roboto regular"/>
              </a:rPr>
              <a:t>Courier management application will be a comprehensive and complete application will be able to manage all its operations of </a:t>
            </a:r>
            <a:r>
              <a:rPr lang="en-US" sz="1600" b="1" dirty="0">
                <a:solidFill>
                  <a:srgbClr val="C00000"/>
                </a:solidFill>
                <a:latin typeface="Roboto regular"/>
              </a:rPr>
              <a:t>manage agent, tracking, </a:t>
            </a:r>
            <a:r>
              <a:rPr lang="en-US" sz="1600" b="1" dirty="0" smtClean="0">
                <a:solidFill>
                  <a:srgbClr val="C00000"/>
                </a:solidFill>
                <a:latin typeface="Roboto regular"/>
              </a:rPr>
              <a:t>billing</a:t>
            </a:r>
            <a:r>
              <a:rPr lang="en-US" sz="1600" b="1" dirty="0">
                <a:solidFill>
                  <a:srgbClr val="C00000"/>
                </a:solidFill>
                <a:latin typeface="Roboto regular"/>
              </a:rPr>
              <a:t>, status count, print status and also the tracking and manage delivery </a:t>
            </a:r>
            <a:r>
              <a:rPr lang="en-US" sz="1600" dirty="0">
                <a:latin typeface="Roboto regular"/>
              </a:rPr>
              <a:t>info all registered consignments or packages, manage customer related information.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 </a:t>
            </a:r>
            <a:r>
              <a:rPr lang="en-US" sz="1600" dirty="0">
                <a:latin typeface="Roboto regular"/>
              </a:rPr>
              <a:t>mobile app provide necessary info to the same as </a:t>
            </a:r>
            <a:r>
              <a:rPr lang="en-US" sz="1600" dirty="0" smtClean="0">
                <a:latin typeface="Roboto regular"/>
              </a:rPr>
              <a:t>will </a:t>
            </a:r>
            <a:r>
              <a:rPr lang="en-US" sz="1600" dirty="0">
                <a:latin typeface="Roboto regular"/>
              </a:rPr>
              <a:t>be send for both sender and receiver include status of booked package or consignment. User can track the courier through online site.</a:t>
            </a:r>
            <a:endParaRPr lang="en-US" sz="1600" dirty="0">
              <a:solidFill>
                <a:srgbClr val="000000"/>
              </a:solidFill>
              <a:latin typeface="Roboto regular"/>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9249" y="-92047"/>
            <a:ext cx="2672751" cy="1303596"/>
          </a:xfrm>
          <a:prstGeom prst="rect">
            <a:avLst/>
          </a:prstGeom>
        </p:spPr>
      </p:pic>
    </p:spTree>
    <p:extLst>
      <p:ext uri="{BB962C8B-B14F-4D97-AF65-F5344CB8AC3E}">
        <p14:creationId xmlns:p14="http://schemas.microsoft.com/office/powerpoint/2010/main" val="131621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709411" y="371165"/>
            <a:ext cx="10515600" cy="702062"/>
          </a:xfrm>
        </p:spPr>
        <p:txBody>
          <a:bodyPr>
            <a:normAutofit/>
          </a:bodyPr>
          <a:lstStyle/>
          <a:p>
            <a:r>
              <a:rPr lang="en-US" sz="2000" b="1" spc="-15" dirty="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1047841" y="1661305"/>
            <a:ext cx="10515600" cy="4311454"/>
          </a:xfrm>
          <a:ln>
            <a:solidFill>
              <a:schemeClr val="bg2">
                <a:lumMod val="75000"/>
              </a:schemeClr>
            </a:solidFill>
          </a:ln>
        </p:spPr>
        <p:txBody>
          <a:bodyPr>
            <a:normAutofit/>
          </a:bodyPr>
          <a:lstStyle/>
          <a:p>
            <a:pPr algn="just">
              <a:lnSpc>
                <a:spcPct val="150000"/>
              </a:lnSpc>
              <a:buFont typeface="Wingdings" panose="05000000000000000000" pitchFamily="2" charset="2"/>
              <a:buChar char="Ø"/>
            </a:pPr>
            <a:r>
              <a:rPr lang="en-US" sz="1600" dirty="0">
                <a:latin typeface="Roboto regular"/>
              </a:rPr>
              <a:t>The Application generally relates </a:t>
            </a:r>
            <a:r>
              <a:rPr lang="en-US" sz="1600" dirty="0" smtClean="0">
                <a:latin typeface="Roboto regular"/>
              </a:rPr>
              <a:t>to Courier </a:t>
            </a:r>
            <a:r>
              <a:rPr lang="en-US" sz="1600" dirty="0">
                <a:latin typeface="Roboto regular"/>
              </a:rPr>
              <a:t>Management system and method to maintain transparency and efficiency in the delivery of goods through maintaining the Bill </a:t>
            </a:r>
            <a:r>
              <a:rPr lang="en-US" sz="1600" dirty="0" smtClean="0">
                <a:latin typeface="Roboto regular"/>
              </a:rPr>
              <a:t>details.</a:t>
            </a:r>
            <a:endParaRPr lang="en-IN" sz="1600" dirty="0">
              <a:latin typeface="Roboto regular"/>
            </a:endParaRPr>
          </a:p>
        </p:txBody>
      </p:sp>
      <p:pic>
        <p:nvPicPr>
          <p:cNvPr id="3" name="Picture 2"/>
          <p:cNvPicPr>
            <a:picLocks noChangeAspect="1"/>
          </p:cNvPicPr>
          <p:nvPr/>
        </p:nvPicPr>
        <p:blipFill>
          <a:blip r:embed="rId2"/>
          <a:stretch>
            <a:fillRect/>
          </a:stretch>
        </p:blipFill>
        <p:spPr>
          <a:xfrm>
            <a:off x="9521721" y="-139275"/>
            <a:ext cx="2670279" cy="1304657"/>
          </a:xfrm>
          <a:prstGeom prst="rect">
            <a:avLst/>
          </a:prstGeom>
        </p:spPr>
      </p:pic>
    </p:spTree>
    <p:extLst>
      <p:ext uri="{BB962C8B-B14F-4D97-AF65-F5344CB8AC3E}">
        <p14:creationId xmlns:p14="http://schemas.microsoft.com/office/powerpoint/2010/main" val="269828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252559"/>
            <a:ext cx="10515600" cy="816561"/>
          </a:xfrm>
        </p:spPr>
        <p:txBody>
          <a:bodyPr>
            <a:normAutofit/>
          </a:bodyPr>
          <a:lstStyle/>
          <a:p>
            <a:r>
              <a:rPr lang="en-US" sz="2000" b="1" spc="-15" dirty="0">
                <a:solidFill>
                  <a:srgbClr val="D82128"/>
                </a:solidFill>
                <a:latin typeface="Roboto"/>
              </a:rPr>
              <a:t>SOFTWARE AND HARDWARE REQUIREMENTS</a:t>
            </a:r>
            <a:endParaRPr lang="en-IN" sz="2000" dirty="0"/>
          </a:p>
        </p:txBody>
      </p:sp>
      <p:sp>
        <p:nvSpPr>
          <p:cNvPr id="4" name="Content Placeholder 3"/>
          <p:cNvSpPr>
            <a:spLocks noGrp="1"/>
          </p:cNvSpPr>
          <p:nvPr>
            <p:ph idx="1"/>
          </p:nvPr>
        </p:nvSpPr>
        <p:spPr>
          <a:xfrm>
            <a:off x="876837" y="1066743"/>
            <a:ext cx="10515600" cy="5290698"/>
          </a:xfrm>
        </p:spPr>
        <p:txBody>
          <a:bodyPr>
            <a:noAutofit/>
          </a:bodyPr>
          <a:lstStyle/>
          <a:p>
            <a:pPr marL="0" indent="0">
              <a:buNone/>
            </a:pPr>
            <a:r>
              <a:rPr lang="en-IN" sz="1200" b="1" spc="-35" dirty="0">
                <a:solidFill>
                  <a:srgbClr val="DA2727"/>
                </a:solidFill>
                <a:latin typeface="Roboto"/>
                <a:cs typeface="Roboto"/>
              </a:rPr>
              <a:t>HARDWARE REQUIREMENTS:</a:t>
            </a:r>
          </a:p>
          <a:p>
            <a:pPr lvl="0">
              <a:buFont typeface="Wingdings" panose="05000000000000000000" pitchFamily="2" charset="2"/>
              <a:buChar char="Ø"/>
            </a:pPr>
            <a:r>
              <a:rPr lang="en-US" sz="1200" dirty="0">
                <a:latin typeface="RobotoRegular"/>
              </a:rPr>
              <a:t>Processor		  :    </a:t>
            </a:r>
            <a:r>
              <a:rPr lang="en-US" sz="1200" dirty="0" smtClean="0">
                <a:latin typeface="RobotoRegular"/>
              </a:rPr>
              <a:t>Intel 3</a:t>
            </a:r>
            <a:endParaRPr lang="en-IN" sz="1200" dirty="0">
              <a:latin typeface="RobotoRegular"/>
            </a:endParaRPr>
          </a:p>
          <a:p>
            <a:pPr lvl="0">
              <a:buFont typeface="Wingdings" panose="05000000000000000000" pitchFamily="2" charset="2"/>
              <a:buChar char="Ø"/>
            </a:pPr>
            <a:r>
              <a:rPr lang="en-US" sz="1200" dirty="0">
                <a:latin typeface="RobotoRegular"/>
              </a:rPr>
              <a:t>Motherboard                 	  :    </a:t>
            </a:r>
            <a:r>
              <a:rPr lang="en-US" sz="1200" dirty="0" smtClean="0">
                <a:latin typeface="RobotoRegular"/>
              </a:rPr>
              <a:t>Intel mother board – VTx Enabled</a:t>
            </a:r>
            <a:endParaRPr lang="en-IN" sz="1200" dirty="0">
              <a:latin typeface="RobotoRegular"/>
            </a:endParaRPr>
          </a:p>
          <a:p>
            <a:pPr lvl="0">
              <a:buFont typeface="Wingdings" panose="05000000000000000000" pitchFamily="2" charset="2"/>
              <a:buChar char="Ø"/>
            </a:pPr>
            <a:r>
              <a:rPr lang="en-US" sz="1200" dirty="0">
                <a:latin typeface="RobotoRegular"/>
              </a:rPr>
              <a:t>Ram		</a:t>
            </a:r>
            <a:r>
              <a:rPr lang="en-US" sz="1200" dirty="0" smtClean="0">
                <a:latin typeface="RobotoRegular"/>
              </a:rPr>
              <a:t>  </a:t>
            </a:r>
            <a:r>
              <a:rPr lang="en-US" sz="1200" dirty="0">
                <a:latin typeface="RobotoRegular"/>
              </a:rPr>
              <a:t>:     </a:t>
            </a:r>
            <a:r>
              <a:rPr lang="en-US" sz="1200" dirty="0" smtClean="0">
                <a:latin typeface="RobotoRegular"/>
              </a:rPr>
              <a:t>4 </a:t>
            </a:r>
            <a:r>
              <a:rPr lang="en-US" sz="1200" dirty="0">
                <a:latin typeface="RobotoRegular"/>
              </a:rPr>
              <a:t>gb </a:t>
            </a:r>
            <a:endParaRPr lang="en-IN" sz="1200" dirty="0">
              <a:latin typeface="RobotoRegular"/>
            </a:endParaRPr>
          </a:p>
          <a:p>
            <a:pPr lvl="0">
              <a:buFont typeface="Wingdings" panose="05000000000000000000" pitchFamily="2" charset="2"/>
              <a:buChar char="Ø"/>
            </a:pPr>
            <a:r>
              <a:rPr lang="en-US" sz="1200" dirty="0">
                <a:latin typeface="RobotoRegular"/>
              </a:rPr>
              <a:t>Hard disk drive	</a:t>
            </a:r>
            <a:r>
              <a:rPr lang="en-US" sz="1200" dirty="0" smtClean="0">
                <a:latin typeface="RobotoRegular"/>
              </a:rPr>
              <a:t>  </a:t>
            </a:r>
            <a:r>
              <a:rPr lang="en-US" sz="1200" dirty="0">
                <a:latin typeface="RobotoRegular"/>
              </a:rPr>
              <a:t>:     </a:t>
            </a:r>
            <a:r>
              <a:rPr lang="en-US" sz="1200" dirty="0" smtClean="0">
                <a:latin typeface="RobotoRegular"/>
              </a:rPr>
              <a:t>500 </a:t>
            </a:r>
            <a:r>
              <a:rPr lang="en-US" sz="1200" dirty="0">
                <a:latin typeface="RobotoRegular"/>
              </a:rPr>
              <a:t>gb</a:t>
            </a:r>
          </a:p>
          <a:p>
            <a:pPr marL="0" lvl="0" indent="0">
              <a:buNone/>
            </a:pPr>
            <a:endParaRPr lang="en-IN" sz="1200" b="1" dirty="0">
              <a:latin typeface="Roboto"/>
              <a:cs typeface="Roboto"/>
            </a:endParaRPr>
          </a:p>
          <a:p>
            <a:pPr marL="0" indent="0">
              <a:buNone/>
            </a:pPr>
            <a:r>
              <a:rPr lang="en-IN" sz="1200" b="1" spc="-35" dirty="0">
                <a:solidFill>
                  <a:srgbClr val="DA2727"/>
                </a:solidFill>
                <a:latin typeface="Roboto"/>
                <a:cs typeface="Roboto"/>
              </a:rPr>
              <a:t>SOFTWARE REQUIREMENTS:</a:t>
            </a:r>
          </a:p>
          <a:p>
            <a:pPr>
              <a:buFont typeface="Wingdings" panose="05000000000000000000" pitchFamily="2" charset="2"/>
              <a:buChar char="Ø"/>
            </a:pPr>
            <a:r>
              <a:rPr lang="en-US" sz="1200" dirty="0">
                <a:latin typeface="RobotoRegular"/>
              </a:rPr>
              <a:t>Front end	: html5, css3, bootstrap</a:t>
            </a:r>
            <a:endParaRPr lang="en-IN" sz="1200" dirty="0">
              <a:latin typeface="RobotoRegular"/>
            </a:endParaRPr>
          </a:p>
          <a:p>
            <a:pPr>
              <a:buFont typeface="Wingdings" panose="05000000000000000000" pitchFamily="2" charset="2"/>
              <a:buChar char="Ø"/>
            </a:pPr>
            <a:r>
              <a:rPr lang="en-US" sz="1200" dirty="0">
                <a:latin typeface="RobotoRegular"/>
              </a:rPr>
              <a:t>Back end	: </a:t>
            </a:r>
            <a:r>
              <a:rPr lang="en-US" sz="1200" dirty="0" err="1">
                <a:latin typeface="RobotoRegular"/>
              </a:rPr>
              <a:t>php</a:t>
            </a:r>
            <a:r>
              <a:rPr lang="en-US" sz="1200" dirty="0">
                <a:latin typeface="RobotoRegular"/>
              </a:rPr>
              <a:t>, </a:t>
            </a:r>
            <a:r>
              <a:rPr lang="en-US" sz="1200" dirty="0" err="1">
                <a:latin typeface="RobotoRegular"/>
              </a:rPr>
              <a:t>mysql</a:t>
            </a:r>
            <a:endParaRPr lang="en-IN" sz="1200" dirty="0">
              <a:latin typeface="RobotoRegular"/>
            </a:endParaRPr>
          </a:p>
          <a:p>
            <a:pPr marL="0" indent="0">
              <a:buNone/>
            </a:pPr>
            <a:endParaRPr lang="en-US" sz="1200" dirty="0">
              <a:solidFill>
                <a:schemeClr val="tx1">
                  <a:lumMod val="65000"/>
                  <a:lumOff val="35000"/>
                </a:schemeClr>
              </a:solidFill>
              <a:latin typeface="RobotoRegular"/>
            </a:endParaRPr>
          </a:p>
          <a:p>
            <a:pPr marL="0" indent="0">
              <a:buNone/>
            </a:pPr>
            <a:r>
              <a:rPr lang="en-US" sz="1200" b="1" spc="-35" dirty="0" smtClean="0">
                <a:solidFill>
                  <a:srgbClr val="DA2727"/>
                </a:solidFill>
                <a:latin typeface="Roboto"/>
                <a:cs typeface="Roboto"/>
              </a:rPr>
              <a:t>PHP </a:t>
            </a:r>
            <a:r>
              <a:rPr lang="en-US" sz="1200" b="1" spc="-35" dirty="0">
                <a:solidFill>
                  <a:srgbClr val="DA2727"/>
                </a:solidFill>
                <a:latin typeface="Roboto"/>
                <a:cs typeface="Roboto"/>
              </a:rPr>
              <a:t>Tools: </a:t>
            </a:r>
          </a:p>
          <a:p>
            <a:pPr>
              <a:buFont typeface="Wingdings" panose="05000000000000000000" pitchFamily="2" charset="2"/>
              <a:buChar char="Ø"/>
            </a:pPr>
            <a:r>
              <a:rPr lang="en-US" sz="1200" dirty="0">
                <a:latin typeface="RobotoRegular"/>
              </a:rPr>
              <a:t>xampp-win32-5.5.19-0-VC11	</a:t>
            </a:r>
            <a:endParaRPr lang="en-IN" sz="1200" dirty="0">
              <a:latin typeface="RobotoRegular"/>
            </a:endParaRPr>
          </a:p>
          <a:p>
            <a:pPr>
              <a:buFont typeface="Wingdings" panose="05000000000000000000" pitchFamily="2" charset="2"/>
              <a:buChar char="Ø"/>
            </a:pPr>
            <a:endParaRPr lang="en-IN" sz="1200" dirty="0">
              <a:latin typeface="RobotoRegular"/>
            </a:endParaRPr>
          </a:p>
          <a:p>
            <a:pPr marL="0" indent="0">
              <a:buNone/>
            </a:pPr>
            <a:endParaRPr lang="en-IN" sz="1050" b="1" spc="-35" dirty="0">
              <a:solidFill>
                <a:srgbClr val="DA2727"/>
              </a:solidFill>
              <a:latin typeface="Roboto"/>
              <a:cs typeface="Roboto"/>
            </a:endParaRPr>
          </a:p>
          <a:p>
            <a:pPr marL="0" indent="0">
              <a:buNone/>
            </a:pPr>
            <a:endParaRPr lang="en-IN" sz="1050" dirty="0">
              <a:solidFill>
                <a:schemeClr val="tx1">
                  <a:lumMod val="65000"/>
                  <a:lumOff val="35000"/>
                </a:schemeClr>
              </a:solidFill>
              <a:latin typeface="RobotoRegular"/>
            </a:endParaRPr>
          </a:p>
          <a:p>
            <a:pPr marL="0" indent="0">
              <a:buNone/>
            </a:pPr>
            <a:r>
              <a:rPr lang="en-US" sz="1200" dirty="0"/>
              <a:t> </a:t>
            </a:r>
            <a:endParaRPr lang="en-IN" sz="1200" dirty="0"/>
          </a:p>
          <a:p>
            <a:pPr marL="0" indent="0">
              <a:buNone/>
            </a:pPr>
            <a:endParaRPr lang="en-IN" sz="1200" b="1" spc="-35" dirty="0">
              <a:solidFill>
                <a:srgbClr val="DA2727"/>
              </a:solidFill>
              <a:latin typeface="Roboto"/>
              <a:cs typeface="Roboto"/>
            </a:endParaRPr>
          </a:p>
          <a:p>
            <a:pPr marL="0" indent="0">
              <a:buNone/>
            </a:pPr>
            <a:endParaRPr lang="en-IN" sz="18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pic>
        <p:nvPicPr>
          <p:cNvPr id="12" name="Picture 11"/>
          <p:cNvPicPr>
            <a:picLocks noChangeAspect="1"/>
          </p:cNvPicPr>
          <p:nvPr/>
        </p:nvPicPr>
        <p:blipFill>
          <a:blip r:embed="rId6"/>
          <a:stretch>
            <a:fillRect/>
          </a:stretch>
        </p:blipFill>
        <p:spPr>
          <a:xfrm>
            <a:off x="9521721" y="-148242"/>
            <a:ext cx="2670279" cy="1304657"/>
          </a:xfrm>
          <a:prstGeom prst="rect">
            <a:avLst/>
          </a:prstGeom>
        </p:spPr>
      </p:pic>
    </p:spTree>
    <p:extLst>
      <p:ext uri="{BB962C8B-B14F-4D97-AF65-F5344CB8AC3E}">
        <p14:creationId xmlns:p14="http://schemas.microsoft.com/office/powerpoint/2010/main" val="72711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1"/>
          </p:nvPr>
        </p:nvSpPr>
        <p:spPr>
          <a:xfrm>
            <a:off x="826394" y="1189446"/>
            <a:ext cx="10515600" cy="5265142"/>
          </a:xfrm>
        </p:spPr>
        <p:txBody>
          <a:bodyPr>
            <a:normAutofit fontScale="92500"/>
          </a:bodyPr>
          <a:lstStyle/>
          <a:p>
            <a:pPr algn="just">
              <a:lnSpc>
                <a:spcPct val="150000"/>
              </a:lnSpc>
              <a:buFont typeface="Wingdings" panose="05000000000000000000" pitchFamily="2" charset="2"/>
              <a:buChar char="Ø"/>
            </a:pPr>
            <a:r>
              <a:rPr lang="en-US" sz="1600" dirty="0">
                <a:latin typeface="Roboto regular"/>
              </a:rPr>
              <a:t>Courier service is not complete until the dispatched parcel gets to the final recipient and the delivery report to sender. This service is best if it can be efficient in the three stages of the service, </a:t>
            </a:r>
            <a:r>
              <a:rPr lang="en-US" sz="1600" dirty="0" err="1">
                <a:latin typeface="Roboto regular"/>
              </a:rPr>
              <a:t>viz</a:t>
            </a:r>
            <a:r>
              <a:rPr lang="en-US" sz="1600" dirty="0">
                <a:latin typeface="Roboto regular"/>
              </a:rPr>
              <a:t>-a-</a:t>
            </a:r>
            <a:r>
              <a:rPr lang="en-US" sz="1600" dirty="0" err="1">
                <a:latin typeface="Roboto regular"/>
              </a:rPr>
              <a:t>viz</a:t>
            </a:r>
            <a:r>
              <a:rPr lang="en-US" sz="1600" dirty="0">
                <a:latin typeface="Roboto regular"/>
              </a:rPr>
              <a:t>: pre-courier, courier and post-courier activities. The pre-courier activities encompass all the preparatory actions taken before the dispatch of the parcel.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This </a:t>
            </a:r>
            <a:r>
              <a:rPr lang="en-US" sz="1600" dirty="0">
                <a:latin typeface="Roboto regular"/>
              </a:rPr>
              <a:t>includes identifying the courier agents/company, costing the service, specifying the delivery variables and registering the parcel for dispersal. The uncertainty of the costs of sending the package has become a big problem in the system.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There </a:t>
            </a:r>
            <a:r>
              <a:rPr lang="en-US" sz="1600" dirty="0">
                <a:latin typeface="Roboto regular"/>
              </a:rPr>
              <a:t>is need for clients to know how much it will cost them to send a package from the comfort of their home or offices before making any move so as to eliminate some untold disappointments.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 </a:t>
            </a:r>
            <a:r>
              <a:rPr lang="en-US" sz="1600" dirty="0">
                <a:latin typeface="Roboto regular"/>
              </a:rPr>
              <a:t>system will have the cost estimation capability using the parameters of date, time frame, weight, distance and delivery preference supplied by the clients thereby informing a potential user the cost of sending a particular package and the expected delivery date and time ahead of the initiation of the service proper.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There </a:t>
            </a:r>
            <a:r>
              <a:rPr lang="en-US" sz="1600" dirty="0">
                <a:latin typeface="Roboto regular"/>
              </a:rPr>
              <a:t>are associated stress and time wastage from the customers’ point of view in going to the courier office as well as waiting on the service queue just to send packages.</a:t>
            </a:r>
            <a:endParaRPr lang="en-IN" dirty="0">
              <a:latin typeface="Roboto regular"/>
            </a:endParaRPr>
          </a:p>
        </p:txBody>
      </p:sp>
      <p:pic>
        <p:nvPicPr>
          <p:cNvPr id="2" name="Picture 1"/>
          <p:cNvPicPr>
            <a:picLocks noChangeAspect="1"/>
          </p:cNvPicPr>
          <p:nvPr/>
        </p:nvPicPr>
        <p:blipFill>
          <a:blip r:embed="rId2"/>
          <a:stretch>
            <a:fillRect/>
          </a:stretch>
        </p:blipFill>
        <p:spPr>
          <a:xfrm>
            <a:off x="9521721" y="-115211"/>
            <a:ext cx="2670279" cy="1304657"/>
          </a:xfrm>
          <a:prstGeom prst="rect">
            <a:avLst/>
          </a:prstGeom>
        </p:spPr>
      </p:pic>
    </p:spTree>
    <p:extLst>
      <p:ext uri="{BB962C8B-B14F-4D97-AF65-F5344CB8AC3E}">
        <p14:creationId xmlns:p14="http://schemas.microsoft.com/office/powerpoint/2010/main" val="94220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982531" y="1064633"/>
            <a:ext cx="10515600" cy="4351338"/>
          </a:xfrm>
        </p:spPr>
        <p:txBody>
          <a:bodyPr/>
          <a:lstStyle/>
          <a:p>
            <a:pPr lvl="0">
              <a:lnSpc>
                <a:spcPct val="150000"/>
              </a:lnSpc>
              <a:buFont typeface="Wingdings" panose="05000000000000000000" pitchFamily="2" charset="2"/>
              <a:buChar char="Ø"/>
            </a:pPr>
            <a:r>
              <a:rPr lang="en-US" sz="1600" dirty="0">
                <a:latin typeface="Roboto regular"/>
              </a:rPr>
              <a:t>Lack of privacy</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Risk in the management of the data.</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Less Security</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Low co-ordination between </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Less User-friendly</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Accuracy not guaranteed</a:t>
            </a:r>
            <a:r>
              <a:rPr lang="en-IN" sz="1600" dirty="0">
                <a:latin typeface="Roboto regular"/>
              </a:rPr>
              <a:t>​</a:t>
            </a:r>
          </a:p>
          <a:p>
            <a:pPr lvl="0">
              <a:lnSpc>
                <a:spcPct val="150000"/>
              </a:lnSpc>
              <a:buFont typeface="Wingdings" panose="05000000000000000000" pitchFamily="2" charset="2"/>
              <a:buChar char="Ø"/>
            </a:pPr>
            <a:r>
              <a:rPr lang="en-US" sz="1600" dirty="0">
                <a:latin typeface="Roboto regular"/>
              </a:rPr>
              <a:t>Not in reach of distant users.</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There is no storage and automation if users have some enquiry.</a:t>
            </a:r>
            <a:endParaRPr lang="en-IN" sz="1600" dirty="0">
              <a:latin typeface="Roboto regular"/>
            </a:endParaRPr>
          </a:p>
        </p:txBody>
      </p:sp>
      <p:pic>
        <p:nvPicPr>
          <p:cNvPr id="2" name="Picture 1"/>
          <p:cNvPicPr>
            <a:picLocks noChangeAspect="1"/>
          </p:cNvPicPr>
          <p:nvPr/>
        </p:nvPicPr>
        <p:blipFill>
          <a:blip r:embed="rId2"/>
          <a:stretch>
            <a:fillRect/>
          </a:stretch>
        </p:blipFill>
        <p:spPr>
          <a:xfrm>
            <a:off x="9591947" y="-176155"/>
            <a:ext cx="2670279" cy="1304657"/>
          </a:xfrm>
          <a:prstGeom prst="rect">
            <a:avLst/>
          </a:prstGeom>
        </p:spPr>
      </p:pic>
    </p:spTree>
    <p:extLst>
      <p:ext uri="{BB962C8B-B14F-4D97-AF65-F5344CB8AC3E}">
        <p14:creationId xmlns:p14="http://schemas.microsoft.com/office/powerpoint/2010/main" val="4081933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7872"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1000335" y="1219200"/>
            <a:ext cx="10515600" cy="4778188"/>
          </a:xfrm>
        </p:spPr>
        <p:txBody>
          <a:bodyPr>
            <a:normAutofit/>
          </a:bodyPr>
          <a:lstStyle/>
          <a:p>
            <a:pPr algn="just">
              <a:lnSpc>
                <a:spcPct val="150000"/>
              </a:lnSpc>
              <a:buFont typeface="Wingdings" panose="05000000000000000000" pitchFamily="2" charset="2"/>
              <a:buChar char="Ø"/>
            </a:pPr>
            <a:r>
              <a:rPr lang="en-US" sz="1600" dirty="0"/>
              <a:t>The  user’s participation in the courier service using the mobile application makes the meeting ground very efficient. The courier agent can easily seek for direction and redirection from either/both the sender or/and the recipient using the mobile app. This is the turning point in the user’s participation in courier service. </a:t>
            </a:r>
            <a:endParaRPr lang="en-US" sz="1600" dirty="0" smtClean="0"/>
          </a:p>
          <a:p>
            <a:pPr algn="just">
              <a:lnSpc>
                <a:spcPct val="150000"/>
              </a:lnSpc>
              <a:buFont typeface="Wingdings" panose="05000000000000000000" pitchFamily="2" charset="2"/>
              <a:buChar char="Ø"/>
            </a:pPr>
            <a:r>
              <a:rPr lang="en-US" sz="1600" dirty="0">
                <a:latin typeface="Roboto regular"/>
              </a:rPr>
              <a:t>At some point in time, the courier agents can also use the app to easily locate a customer’s address with the aid of Google map API. This API assists courier agents navigating to their picking or delivery points.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At </a:t>
            </a:r>
            <a:r>
              <a:rPr lang="en-US" sz="1600" dirty="0">
                <a:latin typeface="Roboto regular"/>
              </a:rPr>
              <a:t>the final dispatch, both the recipient and sender can acknowledge the service completion using the mobile platform. This is regarded as the user’s participation in post-courier service</a:t>
            </a:r>
            <a:r>
              <a:rPr lang="en-US" sz="1600" dirty="0" smtClean="0">
                <a:latin typeface="Roboto regular"/>
              </a:rPr>
              <a:t>.</a:t>
            </a:r>
          </a:p>
          <a:p>
            <a:pPr algn="just">
              <a:lnSpc>
                <a:spcPct val="150000"/>
              </a:lnSpc>
              <a:buFont typeface="Wingdings" panose="05000000000000000000" pitchFamily="2" charset="2"/>
              <a:buChar char="Ø"/>
            </a:pPr>
            <a:r>
              <a:rPr lang="en-US" sz="1600" dirty="0" smtClean="0">
                <a:latin typeface="Roboto regular"/>
              </a:rPr>
              <a:t> </a:t>
            </a:r>
            <a:r>
              <a:rPr lang="en-US" sz="1600" dirty="0">
                <a:latin typeface="Roboto regular"/>
              </a:rPr>
              <a:t>In addition, It introduces a faster way to lay complain about a delay in delivery or missing package. </a:t>
            </a:r>
            <a:endParaRPr lang="en-US" sz="1600" dirty="0" smtClean="0">
              <a:latin typeface="Roboto regular"/>
            </a:endParaRPr>
          </a:p>
          <a:p>
            <a:pPr algn="just">
              <a:lnSpc>
                <a:spcPct val="150000"/>
              </a:lnSpc>
              <a:buFont typeface="Wingdings" panose="05000000000000000000" pitchFamily="2" charset="2"/>
              <a:buChar char="Ø"/>
            </a:pPr>
            <a:r>
              <a:rPr lang="en-US" sz="1600" dirty="0" smtClean="0">
                <a:latin typeface="Roboto regular"/>
              </a:rPr>
              <a:t> </a:t>
            </a:r>
            <a:r>
              <a:rPr lang="en-US" sz="1600" dirty="0">
                <a:latin typeface="Roboto regular"/>
              </a:rPr>
              <a:t>In this regards, fast means of communication between the customer and the agency is enhanced via virtualization of space using </a:t>
            </a:r>
            <a:r>
              <a:rPr lang="en-US" sz="1600" dirty="0" smtClean="0">
                <a:latin typeface="Roboto regular"/>
              </a:rPr>
              <a:t> </a:t>
            </a:r>
            <a:r>
              <a:rPr lang="en-US" sz="1600" dirty="0">
                <a:latin typeface="Roboto regular"/>
              </a:rPr>
              <a:t>billing for both sender and receiver</a:t>
            </a:r>
            <a:r>
              <a:rPr lang="en-US" sz="1600" dirty="0" smtClean="0">
                <a:latin typeface="Roboto regular"/>
              </a:rPr>
              <a:t>.</a:t>
            </a:r>
            <a:endParaRPr lang="en-IN" sz="1600" dirty="0">
              <a:latin typeface="Roboto regular"/>
            </a:endParaRPr>
          </a:p>
        </p:txBody>
      </p:sp>
      <p:pic>
        <p:nvPicPr>
          <p:cNvPr id="4" name="Picture 3"/>
          <p:cNvPicPr>
            <a:picLocks noChangeAspect="1"/>
          </p:cNvPicPr>
          <p:nvPr/>
        </p:nvPicPr>
        <p:blipFill>
          <a:blip r:embed="rId2"/>
          <a:stretch>
            <a:fillRect/>
          </a:stretch>
        </p:blipFill>
        <p:spPr>
          <a:xfrm>
            <a:off x="9521721" y="-176155"/>
            <a:ext cx="2670279" cy="1304657"/>
          </a:xfrm>
          <a:prstGeom prst="rect">
            <a:avLst/>
          </a:prstGeom>
        </p:spPr>
      </p:pic>
    </p:spTree>
    <p:extLst>
      <p:ext uri="{BB962C8B-B14F-4D97-AF65-F5344CB8AC3E}">
        <p14:creationId xmlns:p14="http://schemas.microsoft.com/office/powerpoint/2010/main" val="237872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1085486" y="1099863"/>
            <a:ext cx="10515600" cy="4351338"/>
          </a:xfrm>
        </p:spPr>
        <p:txBody>
          <a:bodyPr/>
          <a:lstStyle/>
          <a:p>
            <a:pPr lvl="0">
              <a:lnSpc>
                <a:spcPct val="150000"/>
              </a:lnSpc>
              <a:buFont typeface="Wingdings" panose="05000000000000000000" pitchFamily="2" charset="2"/>
              <a:buChar char="Ø"/>
            </a:pPr>
            <a:r>
              <a:rPr lang="en-US" sz="1600" dirty="0">
                <a:latin typeface="Roboto regular"/>
              </a:rPr>
              <a:t>Fast access.</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Bill issued by </a:t>
            </a:r>
            <a:r>
              <a:rPr lang="en-US" sz="1600" dirty="0" smtClean="0">
                <a:latin typeface="Roboto regular"/>
              </a:rPr>
              <a:t> </a:t>
            </a:r>
            <a:r>
              <a:rPr lang="en-US" sz="1600" dirty="0">
                <a:latin typeface="Roboto regular"/>
              </a:rPr>
              <a:t>procedure becomes fast.</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Consignment note is easily generated by using preprinted stationary.</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Manifest is prepared </a:t>
            </a:r>
            <a:r>
              <a:rPr lang="en-US" sz="1600" dirty="0" smtClean="0">
                <a:latin typeface="Roboto regular"/>
              </a:rPr>
              <a:t>fast.</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Better storage capacity.</a:t>
            </a:r>
            <a:endParaRPr lang="en-IN" sz="1600" dirty="0">
              <a:latin typeface="Roboto regular"/>
            </a:endParaRPr>
          </a:p>
          <a:p>
            <a:pPr lvl="0">
              <a:lnSpc>
                <a:spcPct val="150000"/>
              </a:lnSpc>
              <a:buFont typeface="Wingdings" panose="05000000000000000000" pitchFamily="2" charset="2"/>
              <a:buChar char="Ø"/>
            </a:pPr>
            <a:r>
              <a:rPr lang="en-US" sz="1600" dirty="0">
                <a:latin typeface="Roboto regular"/>
              </a:rPr>
              <a:t>Easy and fast retrieval of information.</a:t>
            </a:r>
            <a:endParaRPr lang="en-IN" sz="1600" dirty="0">
              <a:latin typeface="Roboto regular"/>
            </a:endParaRPr>
          </a:p>
        </p:txBody>
      </p:sp>
      <p:pic>
        <p:nvPicPr>
          <p:cNvPr id="2" name="Picture 1"/>
          <p:cNvPicPr>
            <a:picLocks noChangeAspect="1"/>
          </p:cNvPicPr>
          <p:nvPr/>
        </p:nvPicPr>
        <p:blipFill>
          <a:blip r:embed="rId2"/>
          <a:stretch>
            <a:fillRect/>
          </a:stretch>
        </p:blipFill>
        <p:spPr>
          <a:xfrm>
            <a:off x="9600278" y="-176155"/>
            <a:ext cx="2670279" cy="1304657"/>
          </a:xfrm>
          <a:prstGeom prst="rect">
            <a:avLst/>
          </a:prstGeom>
        </p:spPr>
      </p:pic>
    </p:spTree>
    <p:extLst>
      <p:ext uri="{BB962C8B-B14F-4D97-AF65-F5344CB8AC3E}">
        <p14:creationId xmlns:p14="http://schemas.microsoft.com/office/powerpoint/2010/main" val="977401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1111</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SimSun</vt:lpstr>
      <vt:lpstr>Arial</vt:lpstr>
      <vt:lpstr>Arial Rounded MT Bold</vt:lpstr>
      <vt:lpstr>Calibri</vt:lpstr>
      <vt:lpstr>Calibri Light</vt:lpstr>
      <vt:lpstr>Comic Sans MS</vt:lpstr>
      <vt:lpstr>Roboto</vt:lpstr>
      <vt:lpstr>Roboto regular</vt:lpstr>
      <vt:lpstr>RobotoRegular</vt:lpstr>
      <vt:lpstr>Times New Roman</vt:lpstr>
      <vt:lpstr>Wingdings</vt:lpstr>
      <vt:lpstr>Office Theme</vt:lpstr>
      <vt:lpstr>PowerPoint Presentation</vt:lpstr>
      <vt:lpstr> </vt:lpstr>
      <vt:lpstr>AIM OF THE PROJECT</vt:lpstr>
      <vt:lpstr>OBJECTIVE OF THIS PROJECT</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Jyoti</cp:lastModifiedBy>
  <cp:revision>79</cp:revision>
  <dcterms:created xsi:type="dcterms:W3CDTF">2021-09-08T10:38:53Z</dcterms:created>
  <dcterms:modified xsi:type="dcterms:W3CDTF">2023-05-11T08:22:08Z</dcterms:modified>
</cp:coreProperties>
</file>