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Gill Sans Ultra Bold" panose="020B0A02020104020203" pitchFamily="34" charset="0"/>
      <p:regular r:id="rId23"/>
    </p:embeddedFont>
    <p:embeddedFont>
      <p:font typeface="Goudy Old Style" panose="02020502050305020303" pitchFamily="18" charset="0"/>
      <p:regular r:id="rId24"/>
      <p:bold r:id="rId25"/>
      <p:italic r:id="rId26"/>
    </p:embeddedFont>
    <p:embeddedFont>
      <p:font typeface="Instrument Sans Medium" panose="020B0604020202020204" charset="0"/>
      <p:regular r:id="rId27"/>
    </p:embeddedFont>
    <p:embeddedFont>
      <p:font typeface="Instrument Sans Semi Bold" panose="020B0604020202020204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46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4630400" cy="82296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50" y="2509516"/>
            <a:ext cx="10882303" cy="310896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8640" b="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5618475"/>
            <a:ext cx="10885018" cy="5486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920" spc="96" baseline="0">
                <a:solidFill>
                  <a:schemeClr val="tx2">
                    <a:lumMod val="75000"/>
                  </a:schemeClr>
                </a:solidFill>
              </a:defRPr>
            </a:lvl1pPr>
            <a:lvl2pPr marL="548640" indent="0" algn="ctr">
              <a:buNone/>
              <a:defRPr sz="1920"/>
            </a:lvl2pPr>
            <a:lvl3pPr marL="1097280" indent="0" algn="ctr">
              <a:buNone/>
              <a:defRPr sz="192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382512" y="1609506"/>
            <a:ext cx="1865376" cy="632656"/>
          </a:xfrm>
        </p:spPr>
        <p:txBody>
          <a:bodyPr/>
          <a:lstStyle>
            <a:lvl1pPr algn="ctr">
              <a:defRPr sz="156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675" y="6254496"/>
            <a:ext cx="7086600" cy="27432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328304" y="6254496"/>
            <a:ext cx="2534257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9920" y="914400"/>
            <a:ext cx="2834640" cy="6309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14400"/>
            <a:ext cx="9692640" cy="6309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98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65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57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64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1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28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36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968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41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2665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76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279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466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0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141" y="0"/>
            <a:ext cx="14630400" cy="82296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47" y="2513171"/>
            <a:ext cx="10885018" cy="310530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864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6349" y="5618474"/>
            <a:ext cx="10885018" cy="54864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3160396" algn="l"/>
              </a:tabLst>
              <a:defRPr sz="1920">
                <a:solidFill>
                  <a:schemeClr val="tx2"/>
                </a:solidFill>
                <a:effectLst/>
              </a:defRPr>
            </a:lvl1pPr>
            <a:lvl2pPr marL="5486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170" y="1613403"/>
            <a:ext cx="1865376" cy="636422"/>
          </a:xfrm>
        </p:spPr>
        <p:txBody>
          <a:bodyPr/>
          <a:lstStyle>
            <a:lvl1pPr algn="ctr">
              <a:defRPr lang="en-US" sz="156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4675" y="6254496"/>
            <a:ext cx="7088429" cy="27432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405" y="6254496"/>
            <a:ext cx="2534717" cy="27432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7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4384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489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60" b="0">
                <a:solidFill>
                  <a:schemeClr val="tx2"/>
                </a:solidFill>
                <a:latin typeface="+mn-lt"/>
              </a:defRPr>
            </a:lvl1pPr>
            <a:lvl2pPr marL="548640" indent="0">
              <a:buNone/>
              <a:defRPr sz="216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307078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48042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160" b="0">
                <a:solidFill>
                  <a:schemeClr val="tx2"/>
                </a:solidFill>
              </a:defRPr>
            </a:lvl1pPr>
            <a:lvl2pPr marL="548640" indent="0">
              <a:buNone/>
              <a:defRPr sz="216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48042" y="3307897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3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763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9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8870"/>
            <a:ext cx="2916936" cy="1975104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6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31520"/>
            <a:ext cx="9326880" cy="6400800"/>
          </a:xfrm>
        </p:spPr>
        <p:txBody>
          <a:bodyPr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6936" cy="420624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0723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100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4205"/>
            <a:ext cx="2918765" cy="1975104"/>
          </a:xfrm>
        </p:spPr>
        <p:txBody>
          <a:bodyPr anchor="b">
            <a:noAutofit/>
          </a:bodyPr>
          <a:lstStyle>
            <a:lvl1pPr algn="l">
              <a:defRPr sz="336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19" y="285293"/>
            <a:ext cx="10237622" cy="7659014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8765" cy="420258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9728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0723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8008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635" y="285293"/>
            <a:ext cx="14067130" cy="765901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71113"/>
            <a:ext cx="120700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523744"/>
            <a:ext cx="1207008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357" y="7457442"/>
            <a:ext cx="3291840" cy="307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7952" y="7457442"/>
            <a:ext cx="6254496" cy="307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18242" y="7457442"/>
            <a:ext cx="1755648" cy="307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227" y="449885"/>
            <a:ext cx="13737946" cy="732983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5696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810" r:id="rId22"/>
    <p:sldLayoutId id="2147483811" r:id="rId2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9456" indent="-219456" algn="l" defTabSz="1097280" rtl="0" eaLnBrk="1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" y="465513"/>
            <a:ext cx="5004262" cy="7281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Gill Sans Ultra Bold" panose="020B0A02020104020203" pitchFamily="34" charset="0"/>
                <a:ea typeface="Instrument Sans Semi Bold" pitchFamily="34" charset="-122"/>
                <a:cs typeface="Instrument Sans Semi Bold" pitchFamily="34" charset="-120"/>
              </a:rPr>
              <a:t>Power Consumption Prediction</a:t>
            </a:r>
            <a:endParaRPr lang="en-US" sz="4450" dirty="0">
              <a:latin typeface="Gill Sans Ultra Bold" panose="020B0A020201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087184"/>
            <a:ext cx="17527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B5F71"/>
                </a:solidFill>
                <a:latin typeface="Goudy Old Style" panose="02020502050305020303" pitchFamily="18" charset="0"/>
                <a:ea typeface="Instrument Sans Bold" pitchFamily="34" charset="-122"/>
                <a:cs typeface="Instrument Sans Bold" pitchFamily="34" charset="-120"/>
              </a:rPr>
              <a:t>by Jyoti Sahu</a:t>
            </a:r>
            <a:endParaRPr lang="en-US" sz="2200" dirty="0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" y="482139"/>
            <a:ext cx="9922106" cy="7232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12637"/>
            <a:ext cx="9643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10832264" y="1712422"/>
            <a:ext cx="2845594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Importance 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10832264" y="3247679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Most influential features in predicting power consumption is </a:t>
            </a:r>
            <a:r>
              <a:rPr lang="en-US" sz="1750" u="sng" dirty="0">
                <a:solidFill>
                  <a:srgbClr val="FAA1A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Temperature</a:t>
            </a: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Comparing Models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40129"/>
            <a:ext cx="6244709" cy="217205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6733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Dataset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60194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R2 Score of Random Forest ML model : 0.835915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940129"/>
            <a:ext cx="6244709" cy="21790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99521" y="537436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 Dataset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7599521" y="60264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R2 Score of Random Forest ML model : 0.561606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71181" y="831273"/>
            <a:ext cx="11198651" cy="1457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97133"/>
            <a:ext cx="6804043" cy="894159"/>
          </a:xfrm>
          <a:prstGeom prst="roundRect">
            <a:avLst>
              <a:gd name="adj" fmla="val 10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1182" y="4053451"/>
            <a:ext cx="5429618" cy="7277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chemeClr val="accent1">
                    <a:lumMod val="50000"/>
                  </a:schemeClr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 Multicollinearity &amp; Neutral Correlation</a:t>
            </a:r>
            <a:endParaRPr lang="en-US" sz="26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2242356"/>
            <a:ext cx="5390879" cy="894159"/>
          </a:xfrm>
          <a:prstGeom prst="roundRect">
            <a:avLst>
              <a:gd name="adj" fmla="val 10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71182" y="2354430"/>
            <a:ext cx="6918743" cy="6519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chemeClr val="accent1">
                    <a:lumMod val="50000"/>
                  </a:schemeClr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Random Forest is the best model</a:t>
            </a:r>
            <a:endParaRPr lang="en-US" sz="26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93790" y="5703450"/>
            <a:ext cx="7286181" cy="894159"/>
          </a:xfrm>
          <a:prstGeom prst="roundRect">
            <a:avLst>
              <a:gd name="adj" fmla="val 10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 anchor="b"/>
          <a:lstStyle/>
          <a:p>
            <a:r>
              <a:rPr lang="en-US" sz="2650" dirty="0">
                <a:solidFill>
                  <a:schemeClr val="accent1">
                    <a:lumMod val="50000"/>
                  </a:schemeClr>
                </a:solidFill>
                <a:latin typeface="Instrument Sans Medium" panose="020B0604020202020204" charset="0"/>
                <a:ea typeface="Gelasio" pitchFamily="34" charset="-122"/>
                <a:cs typeface="Gelasio" pitchFamily="34" charset="-120"/>
              </a:rPr>
              <a:t>Most Important Feature is Temperature</a:t>
            </a:r>
            <a:endParaRPr lang="en-US" sz="2650" dirty="0">
              <a:solidFill>
                <a:schemeClr val="accent1">
                  <a:lumMod val="50000"/>
                </a:schemeClr>
              </a:solidFill>
              <a:latin typeface="Instrument Sans Medium" panose="020B0604020202020204" charset="0"/>
            </a:endParaRPr>
          </a:p>
          <a:p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1028224" y="549080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endParaRPr lang="en-US" sz="2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7645F-6EDA-24CE-AC0D-56272599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524171"/>
            <a:ext cx="13699373" cy="71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9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anose="020B0604020202020204" charset="0"/>
                <a:ea typeface="Instrument Sans Semi Bold" pitchFamily="34" charset="-122"/>
                <a:cs typeface="Instrument Sans Semi Bold" pitchFamily="34" charset="-120"/>
              </a:rPr>
              <a:t>Data Exploration</a:t>
            </a:r>
            <a:endParaRPr lang="en-US" sz="4450" dirty="0">
              <a:latin typeface="Instrument Sans Semi Bold" panose="020B060402020202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733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The dataset contains 52,583 entries. 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115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Features are temperature, humidity, wind speed, diffuse flows, air quality index, cloudiness. 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5577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Target Variable is power consumption 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9999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The 'S no' column is dropped due to its insignificance. 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74301" y="48107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anose="020B0604020202020204" charset="0"/>
                <a:ea typeface="Instrument Sans Semi Bold" pitchFamily="34" charset="-122"/>
                <a:cs typeface="Instrument Sans Semi Bold" pitchFamily="34" charset="-120"/>
              </a:rPr>
              <a:t>Data Cleaning</a:t>
            </a:r>
            <a:endParaRPr lang="en-US" sz="2200" dirty="0">
              <a:latin typeface="Instrument Sans Semi Bold" panose="020B06040202020202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74301" y="539811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Remove non-numeric characters from object columns.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473184" y="48065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anose="020B0604020202020204" charset="0"/>
                <a:ea typeface="Instrument Sans Semi Bold" pitchFamily="34" charset="-122"/>
                <a:cs typeface="Instrument Sans Semi Bold" pitchFamily="34" charset="-120"/>
              </a:rPr>
              <a:t>Data Conversion</a:t>
            </a:r>
            <a:endParaRPr lang="en-US" sz="2200" dirty="0">
              <a:latin typeface="Instrument Sans Semi Bold" panose="020B06040202020202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73184" y="542591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Convert object columns like 'Temperature', 'Humidity', 'Wind Speed' to numeric data types.</a:t>
            </a:r>
            <a:endParaRPr lang="en-US" sz="1750" dirty="0">
              <a:latin typeface="Instrument Sans Semi Bold" panose="020B060402020202020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2067" y="48065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anose="020B0604020202020204" charset="0"/>
                <a:ea typeface="Instrument Sans Semi Bold" pitchFamily="34" charset="-122"/>
                <a:cs typeface="Instrument Sans Semi Bold" pitchFamily="34" charset="-120"/>
              </a:rPr>
              <a:t>Data Exploration</a:t>
            </a:r>
            <a:endParaRPr lang="en-US" sz="2200" dirty="0">
              <a:latin typeface="Instrument Sans Semi Bold" panose="020B060402020202020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72067" y="542591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anose="020B0604020202020204" charset="0"/>
                <a:ea typeface="Instrument Sans Medium" pitchFamily="34" charset="-122"/>
                <a:cs typeface="Instrument Sans Medium" pitchFamily="34" charset="-120"/>
              </a:rPr>
              <a:t>Checked for null values and data types.</a:t>
            </a:r>
            <a:endParaRPr lang="en-US" sz="1750" dirty="0">
              <a:latin typeface="Instrument Sans Semi Bol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392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Preprocessing and Exploratory Data Analysis (EDA)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05106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952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Outlier Visualization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5442942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Used box plots to identify outliers in each column.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705106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952524"/>
            <a:ext cx="33597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Distribution Visualization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5442942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Used distribution plots to visualize the spread of values.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705106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952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Outlier Handling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442942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Used IQR method caps values at upper and lower bounds.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" y="498764"/>
            <a:ext cx="8970321" cy="7232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29124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10046732" y="255258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Correlation Matrix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10046732" y="3204686"/>
            <a:ext cx="379737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analysis revealed no significant correlation between the independent variables.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046732" y="4372689"/>
            <a:ext cx="379737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weak correlation was observed between the target variable and the independent variables.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6359"/>
            <a:ext cx="72403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 Preparation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508766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300382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7639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280642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2735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Variable Separation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322599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Separated independent (x) and dependent (y) variables.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453759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42976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434018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475976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Divided data into training (80%) and testing (20%) sets.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607135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8314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58739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5803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Scaling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6293525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Applied StandardScaler to scale training and testing data to ensure all features have a similar range of values.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2446" y="648393"/>
            <a:ext cx="3732014" cy="527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50"/>
              </a:lnSpc>
              <a:buNone/>
            </a:pPr>
            <a:r>
              <a:rPr lang="en-US" sz="2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</a:t>
            </a:r>
            <a:endParaRPr lang="en-US" sz="2900" dirty="0"/>
          </a:p>
        </p:txBody>
      </p:sp>
      <p:sp>
        <p:nvSpPr>
          <p:cNvPr id="3" name="Shape 1"/>
          <p:cNvSpPr/>
          <p:nvPr/>
        </p:nvSpPr>
        <p:spPr>
          <a:xfrm>
            <a:off x="7307580" y="1175861"/>
            <a:ext cx="15240" cy="6642735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4" name="Shape 2"/>
          <p:cNvSpPr/>
          <p:nvPr/>
        </p:nvSpPr>
        <p:spPr>
          <a:xfrm>
            <a:off x="6714708" y="1503998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5" name="Shape 3"/>
          <p:cNvSpPr/>
          <p:nvPr/>
        </p:nvSpPr>
        <p:spPr>
          <a:xfrm>
            <a:off x="7147262" y="1343739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03222" y="1371719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702850" y="1325047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Linear Regression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7467898" y="2250281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9" name="Shape 7"/>
          <p:cNvSpPr/>
          <p:nvPr/>
        </p:nvSpPr>
        <p:spPr>
          <a:xfrm>
            <a:off x="7147262" y="2090023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203222" y="2118003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061603" y="2071330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Random Forest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6714708" y="2921913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13" name="Shape 11"/>
          <p:cNvSpPr/>
          <p:nvPr/>
        </p:nvSpPr>
        <p:spPr>
          <a:xfrm>
            <a:off x="7147262" y="2761655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03222" y="2789634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702850" y="2742962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XGBoost</a:t>
            </a:r>
            <a:endParaRPr lang="en-US" sz="1450" dirty="0"/>
          </a:p>
        </p:txBody>
      </p:sp>
      <p:sp>
        <p:nvSpPr>
          <p:cNvPr id="16" name="Shape 14"/>
          <p:cNvSpPr/>
          <p:nvPr/>
        </p:nvSpPr>
        <p:spPr>
          <a:xfrm>
            <a:off x="7467898" y="3593663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17" name="Shape 15"/>
          <p:cNvSpPr/>
          <p:nvPr/>
        </p:nvSpPr>
        <p:spPr>
          <a:xfrm>
            <a:off x="7147262" y="3433405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03222" y="3461385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8061603" y="3414713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Adaboost</a:t>
            </a:r>
            <a:endParaRPr lang="en-US" sz="1450" dirty="0"/>
          </a:p>
        </p:txBody>
      </p:sp>
      <p:sp>
        <p:nvSpPr>
          <p:cNvPr id="20" name="Shape 18"/>
          <p:cNvSpPr/>
          <p:nvPr/>
        </p:nvSpPr>
        <p:spPr>
          <a:xfrm>
            <a:off x="6714708" y="4265414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21" name="Shape 19"/>
          <p:cNvSpPr/>
          <p:nvPr/>
        </p:nvSpPr>
        <p:spPr>
          <a:xfrm>
            <a:off x="7147262" y="4105156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03222" y="4133136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4702850" y="4086463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Bagging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7467898" y="4937165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25" name="Shape 23"/>
          <p:cNvSpPr/>
          <p:nvPr/>
        </p:nvSpPr>
        <p:spPr>
          <a:xfrm>
            <a:off x="7147262" y="4776907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03222" y="4804886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6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8061603" y="4758214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Decision Tree</a:t>
            </a:r>
            <a:endParaRPr lang="en-US" sz="1450" dirty="0"/>
          </a:p>
        </p:txBody>
      </p:sp>
      <p:sp>
        <p:nvSpPr>
          <p:cNvPr id="28" name="Shape 26"/>
          <p:cNvSpPr/>
          <p:nvPr/>
        </p:nvSpPr>
        <p:spPr>
          <a:xfrm>
            <a:off x="6714708" y="5608915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29" name="Shape 27"/>
          <p:cNvSpPr/>
          <p:nvPr/>
        </p:nvSpPr>
        <p:spPr>
          <a:xfrm>
            <a:off x="7147262" y="5448657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7203222" y="5476637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7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4702850" y="5429964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Gradient Boosting</a:t>
            </a:r>
            <a:endParaRPr lang="en-US" sz="1450" dirty="0"/>
          </a:p>
        </p:txBody>
      </p:sp>
      <p:sp>
        <p:nvSpPr>
          <p:cNvPr id="32" name="Shape 30"/>
          <p:cNvSpPr/>
          <p:nvPr/>
        </p:nvSpPr>
        <p:spPr>
          <a:xfrm>
            <a:off x="7467898" y="6280666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33" name="Shape 31"/>
          <p:cNvSpPr/>
          <p:nvPr/>
        </p:nvSpPr>
        <p:spPr>
          <a:xfrm>
            <a:off x="7147262" y="6120408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34" name="Text 32"/>
          <p:cNvSpPr/>
          <p:nvPr/>
        </p:nvSpPr>
        <p:spPr>
          <a:xfrm>
            <a:off x="7203222" y="6148388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8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8061603" y="6101715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KNN</a:t>
            </a:r>
            <a:endParaRPr lang="en-US" sz="1450" dirty="0"/>
          </a:p>
        </p:txBody>
      </p:sp>
      <p:sp>
        <p:nvSpPr>
          <p:cNvPr id="36" name="Shape 34"/>
          <p:cNvSpPr/>
          <p:nvPr/>
        </p:nvSpPr>
        <p:spPr>
          <a:xfrm>
            <a:off x="6714708" y="6952417"/>
            <a:ext cx="447794" cy="15240"/>
          </a:xfrm>
          <a:prstGeom prst="roundRect">
            <a:avLst>
              <a:gd name="adj" fmla="val 411411"/>
            </a:avLst>
          </a:prstGeom>
          <a:solidFill>
            <a:srgbClr val="C8C9CF"/>
          </a:solidFill>
          <a:ln/>
        </p:spPr>
      </p:sp>
      <p:sp>
        <p:nvSpPr>
          <p:cNvPr id="37" name="Shape 35"/>
          <p:cNvSpPr/>
          <p:nvPr/>
        </p:nvSpPr>
        <p:spPr>
          <a:xfrm>
            <a:off x="7147262" y="6792158"/>
            <a:ext cx="335875" cy="33587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7203222" y="6820138"/>
            <a:ext cx="22383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9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4702850" y="6773466"/>
            <a:ext cx="1865948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SVM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89968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Building: Linear Regression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 and train a Linear Regression model.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R-squared Score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336030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Assess model performance using R-squared score.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0518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Error Metrics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3360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Quantify prediction errors using MSE and MAE.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98764"/>
            <a:ext cx="5037513" cy="7281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Building: Random Forest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5227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179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6695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 and train a Random Forest Regressor model.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31315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3196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Hyperparameter Tuning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 model parameters using GridSearchCV.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7404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Cross-Validation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3912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Address overfitting issues using cross-validation.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7851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Building: Decision Tree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44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743789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887278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 and train a Decision Tree Regressor model.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22483"/>
            <a:ext cx="4564975" cy="45649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571411" y="451806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9937790" y="3170515"/>
            <a:ext cx="31942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Evaluation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937790" y="3660934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Evaluate model using R-squared, MSE, and MAE.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722483"/>
            <a:ext cx="4564975" cy="456497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170307" y="356699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8"/>
          <p:cNvSpPr/>
          <p:nvPr/>
        </p:nvSpPr>
        <p:spPr>
          <a:xfrm>
            <a:off x="9937790" y="5623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Pruning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937790" y="611350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 overfitting by limiting maximum depth.</a:t>
            </a:r>
            <a:endParaRPr lang="en-US" sz="175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22483"/>
            <a:ext cx="4564975" cy="45649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694533" y="6293167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563</TotalTime>
  <Words>408</Words>
  <Application>Microsoft Office PowerPoint</Application>
  <PresentationFormat>Custom</PresentationFormat>
  <Paragraphs>99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Corbel</vt:lpstr>
      <vt:lpstr>Instrument Sans Medium</vt:lpstr>
      <vt:lpstr>Gill Sans Ultra Bold</vt:lpstr>
      <vt:lpstr>Goudy Old Style</vt:lpstr>
      <vt:lpstr>Instrument Sans Semi Bold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Jyoti Sahu</cp:lastModifiedBy>
  <cp:revision>4</cp:revision>
  <dcterms:created xsi:type="dcterms:W3CDTF">2025-03-06T19:04:02Z</dcterms:created>
  <dcterms:modified xsi:type="dcterms:W3CDTF">2025-03-07T04:31:29Z</dcterms:modified>
</cp:coreProperties>
</file>