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4" r:id="rId15"/>
    <p:sldId id="282" r:id="rId16"/>
    <p:sldId id="285" r:id="rId17"/>
    <p:sldId id="283" r:id="rId18"/>
    <p:sldId id="286" r:id="rId19"/>
    <p:sldId id="287" r:id="rId20"/>
    <p:sldId id="288" r:id="rId21"/>
    <p:sldId id="289" r:id="rId22"/>
    <p:sldId id="290" r:id="rId23"/>
    <p:sldId id="291" r:id="rId24"/>
    <p:sldId id="273" r:id="rId25"/>
  </p:sldIdLst>
  <p:sldSz cx="18288000" cy="10287000"/>
  <p:notesSz cx="6858000" cy="9144000"/>
  <p:embeddedFontLst>
    <p:embeddedFont>
      <p:font typeface="Kollektif Bold" panose="020B0604020101010102"/>
      <p:bold r:id="rId29"/>
    </p:embeddedFont>
    <p:embeddedFont>
      <p:font typeface="Baskerville Old Face" panose="02020602080505020303" charset="0"/>
      <p:regular r:id="rId30"/>
    </p:embeddedFont>
    <p:embeddedFont>
      <p:font typeface="Calibri" panose="020F050202020403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352800" y="2324100"/>
            <a:ext cx="11315065" cy="46335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10000"/>
              </a:lnSpc>
            </a:pPr>
            <a:r>
              <a:rPr lang="en-US" sz="12000">
                <a:solidFill>
                  <a:srgbClr val="227C9D"/>
                </a:solidFill>
                <a:latin typeface="Kollektif Bold" panose="020B0604020101010102"/>
              </a:rPr>
              <a:t>   Diabetes</a:t>
            </a:r>
            <a:r>
              <a:rPr lang="en-US" sz="12000">
                <a:solidFill>
                  <a:srgbClr val="227C9D"/>
                </a:solidFill>
                <a:latin typeface="Kollektif Bold" panose="020B0604020101010102"/>
              </a:rPr>
              <a:t> </a:t>
            </a:r>
            <a:endParaRPr lang="en-US" sz="12000">
              <a:solidFill>
                <a:srgbClr val="227C9D"/>
              </a:solidFill>
              <a:latin typeface="Kollektif Bold" panose="020B0604020101010102"/>
            </a:endParaRPr>
          </a:p>
          <a:p>
            <a:pPr algn="ctr">
              <a:lnSpc>
                <a:spcPts val="10000"/>
              </a:lnSpc>
            </a:pPr>
            <a:r>
              <a:rPr lang="en-US" sz="12000">
                <a:solidFill>
                  <a:srgbClr val="227C9D"/>
                </a:solidFill>
                <a:latin typeface="Kollektif Bold" panose="020B0604020101010102"/>
              </a:rPr>
              <a:t>        Analysis</a:t>
            </a:r>
            <a:endParaRPr lang="en-US" sz="12000">
              <a:solidFill>
                <a:srgbClr val="227C9D"/>
              </a:solidFill>
              <a:latin typeface="Kollektif Bold" panose="020B0604020101010102"/>
            </a:endParaRPr>
          </a:p>
          <a:p>
            <a:pPr algn="l">
              <a:lnSpc>
                <a:spcPts val="10000"/>
              </a:lnSpc>
            </a:pPr>
            <a:r>
              <a:rPr lang="en-US" sz="12000">
                <a:solidFill>
                  <a:srgbClr val="227C9D"/>
                </a:solidFill>
                <a:latin typeface="Kollektif Bold" panose="020B0604020101010102"/>
              </a:rPr>
              <a:t>     </a:t>
            </a:r>
            <a:r>
              <a:rPr lang="en-US" sz="8000">
                <a:solidFill>
                  <a:srgbClr val="227C9D"/>
                </a:solidFill>
                <a:latin typeface="Kollektif Bold" panose="020B0604020101010102"/>
              </a:rPr>
              <a:t>SQL Project</a:t>
            </a:r>
            <a:endParaRPr lang="en-US" sz="8000">
              <a:solidFill>
                <a:srgbClr val="227C9D"/>
              </a:solidFill>
              <a:latin typeface="Kollektif Bold" panose="020B060402010101010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10142" y="9639111"/>
            <a:ext cx="7197206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4800" b="1">
                <a:solidFill>
                  <a:srgbClr val="545454"/>
                </a:solidFill>
                <a:latin typeface="Baskerville Old Face" panose="02020602080505020303" charset="0"/>
                <a:cs typeface="Baskerville Old Face" panose="02020602080505020303" charset="0"/>
              </a:rPr>
              <a:t>By- Jyoti Saraswat</a:t>
            </a:r>
            <a:endParaRPr lang="en-US" sz="4800" b="1">
              <a:solidFill>
                <a:srgbClr val="545454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219064" y="758219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2438329" y="727692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05001" y="918179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981265" y="924084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2303145" y="841979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5011517" y="1397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6230581" y="-1460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 flipV="1">
            <a:off x="17373444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5849581" y="224762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>
            <a:off x="17144844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7068644" y="232382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 flipV="1">
            <a:off x="15984972" y="346701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5400000" flipH="1" flipV="1">
            <a:off x="17204036" y="356353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3" name="Oval 42"/>
          <p:cNvSpPr/>
          <p:nvPr/>
        </p:nvSpPr>
        <p:spPr>
          <a:xfrm>
            <a:off x="12039600" y="5219700"/>
            <a:ext cx="5894070" cy="4942205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20700000">
            <a:off x="0" y="190500"/>
            <a:ext cx="4147820" cy="3267075"/>
          </a:xfrm>
          <a:prstGeom prst="ellipse">
            <a:avLst/>
          </a:prstGeom>
          <a:blipFill rotWithShape="1">
            <a:blip r:embed="rId10"/>
            <a:stretch>
              <a:fillRect/>
            </a:stretch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093470" y="1562100"/>
            <a:ext cx="14256385" cy="179959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371600" y="1866900"/>
            <a:ext cx="140328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b="1">
                <a:sym typeface="+mn-ea"/>
              </a:rPr>
              <a:t>Group patients by smoking history and count how many smokers and non</a:t>
            </a:r>
            <a:r>
              <a:rPr lang="en-US" sz="4400" b="1">
                <a:sym typeface="+mn-ea"/>
              </a:rPr>
              <a:t>-</a:t>
            </a:r>
            <a:r>
              <a:rPr sz="4400" b="1">
                <a:sym typeface="+mn-ea"/>
              </a:rPr>
              <a:t>smokers there are.</a:t>
            </a:r>
            <a:endParaRPr sz="4400" b="1">
              <a:sym typeface="+mn-ea"/>
            </a:endParaRPr>
          </a:p>
        </p:txBody>
      </p:sp>
      <p:pic>
        <p:nvPicPr>
          <p:cNvPr id="2" name="Picture 1" descr="Screenshot 2024-03-20 1207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945" y="4686300"/>
            <a:ext cx="6750685" cy="28390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 descr="Screenshot 2024-03-20 1208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1200" y="4152900"/>
            <a:ext cx="5641975" cy="39185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554355" y="1943100"/>
            <a:ext cx="17238980" cy="154432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38200" y="2019300"/>
            <a:ext cx="1671002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b="1">
                <a:sym typeface="+mn-ea"/>
              </a:rPr>
              <a:t>Retrieve the Patient_ids of patients who have a BMI greater than the average BMI</a:t>
            </a:r>
            <a:endParaRPr sz="4400" b="1">
              <a:sym typeface="+mn-ea"/>
            </a:endParaRPr>
          </a:p>
        </p:txBody>
      </p:sp>
      <p:pic>
        <p:nvPicPr>
          <p:cNvPr id="2" name="Picture 1" descr="Screenshot 2024-03-20 1218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229100"/>
            <a:ext cx="8034655" cy="30168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 descr="Screenshot 2024-03-20 1220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0" y="3771900"/>
            <a:ext cx="5062220" cy="61988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82625" y="1943100"/>
            <a:ext cx="16867505" cy="185229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092835" y="2185670"/>
            <a:ext cx="16372205" cy="2108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400" b="1">
                <a:sym typeface="+mn-ea"/>
              </a:rPr>
              <a:t>T</a:t>
            </a:r>
            <a:r>
              <a:rPr sz="4400" b="1">
                <a:sym typeface="+mn-ea"/>
              </a:rPr>
              <a:t>he patient with the highest HbA1c level and the patient with the lowest</a:t>
            </a:r>
            <a:r>
              <a:rPr lang="en-US" sz="4400" b="1">
                <a:sym typeface="+mn-ea"/>
              </a:rPr>
              <a:t> </a:t>
            </a:r>
            <a:r>
              <a:rPr sz="4400" b="1">
                <a:sym typeface="+mn-ea"/>
              </a:rPr>
              <a:t>HbA1c</a:t>
            </a:r>
            <a:r>
              <a:rPr lang="en-US" sz="4400" b="1">
                <a:sym typeface="+mn-ea"/>
              </a:rPr>
              <a:t> </a:t>
            </a:r>
            <a:r>
              <a:rPr sz="4400" b="1">
                <a:sym typeface="+mn-ea"/>
              </a:rPr>
              <a:t>level.</a:t>
            </a:r>
            <a:endParaRPr sz="4400" b="1">
              <a:sym typeface="+mn-ea"/>
            </a:endParaRPr>
          </a:p>
        </p:txBody>
      </p:sp>
      <p:pic>
        <p:nvPicPr>
          <p:cNvPr id="2" name="Picture 1" descr="Screenshot 2024-03-20 1225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836795"/>
            <a:ext cx="8155305" cy="24631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 descr="Screenshot 2024-03-20 1226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600" y="4052570"/>
            <a:ext cx="4290060" cy="52743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Picture 3" descr="Screenshot 2024-03-20 1226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87400" y="4052570"/>
            <a:ext cx="4450715" cy="53028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01345" y="1943100"/>
            <a:ext cx="17321530" cy="152146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762000" y="2019300"/>
            <a:ext cx="168706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b="1">
                <a:sym typeface="+mn-ea"/>
              </a:rPr>
              <a:t>Calculate the age of patients in years (assuming the current</a:t>
            </a:r>
            <a:r>
              <a:rPr lang="en-US" sz="4400" b="1">
                <a:sym typeface="+mn-ea"/>
              </a:rPr>
              <a:t> </a:t>
            </a:r>
            <a:r>
              <a:rPr sz="4400" b="1">
                <a:sym typeface="+mn-ea"/>
              </a:rPr>
              <a:t>date as of now).</a:t>
            </a:r>
            <a:endParaRPr sz="4400" b="1">
              <a:sym typeface="+mn-ea"/>
            </a:endParaRPr>
          </a:p>
        </p:txBody>
      </p:sp>
      <p:pic>
        <p:nvPicPr>
          <p:cNvPr id="2" name="Picture 1" descr="Screenshot 2024-03-20 1229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381500"/>
            <a:ext cx="8166735" cy="2362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 descr="Screenshot 2024-03-20 1229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3848100"/>
            <a:ext cx="6675120" cy="53416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96545" y="1943100"/>
            <a:ext cx="17351375" cy="121920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763905" y="2171700"/>
            <a:ext cx="16604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800" b="1">
                <a:sym typeface="+mn-ea"/>
              </a:rPr>
              <a:t>Rank patients by blood glucose level within each gender group.</a:t>
            </a:r>
            <a:endParaRPr sz="4800" b="1">
              <a:sym typeface="+mn-ea"/>
            </a:endParaRPr>
          </a:p>
        </p:txBody>
      </p:sp>
      <p:pic>
        <p:nvPicPr>
          <p:cNvPr id="2" name="Picture 1" descr="Screenshot 2024-03-20 1232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722370"/>
            <a:ext cx="9090660" cy="23215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 descr="Screenshot 2024-03-20 1232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9540" y="3493770"/>
            <a:ext cx="7078980" cy="57340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533400" y="1638300"/>
            <a:ext cx="16177895" cy="167386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14400" y="1790700"/>
            <a:ext cx="150482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b="1">
                <a:sym typeface="+mn-ea"/>
              </a:rPr>
              <a:t>Update the smoking history of patients who are older than 50 to "Ex-smoker</a:t>
            </a:r>
            <a:endParaRPr sz="4400" b="1">
              <a:sym typeface="+mn-ea"/>
            </a:endParaRPr>
          </a:p>
        </p:txBody>
      </p:sp>
      <p:pic>
        <p:nvPicPr>
          <p:cNvPr id="2" name="Picture 1" descr="Screenshot 2024-03-20 130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533900"/>
            <a:ext cx="8698865" cy="260159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 Box 2"/>
          <p:cNvSpPr txBox="1"/>
          <p:nvPr/>
        </p:nvSpPr>
        <p:spPr>
          <a:xfrm>
            <a:off x="9940290" y="4448175"/>
            <a:ext cx="60960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/>
              <a:t>There are no patient in the dataset where the age is greater than 50 , Hence the output is blank table.</a:t>
            </a:r>
            <a:endParaRPr lang="en-US" sz="4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371600" y="1943100"/>
            <a:ext cx="14256385" cy="121920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524000" y="2171700"/>
            <a:ext cx="140328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b="1">
                <a:sym typeface="+mn-ea"/>
              </a:rPr>
              <a:t>Insert a new patient into the database with sample data.</a:t>
            </a:r>
            <a:endParaRPr sz="4400" b="1">
              <a:sym typeface="+mn-ea"/>
            </a:endParaRPr>
          </a:p>
        </p:txBody>
      </p:sp>
      <p:pic>
        <p:nvPicPr>
          <p:cNvPr id="2" name="Picture 1" descr="Screenshot 2024-03-20 1308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3695700"/>
            <a:ext cx="10585450" cy="18402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 descr="Screenshot 2024-03-20 1308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6362700"/>
            <a:ext cx="15266670" cy="16154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371600" y="1943100"/>
            <a:ext cx="15921355" cy="136461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00200" y="2189480"/>
            <a:ext cx="154870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800" b="1"/>
              <a:t>Delete all patients with heart disease from the database.</a:t>
            </a:r>
            <a:endParaRPr lang="en-US" sz="4800" b="1"/>
          </a:p>
        </p:txBody>
      </p:sp>
      <p:pic>
        <p:nvPicPr>
          <p:cNvPr id="3" name="Picture 2" descr="Screenshot 2024-03-20 1319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880" y="4229100"/>
            <a:ext cx="6052185" cy="31057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482600" y="1943100"/>
            <a:ext cx="17219930" cy="167386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762000" y="2095500"/>
            <a:ext cx="167373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ym typeface="+mn-ea"/>
              </a:rPr>
              <a:t>P</a:t>
            </a:r>
            <a:r>
              <a:rPr sz="4400" b="1">
                <a:sym typeface="+mn-ea"/>
              </a:rPr>
              <a:t>atients who have hypertension but not diabetes using the EXCEPT operator.</a:t>
            </a:r>
            <a:endParaRPr sz="4400" b="1">
              <a:sym typeface="+mn-ea"/>
            </a:endParaRPr>
          </a:p>
        </p:txBody>
      </p:sp>
      <p:pic>
        <p:nvPicPr>
          <p:cNvPr id="2" name="Picture 1" descr="Screenshot 2024-03-20 132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38700"/>
            <a:ext cx="6200775" cy="21628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 descr="Screenshot 2024-03-20 1322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8515" y="4185285"/>
            <a:ext cx="10684510" cy="49872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511175" y="1943100"/>
            <a:ext cx="17086580" cy="154241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762000" y="2019300"/>
            <a:ext cx="166477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b="1">
                <a:sym typeface="+mn-ea"/>
              </a:rPr>
              <a:t>Define a unique constraint on the "patient_id" column to ensure its values are unique.</a:t>
            </a:r>
            <a:endParaRPr sz="4400" b="1">
              <a:sym typeface="+mn-ea"/>
            </a:endParaRPr>
          </a:p>
        </p:txBody>
      </p:sp>
      <p:pic>
        <p:nvPicPr>
          <p:cNvPr id="2" name="Picture 1" descr="Screenshot 2024-03-20 1327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686300"/>
            <a:ext cx="7226300" cy="24974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276913" y="342900"/>
            <a:ext cx="12044053" cy="1230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FE6D73"/>
                </a:solidFill>
                <a:latin typeface="Kollektif Bold" panose="020B0604020101010102"/>
              </a:rPr>
              <a:t>Introduction:-</a:t>
            </a:r>
            <a:endParaRPr lang="en-US" sz="9600">
              <a:solidFill>
                <a:srgbClr val="FE6D73"/>
              </a:solidFill>
              <a:latin typeface="Kollektif Bold" panose="020B060402010101010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44675" y="2247900"/>
            <a:ext cx="15650210" cy="1230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endParaRPr lang="en-US" sz="4000" b="1">
              <a:solidFill>
                <a:srgbClr val="227C9D"/>
              </a:solidFill>
              <a:latin typeface="Kollektif Bold" panose="020B060402010101010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143000" y="1790700"/>
            <a:ext cx="148520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0070C0"/>
                </a:solidFill>
              </a:rPr>
              <a:t>Diabetes is a chronic disease that occurs either when the pancreas does not produce enough insulin or when the body cannot effectively use the insulin it produces. Insulin is a hormone that regulates blood glucose.</a:t>
            </a:r>
            <a:endParaRPr lang="en-US" sz="3200" b="1">
              <a:solidFill>
                <a:srgbClr val="0070C0"/>
              </a:solidFill>
            </a:endParaRPr>
          </a:p>
        </p:txBody>
      </p:sp>
      <p:pic>
        <p:nvPicPr>
          <p:cNvPr id="23" name="Picture 22" descr="download (11)"/>
          <p:cNvPicPr>
            <a:picLocks noChangeAspect="1"/>
          </p:cNvPicPr>
          <p:nvPr/>
        </p:nvPicPr>
        <p:blipFill>
          <a:blip r:embed="rId1"/>
          <a:srcRect r="1111" b="18889"/>
          <a:stretch>
            <a:fillRect/>
          </a:stretch>
        </p:blipFill>
        <p:spPr>
          <a:xfrm>
            <a:off x="4800600" y="4076700"/>
            <a:ext cx="7830820" cy="50425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1860" y="1943100"/>
            <a:ext cx="16333470" cy="121920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021715" y="2171700"/>
            <a:ext cx="162236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b="1">
                <a:sym typeface="+mn-ea"/>
              </a:rPr>
              <a:t>Create a view that displays the Patient_ids, ages, and BMI of patients.</a:t>
            </a:r>
            <a:endParaRPr sz="4400" b="1">
              <a:sym typeface="+mn-ea"/>
            </a:endParaRPr>
          </a:p>
        </p:txBody>
      </p:sp>
      <p:pic>
        <p:nvPicPr>
          <p:cNvPr id="2" name="Picture 1" descr="Screenshot 2024-03-20 1329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762500"/>
            <a:ext cx="9304020" cy="23018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 descr="Screenshot 2024-03-20 1330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5200" y="3695700"/>
            <a:ext cx="5253355" cy="59080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412750" y="1714500"/>
            <a:ext cx="17619980" cy="170878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68630" y="1857375"/>
            <a:ext cx="170516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b="1">
                <a:sym typeface="+mn-ea"/>
              </a:rPr>
              <a:t>Suggest improvements in the database schema to reduce data redundancy and</a:t>
            </a:r>
            <a:r>
              <a:rPr lang="en-US" sz="4400" b="1">
                <a:sym typeface="+mn-ea"/>
              </a:rPr>
              <a:t> </a:t>
            </a:r>
            <a:r>
              <a:rPr sz="4400" b="1">
                <a:sym typeface="+mn-ea"/>
              </a:rPr>
              <a:t>improve data integrity.</a:t>
            </a:r>
            <a:endParaRPr sz="4400" b="1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4800" y="3511550"/>
            <a:ext cx="1767141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u="sng"/>
              <a:t>Use of Primary Keys:</a:t>
            </a:r>
            <a:endParaRPr lang="en-US" sz="3200"/>
          </a:p>
          <a:p>
            <a:r>
              <a:rPr lang="en-US" sz="3200"/>
              <a:t>Each table should have a primary key that uniquely identifies each record to ensure data integrity.</a:t>
            </a:r>
            <a:endParaRPr lang="en-US" sz="3200"/>
          </a:p>
          <a:p>
            <a:endParaRPr lang="en-US" sz="3200"/>
          </a:p>
          <a:p>
            <a:r>
              <a:rPr lang="en-US" sz="3200" b="1" u="sng"/>
              <a:t>Foreign Keys:</a:t>
            </a:r>
            <a:endParaRPr lang="en-US" sz="3200" b="1" u="sng"/>
          </a:p>
          <a:p>
            <a:r>
              <a:rPr lang="en-US" sz="3200"/>
              <a:t>Establish relationships between tables using foreign keys to enforce referential integrity.</a:t>
            </a:r>
            <a:endParaRPr lang="en-US" sz="3200"/>
          </a:p>
          <a:p>
            <a:endParaRPr lang="en-US" sz="3200"/>
          </a:p>
          <a:p>
            <a:r>
              <a:rPr lang="en-US" sz="3200" b="1" u="sng"/>
              <a:t>Data Types:</a:t>
            </a:r>
            <a:endParaRPr lang="en-US" sz="3200" b="1" u="sng"/>
          </a:p>
          <a:p>
            <a:r>
              <a:rPr lang="en-US" sz="3200"/>
              <a:t>Avoid using TEXT or BLOB types for fields that can be represented with simpler data types like VARCHAR or INT.</a:t>
            </a:r>
            <a:endParaRPr lang="en-US" sz="3200"/>
          </a:p>
          <a:p>
            <a:endParaRPr lang="en-US" sz="3200"/>
          </a:p>
          <a:p>
            <a:r>
              <a:rPr lang="en-US" sz="3200" b="1" u="sng"/>
              <a:t>Normalization:</a:t>
            </a:r>
            <a:endParaRPr lang="en-US" sz="3200" b="1" u="sng"/>
          </a:p>
          <a:p>
            <a:r>
              <a:rPr lang="en-US" sz="3200"/>
              <a:t>Break down the data into smaller, more manageable tables to eliminate redundancy and dependency issues.</a:t>
            </a:r>
            <a:endParaRPr lang="en-US"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377825" y="1943100"/>
            <a:ext cx="17172305" cy="163766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09600" y="2039620"/>
            <a:ext cx="165423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b="1">
                <a:sym typeface="+mn-ea"/>
              </a:rPr>
              <a:t>Explain how you can optimize the performance of SQL queries on this dataset.</a:t>
            </a:r>
            <a:endParaRPr sz="4400" b="1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3865" y="3771900"/>
            <a:ext cx="1707769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Avoiding SELECT * and unnecessary columns:</a:t>
            </a:r>
            <a:endParaRPr lang="en-US" sz="32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By Using appropriate join strategies such as INNER JOIN, LEFT JOIN, or EXISTS based on the relationship between tables and the desired result set.</a:t>
            </a:r>
            <a:endParaRPr lang="en-US" sz="32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By Using appropriate data types for columns to minimize storage space and improve query performance &amp; Avoid storing large data types (such as BLOBs or TEXT) in columns unless absolutely necessary.</a:t>
            </a:r>
            <a:endParaRPr lang="en-US" sz="32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By Using the LIMIT clause to restrict the number of rows returned by a query, especially for queries returning large result sets.</a:t>
            </a:r>
            <a:endParaRPr lang="en-US" sz="32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09785" y="4305615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00"/>
              </a:lnSpc>
            </a:pPr>
            <a:r>
              <a:rPr lang="en-US" sz="12400">
                <a:solidFill>
                  <a:srgbClr val="227C9D"/>
                </a:solidFill>
                <a:latin typeface="Kollektif Bold" panose="020B0604020101010102"/>
              </a:rPr>
              <a:t>THANK YOU</a:t>
            </a:r>
            <a:endParaRPr lang="en-US" sz="12400">
              <a:solidFill>
                <a:srgbClr val="227C9D"/>
              </a:solidFill>
              <a:latin typeface="Kollektif Bold" panose="020B0604020101010102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7" name="Freeform 14"/>
          <p:cNvSpPr/>
          <p:nvPr/>
        </p:nvSpPr>
        <p:spPr>
          <a:xfrm>
            <a:off x="76064" y="1144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8" name="Freeform 18"/>
          <p:cNvSpPr/>
          <p:nvPr/>
        </p:nvSpPr>
        <p:spPr>
          <a:xfrm rot="-10800000">
            <a:off x="76265" y="125712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9" name="Freeform 20"/>
          <p:cNvSpPr/>
          <p:nvPr/>
        </p:nvSpPr>
        <p:spPr>
          <a:xfrm rot="5400000">
            <a:off x="1371529" y="11412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0" name="Freeform 17"/>
          <p:cNvSpPr/>
          <p:nvPr/>
        </p:nvSpPr>
        <p:spPr>
          <a:xfrm rot="-5400000">
            <a:off x="1371464" y="133332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1" name="Freeform 20"/>
          <p:cNvSpPr/>
          <p:nvPr/>
        </p:nvSpPr>
        <p:spPr>
          <a:xfrm rot="5400000">
            <a:off x="17144929" y="910572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2" name="Freeform 6"/>
          <p:cNvSpPr/>
          <p:nvPr/>
        </p:nvSpPr>
        <p:spPr>
          <a:xfrm rot="5400000" flipH="1" flipV="1">
            <a:off x="15925936" y="91057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3" name="Freeform 5"/>
          <p:cNvSpPr/>
          <p:nvPr/>
        </p:nvSpPr>
        <p:spPr>
          <a:xfrm>
            <a:off x="15925936" y="7886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4" name="Freeform 7"/>
          <p:cNvSpPr/>
          <p:nvPr/>
        </p:nvSpPr>
        <p:spPr>
          <a:xfrm>
            <a:off x="17145272" y="788683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549689" y="123825"/>
            <a:ext cx="12866041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0000">
                <a:solidFill>
                  <a:srgbClr val="227C9D"/>
                </a:solidFill>
                <a:latin typeface="Kollektif Bold" panose="020B0604020101010102"/>
              </a:rPr>
              <a:t>PROJECT INTRODUCTION</a:t>
            </a:r>
            <a:endParaRPr lang="en-US" sz="10000">
              <a:solidFill>
                <a:srgbClr val="227C9D"/>
              </a:solidFill>
              <a:latin typeface="Kollektif Bold" panose="020B060402010101010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95780" y="3284220"/>
            <a:ext cx="15408275" cy="306641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3360"/>
              </a:lnSpc>
            </a:pPr>
            <a:r>
              <a:rPr lang="en-US" sz="3200" b="1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This SQL project focused on analyzing a Diabetes dataset.</a:t>
            </a:r>
            <a:endParaRPr lang="en-US" sz="3200" b="1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ctr">
              <a:lnSpc>
                <a:spcPts val="3360"/>
              </a:lnSpc>
            </a:pPr>
            <a:r>
              <a:rPr lang="en-US" sz="3200" b="1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 healthcare, patient data is essential for understanding a person's health. </a:t>
            </a:r>
            <a:endParaRPr lang="en-US" sz="3200" b="1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ctr">
              <a:lnSpc>
                <a:spcPts val="3360"/>
              </a:lnSpc>
            </a:pPr>
            <a:r>
              <a:rPr lang="en-US" sz="3200" b="1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By using this data, doctors can make better decisions, create personalized treatment plans, and improve healthcare for everyone.</a:t>
            </a:r>
            <a:r>
              <a:rPr lang="en-US" sz="2800">
                <a:solidFill>
                  <a:srgbClr val="000000"/>
                </a:solidFill>
                <a:latin typeface="Poppins" panose="00000500000000000000"/>
                <a:sym typeface="+mn-ea"/>
              </a:rPr>
              <a:t> </a:t>
            </a:r>
            <a:endParaRPr lang="en-US" sz="2800">
              <a:solidFill>
                <a:srgbClr val="000000"/>
              </a:solidFill>
              <a:latin typeface="Poppins" panose="00000500000000000000"/>
              <a:sym typeface="+mn-ea"/>
            </a:endParaRPr>
          </a:p>
          <a:p>
            <a:pPr algn="ctr">
              <a:lnSpc>
                <a:spcPts val="3360"/>
              </a:lnSpc>
            </a:pPr>
            <a:r>
              <a:rPr 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By harnessing the power of data analytics, we aim to extract valuable insights like patients having diabetes ,hbA1c level ,blood glucose level etc from the dataset.</a:t>
            </a:r>
            <a:endParaRPr lang="en-US" sz="2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3360"/>
              </a:lnSpc>
            </a:pPr>
            <a:endParaRPr lang="en-US" sz="2800">
              <a:solidFill>
                <a:srgbClr val="545454"/>
              </a:solidFill>
              <a:latin typeface="DM Sans"/>
            </a:endParaRPr>
          </a:p>
          <a:p>
            <a:pPr algn="ctr">
              <a:lnSpc>
                <a:spcPts val="3360"/>
              </a:lnSpc>
            </a:pPr>
            <a:endParaRPr lang="en-US" sz="2800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5400000" flipH="1" flipV="1">
            <a:off x="13868620" y="13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-10800000" flipH="1" flipV="1">
            <a:off x="1390354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9525" y="71248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-10800000">
            <a:off x="2362265" y="92752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65" y="59816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5400000">
            <a:off x="1219129" y="819132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1" name="Text Box 40"/>
          <p:cNvSpPr txBox="1"/>
          <p:nvPr/>
        </p:nvSpPr>
        <p:spPr>
          <a:xfrm>
            <a:off x="6248400" y="6438900"/>
            <a:ext cx="6308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/>
              <a:t>Dataset Details :-</a:t>
            </a:r>
            <a:endParaRPr lang="en-US" sz="6000" b="1"/>
          </a:p>
        </p:txBody>
      </p:sp>
      <p:sp>
        <p:nvSpPr>
          <p:cNvPr id="42" name="Text Box 41"/>
          <p:cNvSpPr txBox="1"/>
          <p:nvPr/>
        </p:nvSpPr>
        <p:spPr>
          <a:xfrm>
            <a:off x="2438400" y="7505700"/>
            <a:ext cx="14824075" cy="1866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ts val="3710"/>
              </a:lnSpc>
              <a:spcBef>
                <a:spcPct val="0"/>
              </a:spcBef>
            </a:pPr>
            <a:r>
              <a:rPr lang="en-US" sz="3600" b="1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The dataset includes the following columns:</a:t>
            </a:r>
            <a:endParaRPr lang="en-US" sz="3600" b="1">
              <a:solidFill>
                <a:srgbClr val="FF0000"/>
              </a:solidFill>
              <a:latin typeface="+mj-lt"/>
              <a:cs typeface="+mj-lt"/>
              <a:sym typeface="+mn-ea"/>
            </a:endParaRPr>
          </a:p>
          <a:p>
            <a:pPr>
              <a:lnSpc>
                <a:spcPts val="3710"/>
              </a:lnSpc>
              <a:spcBef>
                <a:spcPct val="0"/>
              </a:spcBef>
            </a:pPr>
            <a:r>
              <a:rPr lang="en-US" sz="3600" b="1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Employoee Name , Patient ID , Gender , D.O.B , Hypertension ,Heart Disease ,Smoking History ,Bmi ,hbA1c level ,blood glucose level , diabetes</a:t>
            </a:r>
            <a:endParaRPr lang="en-US" sz="3600" b="1">
              <a:solidFill>
                <a:srgbClr val="FF0000"/>
              </a:solidFill>
              <a:latin typeface="+mj-lt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85800" y="1943100"/>
            <a:ext cx="12386310" cy="121920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295400" y="2095500"/>
            <a:ext cx="143059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ym typeface="+mn-ea"/>
              </a:rPr>
              <a:t>T</a:t>
            </a:r>
            <a:r>
              <a:rPr sz="4800" b="1">
                <a:sym typeface="+mn-ea"/>
              </a:rPr>
              <a:t>he Patient_id and ages of all patients.</a:t>
            </a:r>
            <a:endParaRPr sz="4800" b="1"/>
          </a:p>
          <a:p>
            <a:endParaRPr lang="en-US" sz="4800"/>
          </a:p>
        </p:txBody>
      </p:sp>
      <p:pic>
        <p:nvPicPr>
          <p:cNvPr id="30" name="Picture 29" descr="Screenshot 2024-03-20 1135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100830"/>
            <a:ext cx="8481695" cy="29324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1" name="Picture 30" descr="Screenshot 2024-03-20 1137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7000" y="3580765"/>
            <a:ext cx="6134100" cy="55124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85800" y="1943100"/>
            <a:ext cx="12386310" cy="121920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295400" y="2095500"/>
            <a:ext cx="14305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ym typeface="+mn-ea"/>
              </a:rPr>
              <a:t>A</a:t>
            </a:r>
            <a:r>
              <a:rPr sz="4800" b="1">
                <a:sym typeface="+mn-ea"/>
              </a:rPr>
              <a:t>ll female patients who are older than 40.</a:t>
            </a:r>
            <a:endParaRPr sz="4800" b="1">
              <a:sym typeface="+mn-ea"/>
            </a:endParaRPr>
          </a:p>
        </p:txBody>
      </p:sp>
      <p:pic>
        <p:nvPicPr>
          <p:cNvPr id="2" name="Picture 1" descr="Screenshot 2024-03-20 1141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4229100"/>
            <a:ext cx="10001250" cy="22491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 descr="Screenshot 2024-03-20 1142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20600" y="4150360"/>
            <a:ext cx="4504690" cy="23279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Text Box 3"/>
          <p:cNvSpPr txBox="1"/>
          <p:nvPr/>
        </p:nvSpPr>
        <p:spPr>
          <a:xfrm>
            <a:off x="13258800" y="5264150"/>
            <a:ext cx="33966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/>
              <a:t>No Output</a:t>
            </a:r>
            <a:endParaRPr lang="en-US" sz="4400" b="1"/>
          </a:p>
        </p:txBody>
      </p:sp>
      <p:sp>
        <p:nvSpPr>
          <p:cNvPr id="6" name="Text Box 5"/>
          <p:cNvSpPr txBox="1"/>
          <p:nvPr/>
        </p:nvSpPr>
        <p:spPr>
          <a:xfrm>
            <a:off x="3581400" y="7353300"/>
            <a:ext cx="9144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ym typeface="+mn-ea"/>
              </a:rPr>
              <a:t>There are no female patients in the dataset whose age is greater than 40 . Hence the output is blank table.</a:t>
            </a:r>
            <a:endParaRPr lang="en-US" sz="4000"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371600" y="1943100"/>
            <a:ext cx="7284085" cy="121920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524000" y="2171700"/>
            <a:ext cx="7584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ym typeface="+mn-ea"/>
              </a:rPr>
              <a:t>T</a:t>
            </a:r>
            <a:r>
              <a:rPr sz="4400" b="1">
                <a:sym typeface="+mn-ea"/>
              </a:rPr>
              <a:t>he average BMI of patients</a:t>
            </a:r>
            <a:endParaRPr sz="4400" b="1">
              <a:sym typeface="+mn-ea"/>
            </a:endParaRPr>
          </a:p>
        </p:txBody>
      </p:sp>
      <p:pic>
        <p:nvPicPr>
          <p:cNvPr id="5" name="Picture 4" descr="Screenshot 2024-03-20 1148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5115" y="4457700"/>
            <a:ext cx="7345680" cy="26092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 descr="Screenshot 2024-03-20 1148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25200" y="4888230"/>
            <a:ext cx="3669030" cy="17487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371600" y="1943100"/>
            <a:ext cx="14256385" cy="121920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524000" y="2171700"/>
            <a:ext cx="140328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b="1">
                <a:sym typeface="+mn-ea"/>
              </a:rPr>
              <a:t>List</a:t>
            </a:r>
            <a:r>
              <a:rPr lang="en-US" sz="4400" b="1">
                <a:sym typeface="+mn-ea"/>
              </a:rPr>
              <a:t> of</a:t>
            </a:r>
            <a:r>
              <a:rPr sz="4400" b="1">
                <a:sym typeface="+mn-ea"/>
              </a:rPr>
              <a:t> patients in descending order of blood glucose levels.</a:t>
            </a:r>
            <a:endParaRPr sz="4400" b="1">
              <a:sym typeface="+mn-ea"/>
            </a:endParaRPr>
          </a:p>
        </p:txBody>
      </p:sp>
      <p:pic>
        <p:nvPicPr>
          <p:cNvPr id="2" name="Picture 1" descr="Screenshot 2024-03-20 1152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3924300"/>
            <a:ext cx="7911465" cy="23761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 descr="Screenshot 2024-03-20 1152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6265" y="3418205"/>
            <a:ext cx="7366000" cy="63595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371600" y="1943100"/>
            <a:ext cx="14256385" cy="121920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524000" y="2171700"/>
            <a:ext cx="140328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ym typeface="+mn-ea"/>
              </a:rPr>
              <a:t>P</a:t>
            </a:r>
            <a:r>
              <a:rPr sz="4400" b="1">
                <a:sym typeface="+mn-ea"/>
              </a:rPr>
              <a:t>atients who have </a:t>
            </a:r>
            <a:r>
              <a:rPr lang="en-US" sz="4400" b="1">
                <a:sym typeface="+mn-ea"/>
              </a:rPr>
              <a:t>both </a:t>
            </a:r>
            <a:r>
              <a:rPr sz="4400" b="1">
                <a:sym typeface="+mn-ea"/>
              </a:rPr>
              <a:t>hypertension and diabetes.</a:t>
            </a:r>
            <a:endParaRPr sz="4400" b="1">
              <a:sym typeface="+mn-ea"/>
            </a:endParaRPr>
          </a:p>
        </p:txBody>
      </p:sp>
      <p:pic>
        <p:nvPicPr>
          <p:cNvPr id="4" name="Picture 3" descr="Screenshot 2024-03-20 1156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3771900"/>
            <a:ext cx="7529195" cy="19869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 descr="Screenshot 2024-03-20 1157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1200" y="3543300"/>
            <a:ext cx="6885940" cy="60001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534035" y="6667500"/>
            <a:ext cx="82689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/>
              <a:t>2088 Patients have both hypertension &amp; diabetes.</a:t>
            </a:r>
            <a:endParaRPr lang="en-US" sz="4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371600" y="1943100"/>
            <a:ext cx="10468610" cy="121920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4800" b="1"/>
          </a:p>
        </p:txBody>
      </p: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6858000" y="422910"/>
            <a:ext cx="4711065" cy="1028065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28" name="TextBox 22"/>
          <p:cNvSpPr txBox="1"/>
          <p:nvPr/>
        </p:nvSpPr>
        <p:spPr>
          <a:xfrm>
            <a:off x="7467600" y="800100"/>
            <a:ext cx="3719195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000"/>
              </a:lnSpc>
            </a:pPr>
            <a:r>
              <a:rPr lang="en-US" sz="6000">
                <a:solidFill>
                  <a:srgbClr val="FFFFFF"/>
                </a:solidFill>
                <a:latin typeface="Kollektif Bold" panose="020B0604020101010102"/>
              </a:rPr>
              <a:t>INSIGHTS</a:t>
            </a:r>
            <a:endParaRPr lang="en-US" sz="6000">
              <a:solidFill>
                <a:srgbClr val="FFFFFF"/>
              </a:solidFill>
              <a:latin typeface="Kollektif Bold" panose="020B060402010101010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524000" y="2171700"/>
            <a:ext cx="140328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ym typeface="+mn-ea"/>
              </a:rPr>
              <a:t>T</a:t>
            </a:r>
            <a:r>
              <a:rPr sz="4400" b="1">
                <a:sym typeface="+mn-ea"/>
              </a:rPr>
              <a:t>he number of patients with heart disease.</a:t>
            </a:r>
            <a:endParaRPr sz="4400" b="1">
              <a:sym typeface="+mn-ea"/>
            </a:endParaRPr>
          </a:p>
        </p:txBody>
      </p:sp>
      <p:pic>
        <p:nvPicPr>
          <p:cNvPr id="2" name="Picture 1" descr="Screenshot 2024-03-20 120005"/>
          <p:cNvPicPr>
            <a:picLocks noChangeAspect="1"/>
          </p:cNvPicPr>
          <p:nvPr/>
        </p:nvPicPr>
        <p:blipFill>
          <a:blip r:embed="rId9"/>
          <a:srcRect b="5618"/>
          <a:stretch>
            <a:fillRect/>
          </a:stretch>
        </p:blipFill>
        <p:spPr>
          <a:xfrm>
            <a:off x="1066800" y="4438650"/>
            <a:ext cx="7242810" cy="23571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 descr="Screenshot 2024-03-20 120107"/>
          <p:cNvPicPr>
            <a:picLocks noChangeAspect="1"/>
          </p:cNvPicPr>
          <p:nvPr/>
        </p:nvPicPr>
        <p:blipFill>
          <a:blip r:embed="rId10"/>
          <a:srcRect b="7823"/>
          <a:stretch>
            <a:fillRect/>
          </a:stretch>
        </p:blipFill>
        <p:spPr>
          <a:xfrm>
            <a:off x="10744200" y="4686300"/>
            <a:ext cx="4912995" cy="19615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3585</Words>
  <Application>WPS Presentation</Application>
  <PresentationFormat>On-screen Show (4:3)</PresentationFormat>
  <Paragraphs>128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SimSun</vt:lpstr>
      <vt:lpstr>Wingdings</vt:lpstr>
      <vt:lpstr>Kollektif Bold</vt:lpstr>
      <vt:lpstr>Baskerville Old Face</vt:lpstr>
      <vt:lpstr>Poppins</vt:lpstr>
      <vt:lpstr>Segoe Print</vt:lpstr>
      <vt:lpstr>DM Sans</vt:lpstr>
      <vt:lpstr>Calibri</vt:lpstr>
      <vt:lpstr>Microsoft YaHei</vt:lpstr>
      <vt:lpstr>Arial Unicode MS</vt:lpstr>
      <vt:lpstr>League Spartan</vt:lpstr>
      <vt:lpstr>DM Sans Bold</vt:lpstr>
      <vt:lpstr>DM Sans Italics</vt:lpstr>
      <vt:lpstr>IBM Plex Sans Bold</vt:lpstr>
      <vt:lpstr>Arial</vt:lpstr>
      <vt:lpstr>Times New Roman</vt:lpstr>
      <vt:lpstr>Arial Rounded MT Bold</vt:lpstr>
      <vt:lpstr>Algerian</vt:lpstr>
      <vt:lpstr>Agency FB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/>
  <cp:lastModifiedBy>DELL</cp:lastModifiedBy>
  <cp:revision>5</cp:revision>
  <dcterms:created xsi:type="dcterms:W3CDTF">2006-08-16T00:00:00Z</dcterms:created>
  <dcterms:modified xsi:type="dcterms:W3CDTF">2024-03-20T09:37:29Z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461AD524A4054C19BB698A86DBC543E2_13</vt:lpwstr>
  </property>
  <property fmtid="{D5CDD505-2E9C-101B-9397-08002B2CF9AE}" pid="3" name="KSOProductBuildVer">
    <vt:lpwstr>1033-12.2.0.13489</vt:lpwstr>
  </property>
</Properties>
</file>