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86" r:id="rId9"/>
    <p:sldId id="265" r:id="rId10"/>
    <p:sldId id="266" r:id="rId11"/>
    <p:sldId id="270" r:id="rId12"/>
    <p:sldId id="271" r:id="rId13"/>
    <p:sldId id="272" r:id="rId14"/>
    <p:sldId id="306" r:id="rId15"/>
    <p:sldId id="273" r:id="rId16"/>
    <p:sldId id="275" r:id="rId17"/>
    <p:sldId id="276" r:id="rId18"/>
    <p:sldId id="323" r:id="rId19"/>
    <p:sldId id="278" r:id="rId20"/>
    <p:sldId id="277" r:id="rId21"/>
    <p:sldId id="279" r:id="rId22"/>
    <p:sldId id="280" r:id="rId23"/>
    <p:sldId id="285" r:id="rId24"/>
    <p:sldId id="287" r:id="rId25"/>
    <p:sldId id="304" r:id="rId26"/>
    <p:sldId id="307" r:id="rId27"/>
    <p:sldId id="322" r:id="rId28"/>
    <p:sldId id="263" r:id="rId29"/>
  </p:sldIdLst>
  <p:sldSz cx="18288000" cy="10287000"/>
  <p:notesSz cx="6858000" cy="9144000"/>
  <p:embeddedFontLst>
    <p:embeddedFont>
      <p:font typeface="SimSun" panose="02010600030101010101" pitchFamily="2" charset="-122"/>
      <p:regular r:id="rId33"/>
    </p:embeddedFont>
    <p:embeddedFont>
      <p:font typeface="League Spartan" panose="00000800000000000000"/>
      <p:bold r:id="rId34"/>
    </p:embeddedFont>
    <p:embeddedFont>
      <p:font typeface="Poppins Bold Italics" panose="00000800000000000000"/>
      <p:boldItalic r:id="rId35"/>
    </p:embeddedFont>
    <p:embeddedFont>
      <p:font typeface="Poppins" panose="00000500000000000000"/>
      <p:regular r:id="rId36"/>
    </p:embeddedFont>
    <p:embeddedFont>
      <p:font typeface="Poppins Bold" panose="00000800000000000000"/>
      <p:bold r:id="rId37"/>
    </p:embeddedFont>
    <p:embeddedFont>
      <p:font typeface="Calibri" panose="020F050202020403020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" Target="slides/slide2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847725"/>
            <a:ext cx="11726184" cy="668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5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 panose="00000800000000000000"/>
              </a:rPr>
              <a:t>HOTEL RESERVATION ANALYSIS         </a:t>
            </a:r>
            <a:r>
              <a:rPr lang="en-US" sz="9530">
                <a:solidFill>
                  <a:srgbClr val="0097B2"/>
                </a:solidFill>
                <a:latin typeface="League Spartan" panose="00000800000000000000"/>
              </a:rPr>
              <a:t>SQL PROJECT</a:t>
            </a:r>
            <a:endParaRPr lang="en-US" sz="9530">
              <a:solidFill>
                <a:srgbClr val="0097B2"/>
              </a:solidFill>
              <a:latin typeface="League Spartan" panose="00000800000000000000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93404" y="9144000"/>
            <a:ext cx="5691391" cy="73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  <a:spcBef>
                <a:spcPct val="0"/>
              </a:spcBef>
            </a:pPr>
            <a:r>
              <a:rPr lang="en-US" sz="4115">
                <a:solidFill>
                  <a:srgbClr val="000000"/>
                </a:solidFill>
                <a:latin typeface="Poppins Bold Italics" panose="00000800000000000000"/>
              </a:rPr>
              <a:t>By: - Jyoti Saraswat</a:t>
            </a:r>
            <a:endParaRPr lang="en-US" sz="4115">
              <a:solidFill>
                <a:srgbClr val="000000"/>
              </a:solidFill>
              <a:latin typeface="Poppins Bold Italics" panose="000008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495300"/>
            <a:ext cx="1760982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What is the highest and lowest lead time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 for reservations?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5120" y="163195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304800" y="74295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Picture 4" descr="Screenshot 2024-03-06 112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60" y="2621915"/>
            <a:ext cx="7869555" cy="302069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6" name="Picture 5" descr="Screenshot 2024-03-06 112344"/>
          <p:cNvPicPr>
            <a:picLocks noChangeAspect="1"/>
          </p:cNvPicPr>
          <p:nvPr/>
        </p:nvPicPr>
        <p:blipFill>
          <a:blip r:embed="rId3"/>
          <a:srcRect b="15259"/>
          <a:stretch>
            <a:fillRect/>
          </a:stretch>
        </p:blipFill>
        <p:spPr>
          <a:xfrm>
            <a:off x="5181600" y="7124700"/>
            <a:ext cx="4690745" cy="17526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32785" y="419100"/>
            <a:ext cx="15291435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What is the most common market segment type for reservations?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53105" y="161544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3335655" y="75819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Picture 6" descr="Screenshot 2024-03-06 112810"/>
          <p:cNvPicPr>
            <a:picLocks noChangeAspect="1"/>
          </p:cNvPicPr>
          <p:nvPr/>
        </p:nvPicPr>
        <p:blipFill>
          <a:blip r:embed="rId2"/>
          <a:srcRect b="12393"/>
          <a:stretch>
            <a:fillRect/>
          </a:stretch>
        </p:blipFill>
        <p:spPr>
          <a:xfrm>
            <a:off x="6021070" y="2857500"/>
            <a:ext cx="7520940" cy="263271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 descr="Screenshot 2024-03-06 1129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6591300"/>
            <a:ext cx="4804410" cy="290385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  <p:txBody>
          <a:bodyPr/>
          <a:p>
            <a:r>
              <a:rPr lang="en-US" b="1">
                <a:sym typeface="+mn-ea"/>
              </a:rPr>
              <a:t>Output :-</a:t>
            </a:r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438400" y="4381500"/>
            <a:ext cx="15291435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43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latin typeface="League Spartan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5400000">
            <a:off x="7600950" y="-7639050"/>
            <a:ext cx="3086100" cy="18287365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228600" y="63627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1000" y="800100"/>
            <a:ext cx="17136745" cy="1419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u="sng">
                <a:solidFill>
                  <a:schemeClr val="bg1"/>
                </a:solidFill>
                <a:latin typeface="League Spartan" panose="00000800000000000000"/>
                <a:sym typeface="+mn-ea"/>
              </a:rPr>
              <a:t>How many reservations have a booking status of "Confirmed"?</a:t>
            </a:r>
            <a:endParaRPr lang="en-US" sz="4800" u="sng">
              <a:solidFill>
                <a:schemeClr val="bg1"/>
              </a:solidFill>
              <a:latin typeface="League Spartan" panose="00000800000000000000"/>
            </a:endParaRPr>
          </a:p>
          <a:p>
            <a:endParaRPr lang="en-US" sz="4800" u="sng">
              <a:solidFill>
                <a:schemeClr val="bg1"/>
              </a:solidFill>
              <a:latin typeface="League Spartan" panose="00000800000000000000"/>
            </a:endParaRPr>
          </a:p>
        </p:txBody>
      </p:sp>
      <p:pic>
        <p:nvPicPr>
          <p:cNvPr id="6" name="Picture 5" descr="Screenshot 2024-03-06 113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90900"/>
            <a:ext cx="6400800" cy="236347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2" name="Picture 11" descr="Screenshot 2024-03-06 113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886700"/>
            <a:ext cx="3255645" cy="182308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3" name="Text Box 12"/>
          <p:cNvSpPr txBox="1"/>
          <p:nvPr/>
        </p:nvSpPr>
        <p:spPr>
          <a:xfrm>
            <a:off x="9829800" y="3238500"/>
            <a:ext cx="738441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 u="sng">
                <a:solidFill>
                  <a:schemeClr val="tx1"/>
                </a:solidFill>
                <a:latin typeface="League Spartan" panose="00000800000000000000"/>
                <a:sym typeface="+mn-ea"/>
              </a:rPr>
              <a:t>No. of reservations based on booking status:- </a:t>
            </a:r>
            <a:endParaRPr lang="en-US" sz="3200" b="1" u="sng">
              <a:solidFill>
                <a:schemeClr val="tx1"/>
              </a:solidFill>
              <a:latin typeface="League Spartan" panose="00000800000000000000"/>
              <a:sym typeface="+mn-ea"/>
            </a:endParaRPr>
          </a:p>
        </p:txBody>
      </p:sp>
      <p:pic>
        <p:nvPicPr>
          <p:cNvPr id="14" name="Picture 13" descr="Screenshot 2024-03-06 1139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4457700"/>
            <a:ext cx="7498715" cy="295211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5" name="Picture 14" descr="Screenshot 2024-03-06 1140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0" y="7658100"/>
            <a:ext cx="4182745" cy="234823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6" name="Text Box 15"/>
          <p:cNvSpPr txBox="1"/>
          <p:nvPr/>
        </p:nvSpPr>
        <p:spPr>
          <a:xfrm>
            <a:off x="8568690" y="82677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  <p:txBody>
          <a:bodyPr/>
          <a:p>
            <a:r>
              <a:rPr lang="en-US" b="1">
                <a:sym typeface="+mn-ea"/>
              </a:rPr>
              <a:t>Output :-</a:t>
            </a:r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438400" y="4381500"/>
            <a:ext cx="15291435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43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latin typeface="League Spartan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5400000">
            <a:off x="7600950" y="-7639050"/>
            <a:ext cx="3086100" cy="18287365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52400" y="76581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1000" y="800100"/>
            <a:ext cx="9486265" cy="930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u="sng">
                <a:solidFill>
                  <a:schemeClr val="bg1"/>
                </a:solidFill>
                <a:latin typeface="League Spartan" panose="00000800000000000000"/>
                <a:sym typeface="+mn-ea"/>
              </a:rPr>
              <a:t>Booking Status percentage</a:t>
            </a:r>
            <a:endParaRPr lang="en-US" sz="4800" u="sng">
              <a:solidFill>
                <a:schemeClr val="bg1"/>
              </a:solidFill>
              <a:latin typeface="League Spartan" panose="00000800000000000000"/>
            </a:endParaRPr>
          </a:p>
        </p:txBody>
      </p:sp>
      <p:pic>
        <p:nvPicPr>
          <p:cNvPr id="4" name="Picture 3" descr="Screenshot 2024-03-06 1658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45" y="2072640"/>
            <a:ext cx="11412855" cy="397002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Picture 6" descr="Screenshot 2024-03-06 165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6972300"/>
            <a:ext cx="6228080" cy="25527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  <p:txBody>
          <a:bodyPr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438400" y="4381500"/>
            <a:ext cx="15291435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endParaRPr lang="en-US" sz="43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latin typeface="League Spartan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5400000">
            <a:off x="7601585" y="-400050"/>
            <a:ext cx="3086100" cy="18287365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676400" y="79629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bg1"/>
                </a:solidFill>
                <a:sym typeface="+mn-ea"/>
              </a:rPr>
              <a:t>Output :-</a:t>
            </a:r>
            <a:endParaRPr lang="en-US" sz="5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1000" y="342900"/>
            <a:ext cx="17136745" cy="1419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800" u="sng">
                <a:solidFill>
                  <a:srgbClr val="593C8F"/>
                </a:solidFill>
                <a:latin typeface="League Spartan" panose="00000800000000000000"/>
                <a:sym typeface="+mn-ea"/>
              </a:rPr>
              <a:t>What is the total number of adults and children across all reservations?</a:t>
            </a:r>
            <a:endParaRPr lang="en-US" sz="4800" u="sng">
              <a:solidFill>
                <a:srgbClr val="593C8F"/>
              </a:solidFill>
              <a:latin typeface="League Spartan" panose="00000800000000000000"/>
              <a:sym typeface="+mn-ea"/>
            </a:endParaRPr>
          </a:p>
        </p:txBody>
      </p:sp>
      <p:pic>
        <p:nvPicPr>
          <p:cNvPr id="4" name="Picture 3" descr="Screenshot 2024-03-06 114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90900"/>
            <a:ext cx="7760335" cy="231584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Picture 6" descr="Screenshot 2024-03-06 1146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7886700"/>
            <a:ext cx="5380990" cy="161480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495300"/>
            <a:ext cx="1760982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What is the average number of weekend nights for reservations involving children?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5120" y="163195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304800" y="74295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Picture 6" descr="Screenshot 2024-03-06 115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81300"/>
            <a:ext cx="8854440" cy="272796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 descr="Screenshot 2024-03-06 115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200900"/>
            <a:ext cx="5665470" cy="192468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24200" y="419100"/>
            <a:ext cx="1488059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How many reservations were made in each month of the year?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20720" y="163195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0" y="-9525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801600" y="24003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Picture 4" descr="Screenshot 2024-03-06 115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4300"/>
            <a:ext cx="8142605" cy="407162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6" name="Picture 5" descr="Screenshot 2024-03-06 1154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3543300"/>
            <a:ext cx="6607810" cy="615188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24200" y="419100"/>
            <a:ext cx="1488059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How many reservations were made in each month of the year?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20720" y="163195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0" y="-9525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7" name="Picture 6" descr="Screenshot 2024-03-07 123944"/>
          <p:cNvPicPr>
            <a:picLocks noChangeAspect="1"/>
          </p:cNvPicPr>
          <p:nvPr/>
        </p:nvPicPr>
        <p:blipFill>
          <a:blip r:embed="rId2"/>
          <a:srcRect l="11458" t="31481" r="10938" b="12037"/>
          <a:stretch>
            <a:fillRect/>
          </a:stretch>
        </p:blipFill>
        <p:spPr>
          <a:xfrm>
            <a:off x="457200" y="2476500"/>
            <a:ext cx="17469485" cy="74853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6858000" y="8572500"/>
            <a:ext cx="101765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Maximum no. of reservation in June 2018</a:t>
            </a:r>
            <a:endParaRPr lang="en-US" sz="3200" b="1"/>
          </a:p>
          <a:p>
            <a:r>
              <a:rPr lang="en-US" sz="3200" b="1">
                <a:sym typeface="+mn-ea"/>
              </a:rPr>
              <a:t>Minimum no. of reservation in July 2017</a:t>
            </a:r>
            <a:endParaRPr lang="en-US" sz="3200" b="1"/>
          </a:p>
          <a:p>
            <a:endParaRPr lang="en-US" sz="3200" b="1"/>
          </a:p>
          <a:p>
            <a:endParaRPr lang="en-US"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495300"/>
            <a:ext cx="1760982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What is the average number of nights (both weekend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 and weekday) spent by guests for each room type?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248920" y="184404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2057400" y="76581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Picture 6" descr="Screenshot 2024-03-13 142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1300"/>
            <a:ext cx="9452610" cy="30511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 descr="Screenshot 2024-03-13 142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6134100"/>
            <a:ext cx="5422900" cy="3807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24200" y="419100"/>
            <a:ext cx="1488059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For reservations involving children, what is the most common room type, and what is the average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price for that room type?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96920" y="231521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0" y="-9525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3106400" y="30861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Picture 4" descr="Screenshot 2024-03-07 120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57700"/>
            <a:ext cx="7306945" cy="417893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6" name="Picture 5" descr="Screenshot 2024-03-07 1209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4991100"/>
            <a:ext cx="6076950" cy="335851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032147" y="0"/>
            <a:ext cx="8255853" cy="10287000"/>
            <a:chOff x="0" y="0"/>
            <a:chExt cx="217438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4381" cy="2709333"/>
            </a:xfrm>
            <a:custGeom>
              <a:avLst/>
              <a:gdLst/>
              <a:ahLst/>
              <a:cxnLst/>
              <a:rect l="l" t="t" r="r" b="b"/>
              <a:pathLst>
                <a:path w="2174381" h="2709333">
                  <a:moveTo>
                    <a:pt x="0" y="0"/>
                  </a:moveTo>
                  <a:lnTo>
                    <a:pt x="2174381" y="0"/>
                  </a:lnTo>
                  <a:lnTo>
                    <a:pt x="21743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7438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6498" y="1855022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INTRODUCTION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6498" y="3144611"/>
            <a:ext cx="9683445" cy="572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0"/>
              </a:lnSpc>
            </a:pPr>
            <a:r>
              <a:rPr lang="en-US" sz="2695">
                <a:solidFill>
                  <a:srgbClr val="000000"/>
                </a:solidFill>
                <a:latin typeface="Poppins" panose="00000500000000000000"/>
              </a:rPr>
              <a:t>This SQL project focused on analyzing a hotel reservation dataset. </a:t>
            </a:r>
            <a:endParaRPr lang="en-US" sz="2695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ts val="3770"/>
              </a:lnSpc>
            </a:pPr>
            <a:r>
              <a:rPr lang="en-US" sz="2695">
                <a:solidFill>
                  <a:srgbClr val="000000"/>
                </a:solidFill>
                <a:latin typeface="Poppins" panose="00000500000000000000"/>
              </a:rPr>
              <a:t>In the hospitality industry, data is crucial for making informed decisions and improving guest experiences. </a:t>
            </a:r>
            <a:endParaRPr lang="en-US" sz="2695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ts val="3770"/>
              </a:lnSpc>
            </a:pPr>
          </a:p>
          <a:p>
            <a:pPr>
              <a:lnSpc>
                <a:spcPts val="3770"/>
              </a:lnSpc>
            </a:pPr>
            <a:r>
              <a:rPr lang="en-US" sz="2695">
                <a:solidFill>
                  <a:srgbClr val="000000"/>
                </a:solidFill>
                <a:latin typeface="Poppins" panose="00000500000000000000"/>
              </a:rPr>
              <a:t>Through this project, we'll utilize MySQL to delve into guest preferences, booking trends, and other factors that impact hotel operations. </a:t>
            </a:r>
            <a:endParaRPr lang="en-US" sz="2695">
              <a:solidFill>
                <a:srgbClr val="000000"/>
              </a:solidFill>
              <a:latin typeface="Poppins" panose="00000500000000000000"/>
            </a:endParaRPr>
          </a:p>
          <a:p>
            <a:pPr>
              <a:lnSpc>
                <a:spcPts val="3770"/>
              </a:lnSpc>
            </a:pPr>
          </a:p>
          <a:p>
            <a:pPr>
              <a:lnSpc>
                <a:spcPts val="3770"/>
              </a:lnSpc>
              <a:spcBef>
                <a:spcPct val="0"/>
              </a:spcBef>
            </a:pPr>
            <a:r>
              <a:rPr lang="en-US" sz="2695">
                <a:solidFill>
                  <a:srgbClr val="000000"/>
                </a:solidFill>
                <a:latin typeface="Poppins" panose="00000500000000000000"/>
              </a:rPr>
              <a:t>By harnessing the power of data analysis, we aim to uncover valuable insights that can drive better strategies and enhance the overall guest journey. </a:t>
            </a:r>
            <a:endParaRPr lang="en-US" sz="2695">
              <a:solidFill>
                <a:srgbClr val="000000"/>
              </a:solidFill>
              <a:latin typeface="Poppins" panose="00000500000000000000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86435" y="2574290"/>
            <a:ext cx="44481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2024619" y="80443"/>
            <a:ext cx="4270910" cy="75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0"/>
              </a:lnSpc>
              <a:spcBef>
                <a:spcPct val="0"/>
              </a:spcBef>
            </a:pPr>
            <a:r>
              <a:rPr lang="en-US" sz="4150">
                <a:solidFill>
                  <a:srgbClr val="FFFFFF"/>
                </a:solidFill>
                <a:latin typeface="Poppins" panose="00000500000000000000"/>
              </a:rPr>
              <a:t>Dataset Details:</a:t>
            </a:r>
            <a:endParaRPr lang="en-US" sz="4150">
              <a:solidFill>
                <a:srgbClr val="FFFFFF"/>
              </a:solidFill>
              <a:latin typeface="Poppins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350963" y="800100"/>
            <a:ext cx="7618221" cy="475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0"/>
              </a:lnSpc>
              <a:spcBef>
                <a:spcPct val="0"/>
              </a:spcBef>
            </a:pPr>
            <a:r>
              <a:rPr lang="en-US" sz="2650">
                <a:solidFill>
                  <a:srgbClr val="FFFFFF"/>
                </a:solidFill>
                <a:latin typeface="Poppins" panose="00000500000000000000"/>
              </a:rPr>
              <a:t>The dataset includes the following columns:</a:t>
            </a:r>
            <a:endParaRPr lang="en-US" sz="2650">
              <a:solidFill>
                <a:srgbClr val="FFFFFF"/>
              </a:solidFill>
              <a:latin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50963" y="1400208"/>
            <a:ext cx="7618221" cy="888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Booking_ID</a:t>
            </a:r>
            <a:r>
              <a:rPr lang="en-US" sz="2200">
                <a:solidFill>
                  <a:srgbClr val="FFDE59"/>
                </a:solidFill>
                <a:latin typeface="Poppins" panose="00000500000000000000"/>
              </a:rPr>
              <a:t>: 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A unique identifier for each hotel reservation.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no_of_adults</a:t>
            </a:r>
            <a:r>
              <a:rPr lang="en-US" sz="2200">
                <a:solidFill>
                  <a:srgbClr val="FFFFFF"/>
                </a:solidFill>
                <a:latin typeface="Poppins Bold" panose="00000800000000000000"/>
              </a:rPr>
              <a:t>: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 The number of adults in the reservation.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no_of_children: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 The number of children in the reservation.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no_of_weekend_nights: 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The number of nights in the reservation that fall on weekends.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no_of_week_nights: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 The number of nights in the reservation that fall on weekdays.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 b="1">
                <a:solidFill>
                  <a:srgbClr val="FFFF00"/>
                </a:solidFill>
                <a:latin typeface="Poppins" panose="00000500000000000000"/>
              </a:rPr>
              <a:t>t</a:t>
            </a: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ype_of_meal_plan: 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The meal plan chosen by the guests.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 b="1">
                <a:solidFill>
                  <a:srgbClr val="FFFF00"/>
                </a:solidFill>
                <a:latin typeface="Poppins" panose="00000500000000000000"/>
              </a:rPr>
              <a:t>r</a:t>
            </a:r>
            <a:r>
              <a:rPr lang="en-US" sz="2200" b="1">
                <a:solidFill>
                  <a:srgbClr val="FFFF00"/>
                </a:solidFill>
                <a:latin typeface="Poppins Bold" panose="00000800000000000000"/>
              </a:rPr>
              <a:t>oo</a:t>
            </a: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m_type_reserved: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 The type of room reserved by the guests.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 b="1">
                <a:solidFill>
                  <a:srgbClr val="FFFF00"/>
                </a:solidFill>
                <a:latin typeface="Poppins" panose="00000500000000000000"/>
              </a:rPr>
              <a:t>l</a:t>
            </a:r>
            <a:r>
              <a:rPr lang="en-US" sz="2200" b="1">
                <a:solidFill>
                  <a:srgbClr val="FFFF00"/>
                </a:solidFill>
                <a:latin typeface="Poppins Bold" panose="00000800000000000000"/>
              </a:rPr>
              <a:t>e</a:t>
            </a: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ad_time: 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The number of days between booking and arrival.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arrival_date: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 The date of arrival.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market_segment_type: 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The market segment to which the reservation belongs.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avg_price_per_room: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 The average price per room in the reservation.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  <a:p>
            <a:pPr>
              <a:lnSpc>
                <a:spcPts val="3150"/>
              </a:lnSpc>
              <a:spcBef>
                <a:spcPct val="0"/>
              </a:spcBef>
            </a:pPr>
            <a:r>
              <a:rPr lang="en-US" sz="2200">
                <a:solidFill>
                  <a:srgbClr val="FFDE59"/>
                </a:solidFill>
                <a:latin typeface="Poppins Bold" panose="00000800000000000000"/>
              </a:rPr>
              <a:t>booking_status: </a:t>
            </a:r>
            <a:r>
              <a:rPr lang="en-US" sz="2200">
                <a:solidFill>
                  <a:srgbClr val="FFFFFF"/>
                </a:solidFill>
                <a:latin typeface="Poppins" panose="00000500000000000000"/>
              </a:rPr>
              <a:t>The status of the booking.</a:t>
            </a:r>
            <a:endParaRPr lang="en-US" sz="2200">
              <a:solidFill>
                <a:srgbClr val="FFFFFF"/>
              </a:solidFill>
              <a:latin typeface="Poppins" panose="00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495300"/>
            <a:ext cx="1760982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Find the market segment type that generates the 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highest average price per room.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248920" y="184404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457200" y="75057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Picture 6" descr="Screenshot 2024-03-06 121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009900"/>
            <a:ext cx="7908925" cy="285623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 descr="Screenshot 2024-03-06 121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6819900"/>
            <a:ext cx="5758180" cy="275272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300065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6055" y="190500"/>
            <a:ext cx="14444345" cy="186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80"/>
              </a:lnSpc>
              <a:spcBef>
                <a:spcPct val="0"/>
              </a:spcBef>
            </a:pPr>
            <a:r>
              <a:rPr lang="en-US" sz="4000" u="sng">
                <a:solidFill>
                  <a:srgbClr val="FFFFFF"/>
                </a:solidFill>
                <a:latin typeface="League Spartan" panose="00000800000000000000"/>
                <a:sym typeface="+mn-ea"/>
              </a:rPr>
              <a:t>Key Insights , </a:t>
            </a:r>
            <a:r>
              <a:rPr lang="en-US" sz="4000" u="sng">
                <a:solidFill>
                  <a:srgbClr val="FFFFFF"/>
                </a:solidFill>
                <a:latin typeface="League Spartan" panose="00000800000000000000"/>
              </a:rPr>
              <a:t>Areas of Improvements &amp;  Actionable Recommendations based on the insights :-</a:t>
            </a:r>
            <a:endParaRPr lang="en-US" sz="4000" u="sng">
              <a:solidFill>
                <a:srgbClr val="FFFFFF"/>
              </a:solidFill>
              <a:latin typeface="League Spartan" panose="0000080000000000000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4800" y="3390900"/>
            <a:ext cx="149326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Meal Plan  : - “</a:t>
            </a:r>
            <a:r>
              <a:rPr lang="en-US" sz="3200">
                <a:solidFill>
                  <a:schemeClr val="bg1"/>
                </a:solidFill>
                <a:sym typeface="+mn-ea"/>
              </a:rPr>
              <a:t>Meal Plan 1” is preferred by </a:t>
            </a:r>
            <a:r>
              <a:rPr lang="en-US" sz="3200">
                <a:solidFill>
                  <a:schemeClr val="bg1"/>
                </a:solidFill>
              </a:rPr>
              <a:t>75% (approx) of total reservations(guest)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                        “Meal Plan 2” is only preferred by 9% (approx) of total reservations.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00" y="2705100"/>
            <a:ext cx="485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1) Key Insight: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3400" y="4686300"/>
            <a:ext cx="5674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Area of Improvement:-</a:t>
            </a:r>
            <a:endParaRPr lang="en-US" sz="4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3400" y="5448300"/>
            <a:ext cx="145954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Hotel Management should work on improving the quality of Meal Plan 2 to attract the guests.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9600" y="6890385"/>
            <a:ext cx="967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Actionable Recommendations:-</a:t>
            </a:r>
            <a:endParaRPr lang="en-US" sz="4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9600" y="7734300"/>
            <a:ext cx="137909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sym typeface="+mn-ea"/>
              </a:rPr>
              <a:t>Hotel Management should </a:t>
            </a:r>
            <a:r>
              <a:rPr lang="en-US" sz="2800">
                <a:solidFill>
                  <a:schemeClr val="bg1"/>
                </a:solidFill>
              </a:rPr>
              <a:t>Evaluate the menu offerings included in meal plan 2 and consider enhancing the variety and quality of food options.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Offer special discounts or complimentary perks (e.g., free breakfast) to encourage guests to choose meal plan 2 during the booking process.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300065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57200" y="1638300"/>
            <a:ext cx="149326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No. of Reservations in 2017 :  123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No. of Reservations in 2018 :   577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00" y="419100"/>
            <a:ext cx="485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2) Key Insight: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3400" y="2995930"/>
            <a:ext cx="17583150" cy="1635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>
                <a:solidFill>
                  <a:schemeClr val="bg1"/>
                </a:solidFill>
                <a:latin typeface="League Spartan" panose="00000800000000000000"/>
                <a:sym typeface="+mn-ea"/>
              </a:rPr>
              <a:t>Percentage increase in no. of reservations over a year i.e from 2017  to 2018=</a:t>
            </a:r>
            <a:endParaRPr lang="en-US" sz="3200">
              <a:solidFill>
                <a:schemeClr val="bg1"/>
              </a:solidFill>
              <a:latin typeface="League Spartan" panose="00000800000000000000"/>
              <a:sym typeface="+mn-ea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3200" b="1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+mj-lt"/>
                <a:cs typeface="+mj-lt"/>
                <a:sym typeface="+mn-ea"/>
              </a:rPr>
              <a:t>369.10 %</a:t>
            </a:r>
            <a:endParaRPr lang="en-US" sz="3600" b="1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1000" y="4912360"/>
            <a:ext cx="967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Actionable Recommendations:-</a:t>
            </a:r>
            <a:endParaRPr lang="en-US" sz="4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4035" y="5981700"/>
            <a:ext cx="17064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To retain the customers &amp; to further improve total no . of bookings for upcoming years ,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   Management can consider offering special promotions or packages that include dining   experiences to attract  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   guests and increase revenue. 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Management can assess whether the current hotel infrastructure, including staff, facilities, and perks can accommodate the increased demand effectively and can plan accordindly.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Management should implement efficient housekeeping and maintenance procedures to maintain high cleanliness and maintenance standards.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300065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57200" y="1638300"/>
            <a:ext cx="149326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Most Commonly Booked Room Type : “Room Type 1” :-   534 Guests Preferred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Least Commonly Booked Room Type : “Room Type 5” :-   4 Guests Preferred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00" y="419100"/>
            <a:ext cx="485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3) Key Insight: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1000" y="5372100"/>
            <a:ext cx="967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Actionable Recommendations:-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34035" y="5981700"/>
            <a:ext cx="13714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7200" y="3162300"/>
            <a:ext cx="17149445" cy="2095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Area of Improvement:-</a:t>
            </a:r>
            <a:endParaRPr lang="en-US" sz="4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Room Type 2 , 5 &amp; 7 is least booked by Guests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  <a:sym typeface="+mn-ea"/>
              </a:rPr>
              <a:t>Hotel Management should work on improving the maintenance of rooms which include high cleanliness , facilities , room service etc. </a:t>
            </a:r>
            <a:endParaRPr lang="en-US" sz="2800">
              <a:solidFill>
                <a:schemeClr val="bg1"/>
              </a:solidFill>
              <a:sym typeface="+mn-ea"/>
            </a:endParaRPr>
          </a:p>
          <a:p>
            <a:endParaRPr lang="en-US" sz="2800">
              <a:solidFill>
                <a:schemeClr val="bg1"/>
              </a:solidFill>
              <a:sym typeface="+mn-ea"/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Management should evaluate the configuration and features of Room Types 2, 5, and 7 compared to more popular room types and can consider refurbishing or updating these rooms to enhance their appeal and meet guest expectations.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They can encourage guests to book Room Types 2, 5, and 7 by offering them special discounts, package deals or free upgrades. This makes these room types more attractive and gives guests extra value for their money.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300065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57200" y="1638300"/>
            <a:ext cx="149326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Most Common market segment type : Online :-   518 bookings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Least Common market segment type :  Aviation :-  1 booking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00" y="419100"/>
            <a:ext cx="485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4) Key Insight: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200" y="3314700"/>
            <a:ext cx="1598930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Actionable Recommendations:-</a:t>
            </a:r>
            <a:endParaRPr lang="en-US" sz="4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Allocate more resources and budget towards online marketing channels to capitalize on the popularity of online bookings. </a:t>
            </a:r>
            <a:endParaRPr lang="en-US" sz="28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</a:rPr>
              <a:t>    For that , Can explore partnerships with online travel agencies and booking platforms to increase visibility </a:t>
            </a:r>
            <a:endParaRPr lang="en-US" sz="28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</a:rPr>
              <a:t>      and reach within the online market segment.</a:t>
            </a:r>
            <a:endParaRPr lang="en-US" sz="28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Can build user friendly mobile booking apps and  online check-in/out options to enhance convenience and satisfaction.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300065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57200" y="1638300"/>
            <a:ext cx="14932660" cy="1783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solidFill>
                  <a:schemeClr val="bg1"/>
                </a:solidFill>
              </a:rPr>
              <a:t>No. of reservations that have booking status as “Not Canceled” = 493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  <a:sym typeface="+mn-ea"/>
              </a:rPr>
              <a:t>No. of reservations that have booking status as “Canceled” = 207</a:t>
            </a:r>
            <a:endParaRPr lang="en-US" sz="3200">
              <a:solidFill>
                <a:schemeClr val="bg1"/>
              </a:solidFill>
              <a:sym typeface="+mn-ea"/>
            </a:endParaRPr>
          </a:p>
          <a:p>
            <a:r>
              <a:rPr lang="en-US" sz="3200">
                <a:solidFill>
                  <a:schemeClr val="bg1"/>
                </a:solidFill>
              </a:rPr>
              <a:t>“Around 30% of reservations got canceled”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 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00" y="419100"/>
            <a:ext cx="485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5) Key Insight: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200" y="5905500"/>
            <a:ext cx="1725231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Actionable Recommendations:-</a:t>
            </a:r>
            <a:endParaRPr lang="en-US" sz="36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Proper reminder emails or notifications to guests  can be send before the cancellation deadline to minimize last-minute cancellations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Proper customer service and support channels should introduce to assist guests with their inquiries 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Can Offer discounts for guests who choose non-refundable or non-cancellable booking options.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7200" y="3543300"/>
            <a:ext cx="1628457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Area of Improvement:-</a:t>
            </a:r>
            <a:endParaRPr lang="en-US" sz="4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Team should communicate the policies clearly during the booking process to avoid cancellation of reservations</a:t>
            </a:r>
            <a:r>
              <a:rPr lang="en-US" sz="3200">
                <a:solidFill>
                  <a:schemeClr val="bg1"/>
                </a:solidFill>
              </a:rPr>
              <a:t>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300065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57200" y="1638300"/>
            <a:ext cx="14932660" cy="144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solidFill>
                  <a:schemeClr val="bg1"/>
                </a:solidFill>
              </a:rPr>
              <a:t>For reservations involving children most common room type is 'Room_Type 1'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  <a:sym typeface="+mn-ea"/>
              </a:rPr>
              <a:t>For reservations involving children least common room type is 'Room_Type 7'.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4800" y="419100"/>
            <a:ext cx="4857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6) Key Insight: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95605" y="5981700"/>
            <a:ext cx="1725231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Actionable Recommendations:-</a:t>
            </a:r>
            <a:endParaRPr lang="en-US" sz="36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Can collect feedback from families who have stayed in both 'Room_Type 1' and 'Room_Type 7' to compare and identify the  areas for improvement and areas of strength.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Can add kid-friendly features like bunk beds , indoor games and high chairs to make  'Room_Type 7' more appealing to families.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Can give families who book 'Room_Type 7' special deals like lower prices and free meals for kids.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05460" y="3543300"/>
            <a:ext cx="162845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Area of Improvement:</a:t>
            </a:r>
            <a:endParaRPr lang="en-US" sz="36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Service offered in Room Type 7 needs to be improved to increase no. of bookings of families having children</a:t>
            </a:r>
            <a:r>
              <a:rPr lang="en-US" sz="3200">
                <a:solidFill>
                  <a:schemeClr val="bg1"/>
                </a:solidFill>
              </a:rPr>
              <a:t>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0" y="7677150"/>
            <a:ext cx="18288000" cy="260985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09916" y="8115036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0"/>
              </a:lnSpc>
              <a:spcBef>
                <a:spcPct val="0"/>
              </a:spcBef>
            </a:pPr>
            <a:r>
              <a:rPr lang="en-US" sz="8050">
                <a:solidFill>
                  <a:srgbClr val="593C8F"/>
                </a:solidFill>
                <a:latin typeface="League Spartan" panose="00000800000000000000"/>
              </a:rPr>
              <a:t>THANK YOU</a:t>
            </a:r>
            <a:endParaRPr lang="en-US" sz="805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791200" y="9490191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1" descr="download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8223865" cy="7533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397077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r>
                <a:rPr lang="en-US" altLang="zh-CN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sym typeface="+mn-ea"/>
                </a:rPr>
                <a:t>Your text here</a:t>
              </a: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5995" y="321961"/>
            <a:ext cx="6417963" cy="887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League Spartan" panose="00000800000000000000"/>
              </a:rPr>
              <a:t>INSIGHTS</a:t>
            </a:r>
            <a:endParaRPr lang="en-US" sz="5200">
              <a:solidFill>
                <a:srgbClr val="FFFFFF"/>
              </a:solidFill>
              <a:latin typeface="League Spartan" panose="00000800000000000000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185995" y="1209088"/>
            <a:ext cx="3208981" cy="5714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380940" y="3467082"/>
            <a:ext cx="10316393" cy="2209247"/>
          </a:xfrm>
          <a:custGeom>
            <a:avLst/>
            <a:gdLst/>
            <a:ahLst/>
            <a:cxnLst/>
            <a:rect l="l" t="t" r="r" b="b"/>
            <a:pathLst>
              <a:path w="10316393" h="2209247">
                <a:moveTo>
                  <a:pt x="0" y="0"/>
                </a:moveTo>
                <a:lnTo>
                  <a:pt x="10316392" y="0"/>
                </a:lnTo>
                <a:lnTo>
                  <a:pt x="10316392" y="2209246"/>
                </a:lnTo>
                <a:lnTo>
                  <a:pt x="0" y="220924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76200">
            <a:solidFill>
              <a:schemeClr val="tx1"/>
            </a:solidFill>
          </a:ln>
        </p:spPr>
      </p:sp>
      <p:sp>
        <p:nvSpPr>
          <p:cNvPr id="8" name="Freeform 8"/>
          <p:cNvSpPr/>
          <p:nvPr/>
        </p:nvSpPr>
        <p:spPr>
          <a:xfrm>
            <a:off x="9677582" y="6210300"/>
            <a:ext cx="7383233" cy="3566241"/>
          </a:xfrm>
          <a:custGeom>
            <a:avLst/>
            <a:gdLst/>
            <a:ahLst/>
            <a:cxnLst/>
            <a:rect l="l" t="t" r="r" b="b"/>
            <a:pathLst>
              <a:path w="7383233" h="3566241">
                <a:moveTo>
                  <a:pt x="0" y="0"/>
                </a:moveTo>
                <a:lnTo>
                  <a:pt x="7383233" y="0"/>
                </a:lnTo>
                <a:lnTo>
                  <a:pt x="7383233" y="3566241"/>
                </a:lnTo>
                <a:lnTo>
                  <a:pt x="0" y="3566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57150">
            <a:solidFill>
              <a:schemeClr val="tx1"/>
            </a:solidFill>
          </a:ln>
        </p:spPr>
      </p:sp>
      <p:sp>
        <p:nvSpPr>
          <p:cNvPr id="9" name="TextBox 9"/>
          <p:cNvSpPr txBox="1"/>
          <p:nvPr/>
        </p:nvSpPr>
        <p:spPr>
          <a:xfrm>
            <a:off x="152400" y="2019300"/>
            <a:ext cx="15394940" cy="493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0"/>
              </a:lnSpc>
              <a:spcBef>
                <a:spcPct val="0"/>
              </a:spcBef>
            </a:pPr>
            <a:r>
              <a:rPr lang="en-US" sz="3600">
                <a:solidFill>
                  <a:srgbClr val="F4EFEF"/>
                </a:solidFill>
                <a:latin typeface="Poppins" panose="00000500000000000000"/>
              </a:rPr>
              <a:t>What is the total number of reservations in the dataset?</a:t>
            </a:r>
            <a:endParaRPr lang="en-US" sz="3600">
              <a:solidFill>
                <a:srgbClr val="F4EFEF"/>
              </a:solidFill>
              <a:latin typeface="Poppins" panose="0000050000000000000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7400" y="7429500"/>
            <a:ext cx="3192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Output :-</a:t>
            </a:r>
            <a:endParaRPr lang="en-US" sz="5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Circular Arrow 17"/>
          <p:cNvSpPr/>
          <p:nvPr/>
        </p:nvSpPr>
        <p:spPr>
          <a:xfrm rot="1020000">
            <a:off x="11049000" y="4229100"/>
            <a:ext cx="2438400" cy="2209800"/>
          </a:xfrm>
          <a:prstGeom prst="circular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647700"/>
            <a:ext cx="15883890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Which meal plan is the most popular among guests?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9970" y="1562100"/>
            <a:ext cx="14804390" cy="139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16" name="Picture 15" descr="Screenshot 2024-03-05 170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24100"/>
            <a:ext cx="7348220" cy="306959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7" name="Text Box 16"/>
          <p:cNvSpPr txBox="1"/>
          <p:nvPr/>
        </p:nvSpPr>
        <p:spPr>
          <a:xfrm>
            <a:off x="381000" y="5829300"/>
            <a:ext cx="3192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Output :-</a:t>
            </a:r>
            <a:endParaRPr lang="en-US" sz="54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 descr="Screenshot 2024-03-05 170219"/>
          <p:cNvPicPr>
            <a:picLocks noChangeAspect="1"/>
          </p:cNvPicPr>
          <p:nvPr/>
        </p:nvPicPr>
        <p:blipFill>
          <a:blip r:embed="rId2"/>
          <a:srcRect t="2747"/>
          <a:stretch>
            <a:fillRect/>
          </a:stretch>
        </p:blipFill>
        <p:spPr>
          <a:xfrm>
            <a:off x="1219200" y="6896100"/>
            <a:ext cx="6007100" cy="2697480"/>
          </a:xfrm>
          <a:prstGeom prst="rect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</p:pic>
      <p:sp>
        <p:nvSpPr>
          <p:cNvPr id="7" name="Text Box 6"/>
          <p:cNvSpPr txBox="1"/>
          <p:nvPr/>
        </p:nvSpPr>
        <p:spPr>
          <a:xfrm>
            <a:off x="9067800" y="1890395"/>
            <a:ext cx="8651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</a:rPr>
              <a:t>The percentage of total reservations(guests) that preferred particular meal plan : -</a:t>
            </a:r>
            <a:endParaRPr lang="en-US" sz="2800" b="1">
              <a:solidFill>
                <a:schemeClr val="tx1"/>
              </a:solidFill>
            </a:endParaRPr>
          </a:p>
        </p:txBody>
      </p:sp>
      <p:pic>
        <p:nvPicPr>
          <p:cNvPr id="8" name="Picture 7" descr="Screenshot 2024-03-06 134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038475"/>
            <a:ext cx="8568055" cy="366458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Picture 8" descr="Screenshot 2024-03-06 1343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7353300"/>
            <a:ext cx="5622290" cy="226631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495300"/>
            <a:ext cx="1760982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What is the average price per room for reservations 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involving children?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5120" y="1631950"/>
            <a:ext cx="14669135" cy="10934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17" name="Picture 16" descr="Screenshot 2024-03-05 181003"/>
          <p:cNvPicPr>
            <a:picLocks noChangeAspect="1"/>
          </p:cNvPicPr>
          <p:nvPr/>
        </p:nvPicPr>
        <p:blipFill>
          <a:blip r:embed="rId2"/>
          <a:srcRect b="13703"/>
          <a:stretch>
            <a:fillRect/>
          </a:stretch>
        </p:blipFill>
        <p:spPr>
          <a:xfrm>
            <a:off x="1511300" y="2816225"/>
            <a:ext cx="11913870" cy="240347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8" name="Picture 17" descr="Screenshot 2024-03-05 181107"/>
          <p:cNvPicPr>
            <a:picLocks noChangeAspect="1"/>
          </p:cNvPicPr>
          <p:nvPr/>
        </p:nvPicPr>
        <p:blipFill>
          <a:blip r:embed="rId3"/>
          <a:srcRect b="10267"/>
          <a:stretch>
            <a:fillRect/>
          </a:stretch>
        </p:blipFill>
        <p:spPr>
          <a:xfrm>
            <a:off x="3836035" y="7048500"/>
            <a:ext cx="7263765" cy="19812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9" name="Text Box 18"/>
          <p:cNvSpPr txBox="1"/>
          <p:nvPr/>
        </p:nvSpPr>
        <p:spPr>
          <a:xfrm>
            <a:off x="304800" y="74295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tx1"/>
                </a:solidFill>
                <a:sym typeface="+mn-ea"/>
              </a:rPr>
              <a:t>Output :-</a:t>
            </a:r>
            <a:endParaRPr lang="en-US" sz="5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76600" y="342900"/>
            <a:ext cx="1479550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How many reservations were made for the year 2017 &amp; 2018?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9565" y="1536065"/>
            <a:ext cx="17419320" cy="13100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245745" y="73533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bg1"/>
                </a:solidFill>
                <a:sym typeface="+mn-ea"/>
              </a:rPr>
              <a:t>Output :-</a:t>
            </a:r>
            <a:endParaRPr lang="en-US" sz="5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Picture 11" descr="Screenshot 2024-03-06 143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9900"/>
            <a:ext cx="8213090" cy="258127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3" name="Picture 12" descr="Screenshot 2024-03-06 1436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009900"/>
            <a:ext cx="8136255" cy="258127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4" name="Picture 13" descr="Screenshot 2024-03-06 1455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6972300"/>
            <a:ext cx="4010660" cy="196786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5" name="Picture 14" descr="Screenshot 2024-03-06 1456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0" y="7048500"/>
            <a:ext cx="3888740" cy="191452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76600" y="342900"/>
            <a:ext cx="14795500" cy="2597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Percentage increase in no. of reservations over a year i.e from 2017  to 2018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4" name="AutoShape 4"/>
          <p:cNvSpPr/>
          <p:nvPr/>
        </p:nvSpPr>
        <p:spPr>
          <a:xfrm rot="21360000">
            <a:off x="329565" y="1536065"/>
            <a:ext cx="17419320" cy="13100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228600" y="7886700"/>
            <a:ext cx="303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5400" b="1">
                <a:solidFill>
                  <a:schemeClr val="bg1"/>
                </a:solidFill>
                <a:sym typeface="+mn-ea"/>
              </a:rPr>
              <a:t>Output :-</a:t>
            </a:r>
            <a:endParaRPr lang="en-US" sz="5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3" name="Picture 12" descr="Screenshot 2024-03-06 1437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52700"/>
            <a:ext cx="10673080" cy="470916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4" name="Picture 13" descr="Screenshot 2024-03-06 143737"/>
          <p:cNvPicPr>
            <a:picLocks noChangeAspect="1"/>
          </p:cNvPicPr>
          <p:nvPr/>
        </p:nvPicPr>
        <p:blipFill>
          <a:blip r:embed="rId3"/>
          <a:srcRect b="14612"/>
          <a:stretch>
            <a:fillRect/>
          </a:stretch>
        </p:blipFill>
        <p:spPr>
          <a:xfrm>
            <a:off x="7848600" y="7734300"/>
            <a:ext cx="4831080" cy="21336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895600" y="0"/>
            <a:ext cx="15397077" cy="10287000"/>
            <a:chOff x="0" y="0"/>
            <a:chExt cx="405519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5197" cy="2709333"/>
            </a:xfrm>
            <a:custGeom>
              <a:avLst/>
              <a:gdLst/>
              <a:ahLst/>
              <a:cxnLst/>
              <a:rect l="l" t="t" r="r" b="b"/>
              <a:pathLst>
                <a:path w="4055197" h="2709333">
                  <a:moveTo>
                    <a:pt x="0" y="0"/>
                  </a:moveTo>
                  <a:lnTo>
                    <a:pt x="4055197" y="0"/>
                  </a:lnTo>
                  <a:lnTo>
                    <a:pt x="40551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51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r>
                <a:rPr lang="en-US" altLang="zh-CN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sym typeface="+mn-ea"/>
                </a:rPr>
                <a:t>Your text here</a:t>
              </a: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  <a:p>
              <a:pPr algn="ctr">
                <a:lnSpc>
                  <a:spcPts val="2660"/>
                </a:lnSpc>
              </a:pPr>
              <a:endPara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41090" y="647700"/>
            <a:ext cx="13905230" cy="493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0"/>
              </a:lnSpc>
              <a:spcBef>
                <a:spcPct val="0"/>
              </a:spcBef>
            </a:pPr>
            <a:r>
              <a:rPr lang="en-US" sz="4400" u="sng">
                <a:solidFill>
                  <a:srgbClr val="F4EFEF"/>
                </a:solidFill>
                <a:latin typeface="Poppins" panose="00000500000000000000"/>
              </a:rPr>
              <a:t>What is the most commonly booked room type?</a:t>
            </a:r>
            <a:endParaRPr lang="en-US" sz="4400" u="sng">
              <a:solidFill>
                <a:srgbClr val="F4EFEF"/>
              </a:solidFill>
              <a:latin typeface="Poppins" panose="0000050000000000000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352800" y="7658100"/>
            <a:ext cx="3192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Output :-</a:t>
            </a:r>
            <a:endParaRPr lang="en-US" sz="5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Circular Arrow 17"/>
          <p:cNvSpPr/>
          <p:nvPr/>
        </p:nvSpPr>
        <p:spPr>
          <a:xfrm rot="7440000">
            <a:off x="12722860" y="4981575"/>
            <a:ext cx="2438400" cy="2209800"/>
          </a:xfrm>
          <a:prstGeom prst="circular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Screenshot 2024-03-05 182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790700"/>
            <a:ext cx="9486900" cy="315595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 descr="Screenshot 2024-03-05 1827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981700"/>
            <a:ext cx="4552950" cy="375856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" y="647700"/>
            <a:ext cx="17519650" cy="154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593C8F"/>
                </a:solidFill>
                <a:latin typeface="League Spartan" panose="00000800000000000000"/>
              </a:rPr>
              <a:t>How many reservations fall on a weekend (no_of_weekend_nights &gt; 0)?</a:t>
            </a:r>
            <a:endParaRPr lang="en-US" sz="4300">
              <a:solidFill>
                <a:srgbClr val="593C8F"/>
              </a:solidFill>
              <a:latin typeface="League Spartan" panose="0000080000000000000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09600" y="2324100"/>
            <a:ext cx="14804390" cy="139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304800" y="7962900"/>
            <a:ext cx="3192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Output :-</a:t>
            </a:r>
            <a:endParaRPr lang="en-US" sz="54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 descr="Screenshot 2024-03-05 183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3009900"/>
            <a:ext cx="7771130" cy="284162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 descr="Screenshot 2024-03-05 1835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7353300"/>
            <a:ext cx="3519170" cy="191960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7169</Words>
  <Application>WPS Presentation</Application>
  <PresentationFormat>On-screen Show (4:3)</PresentationFormat>
  <Paragraphs>237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League Spartan</vt:lpstr>
      <vt:lpstr>Poppins Bold Italics</vt:lpstr>
      <vt:lpstr>Poppins</vt:lpstr>
      <vt:lpstr>Poppins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/>
  <cp:lastModifiedBy>DELL</cp:lastModifiedBy>
  <cp:revision>9</cp:revision>
  <dcterms:created xsi:type="dcterms:W3CDTF">2006-08-16T00:00:00Z</dcterms:created>
  <dcterms:modified xsi:type="dcterms:W3CDTF">2024-03-14T07:09:08Z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53E7FC6186924238B9C059A62C7635C6_13</vt:lpwstr>
  </property>
  <property fmtid="{D5CDD505-2E9C-101B-9397-08002B2CF9AE}" pid="3" name="KSOProductBuildVer">
    <vt:lpwstr>1033-12.2.0.13489</vt:lpwstr>
  </property>
</Properties>
</file>