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sldIdLst>
    <p:sldId id="270" r:id="rId2"/>
    <p:sldId id="271" r:id="rId3"/>
    <p:sldId id="265" r:id="rId4"/>
    <p:sldId id="267" r:id="rId5"/>
    <p:sldId id="273" r:id="rId6"/>
    <p:sldId id="259" r:id="rId7"/>
    <p:sldId id="260" r:id="rId8"/>
    <p:sldId id="282" r:id="rId9"/>
    <p:sldId id="261" r:id="rId10"/>
    <p:sldId id="272" r:id="rId11"/>
    <p:sldId id="275" r:id="rId12"/>
    <p:sldId id="276" r:id="rId13"/>
    <p:sldId id="277" r:id="rId14"/>
    <p:sldId id="278" r:id="rId15"/>
    <p:sldId id="279" r:id="rId16"/>
    <p:sldId id="266" r:id="rId17"/>
    <p:sldId id="258" r:id="rId18"/>
    <p:sldId id="274"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86" d="100"/>
          <a:sy n="86"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EC38C20-BD51-4875-9CE1-95458E2AAB3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379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01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952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3D5BA1-92C1-4C8A-B2DF-063D4DBE8844}"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66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D5BA1-92C1-4C8A-B2DF-063D4DBE8844}"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38C20-BD51-4875-9CE1-95458E2AAB3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0630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D5BA1-92C1-4C8A-B2DF-063D4DBE8844}" type="datetimeFigureOut">
              <a:rPr lang="en-IN" smtClean="0"/>
              <a:t>21-02-2024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C38C20-BD51-4875-9CE1-95458E2AAB3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28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D5BA1-92C1-4C8A-B2DF-063D4DBE8844}" type="datetimeFigureOut">
              <a:rPr lang="en-IN" smtClean="0"/>
              <a:t>21-02-2024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C38C20-BD51-4875-9CE1-95458E2AAB3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01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D5BA1-92C1-4C8A-B2DF-063D4DBE8844}" type="datetimeFigureOut">
              <a:rPr lang="en-IN" smtClean="0"/>
              <a:t>21-02-2024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C38C20-BD51-4875-9CE1-95458E2AAB3A}" type="slidenum">
              <a:rPr lang="en-IN" smtClean="0"/>
              <a:t>‹#›</a:t>
            </a:fld>
            <a:endParaRPr lang="en-IN"/>
          </a:p>
        </p:txBody>
      </p:sp>
    </p:spTree>
    <p:extLst>
      <p:ext uri="{BB962C8B-B14F-4D97-AF65-F5344CB8AC3E}">
        <p14:creationId xmlns:p14="http://schemas.microsoft.com/office/powerpoint/2010/main" val="115970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3D5BA1-92C1-4C8A-B2DF-063D4DBE8844}"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38C20-BD51-4875-9CE1-95458E2AAB3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378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F3D5BA1-92C1-4C8A-B2DF-063D4DBE8844}" type="datetimeFigureOut">
              <a:rPr lang="en-IN" smtClean="0"/>
              <a:t>21-02-2024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EC38C20-BD51-4875-9CE1-95458E2AAB3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15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3D5BA1-92C1-4C8A-B2DF-063D4DBE8844}" type="datetimeFigureOut">
              <a:rPr lang="en-IN" smtClean="0"/>
              <a:t>21-02-2024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C38C20-BD51-4875-9CE1-95458E2AAB3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2891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83" name="CustomShape 4"/>
          <p:cNvSpPr/>
          <p:nvPr/>
        </p:nvSpPr>
        <p:spPr>
          <a:xfrm>
            <a:off x="7794594" y="4358936"/>
            <a:ext cx="4397406" cy="183913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Submitted By: </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r>
              <a:rPr lang="en-IN" dirty="0">
                <a:solidFill>
                  <a:schemeClr val="dk1"/>
                </a:solidFill>
                <a:latin typeface="Arial" panose="020B0604020202020204" pitchFamily="34" charset="0"/>
                <a:cs typeface="Arial" panose="020B0604020202020204" pitchFamily="34" charset="0"/>
              </a:rPr>
              <a:t>Jyoti Savant</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r>
              <a:rPr lang="en-IN" dirty="0">
                <a:solidFill>
                  <a:schemeClr val="dk1"/>
                </a:solidFill>
                <a:latin typeface="Arial" panose="020B0604020202020204" pitchFamily="34" charset="0"/>
                <a:cs typeface="Arial" panose="020B0604020202020204" pitchFamily="34" charset="0"/>
              </a:rPr>
              <a:t>23094122077</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r>
              <a:rPr lang="en-IN" dirty="0">
                <a:solidFill>
                  <a:schemeClr val="dk1"/>
                </a:solidFill>
                <a:latin typeface="Arial" panose="020B0604020202020204" pitchFamily="34" charset="0"/>
                <a:cs typeface="Arial" panose="020B0604020202020204" pitchFamily="34" charset="0"/>
              </a:rPr>
              <a:t>Toke Mayuri</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r>
              <a:rPr lang="en-IN" dirty="0">
                <a:solidFill>
                  <a:schemeClr val="dk1"/>
                </a:solidFill>
                <a:latin typeface="Arial" panose="020B0604020202020204" pitchFamily="34" charset="0"/>
                <a:cs typeface="Arial" panose="020B0604020202020204" pitchFamily="34" charset="0"/>
              </a:rPr>
              <a:t>23094122199</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p:txBody>
      </p:sp>
      <p:pic>
        <p:nvPicPr>
          <p:cNvPr id="84" name="Picture 1"/>
          <p:cNvPicPr/>
          <p:nvPr/>
        </p:nvPicPr>
        <p:blipFill>
          <a:blip r:embed="rId2"/>
          <a:stretch/>
        </p:blipFill>
        <p:spPr>
          <a:xfrm>
            <a:off x="9126245" y="319595"/>
            <a:ext cx="2583402" cy="1216241"/>
          </a:xfrm>
          <a:prstGeom prst="rect">
            <a:avLst/>
          </a:prstGeom>
          <a:ln w="9360">
            <a:noFill/>
          </a:ln>
        </p:spPr>
      </p:pic>
      <p:sp>
        <p:nvSpPr>
          <p:cNvPr id="85" name="CustomShape 5"/>
          <p:cNvSpPr/>
          <p:nvPr/>
        </p:nvSpPr>
        <p:spPr>
          <a:xfrm>
            <a:off x="814172" y="4554847"/>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Guided By:</a:t>
            </a:r>
            <a:endParaRPr lang="en-IN" spc="-1" dirty="0">
              <a:solidFill>
                <a:srgbClr val="000000"/>
              </a:solidFill>
              <a:uFill>
                <a:solidFill>
                  <a:srgbClr val="FFFFFF"/>
                </a:solidFill>
              </a:uFill>
              <a:latin typeface="Arial" panose="020B0604020202020204" pitchFamily="34" charset="0"/>
              <a:ea typeface="SimSun"/>
              <a:cs typeface="Arial" panose="020B0604020202020204" pitchFamily="34" charset="0"/>
            </a:endParaRPr>
          </a:p>
          <a:p>
            <a:pPr>
              <a:lnSpc>
                <a:spcPct val="100000"/>
              </a:lnSpc>
            </a:pPr>
            <a:r>
              <a:rPr lang="en-IN" spc="-1" dirty="0" err="1">
                <a:solidFill>
                  <a:srgbClr val="000000"/>
                </a:solidFill>
                <a:uFill>
                  <a:solidFill>
                    <a:srgbClr val="FFFFFF"/>
                  </a:solidFill>
                </a:uFill>
                <a:latin typeface="Arial" panose="020B0604020202020204" pitchFamily="34" charset="0"/>
                <a:ea typeface="SimSun"/>
                <a:cs typeface="Arial" panose="020B0604020202020204" pitchFamily="34" charset="0"/>
              </a:rPr>
              <a:t>Mrs.Megha</a:t>
            </a:r>
            <a:r>
              <a:rPr lang="en-IN" spc="-1" dirty="0">
                <a:solidFill>
                  <a:srgbClr val="000000"/>
                </a:solidFill>
                <a:uFill>
                  <a:solidFill>
                    <a:srgbClr val="FFFFFF"/>
                  </a:solidFill>
                </a:uFill>
                <a:latin typeface="Arial" panose="020B0604020202020204" pitchFamily="34" charset="0"/>
                <a:ea typeface="SimSun"/>
                <a:cs typeface="Arial" panose="020B0604020202020204" pitchFamily="34" charset="0"/>
              </a:rPr>
              <a:t> Mane</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41FCE72-76F8-494E-95C8-FF5B2116BCBC}"/>
              </a:ext>
            </a:extLst>
          </p:cNvPr>
          <p:cNvSpPr txBox="1"/>
          <p:nvPr/>
        </p:nvSpPr>
        <p:spPr>
          <a:xfrm>
            <a:off x="2909071" y="2392020"/>
            <a:ext cx="6373861" cy="1384995"/>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Project Name: </a:t>
            </a:r>
            <a:r>
              <a:rPr lang="en-US" sz="2800" b="1" dirty="0">
                <a:latin typeface="Arial" panose="020B0604020202020204" pitchFamily="34" charset="0"/>
                <a:cs typeface="Arial" panose="020B0604020202020204" pitchFamily="34" charset="0"/>
              </a:rPr>
              <a:t>Online Furniture Store</a:t>
            </a:r>
          </a:p>
          <a:p>
            <a:pPr algn="ctr"/>
            <a:r>
              <a:rPr lang="en-US" sz="2800" dirty="0">
                <a:latin typeface="Arial" panose="020B0604020202020204" pitchFamily="34" charset="0"/>
                <a:cs typeface="Arial" panose="020B0604020202020204" pitchFamily="34" charset="0"/>
              </a:rPr>
              <a:t>Branch C-DAC Sep-2023</a:t>
            </a:r>
          </a:p>
          <a:p>
            <a:endParaRPr lang="en-IN" sz="2800" dirty="0"/>
          </a:p>
        </p:txBody>
      </p:sp>
      <p:pic>
        <p:nvPicPr>
          <p:cNvPr id="4" name="Google Shape;170;p1" descr="Institute for Advanced Computing and Software Development (IACSD) logo">
            <a:extLst>
              <a:ext uri="{FF2B5EF4-FFF2-40B4-BE49-F238E27FC236}">
                <a16:creationId xmlns:a16="http://schemas.microsoft.com/office/drawing/2014/main" id="{6CA6ECC4-9152-A127-9E33-26004B07ADF1}"/>
              </a:ext>
            </a:extLst>
          </p:cNvPr>
          <p:cNvPicPr preferRelativeResize="0"/>
          <p:nvPr/>
        </p:nvPicPr>
        <p:blipFill rotWithShape="1">
          <a:blip r:embed="rId3">
            <a:alphaModFix/>
          </a:blip>
          <a:srcRect/>
          <a:stretch/>
        </p:blipFill>
        <p:spPr>
          <a:xfrm>
            <a:off x="814172" y="137520"/>
            <a:ext cx="1742597" cy="1815567"/>
          </a:xfrm>
          <a:prstGeom prst="rect">
            <a:avLst/>
          </a:prstGeom>
          <a:noFill/>
          <a:ln>
            <a:noFill/>
          </a:ln>
        </p:spPr>
      </p:pic>
    </p:spTree>
  </p:cSld>
  <p:clrMapOvr>
    <a:masterClrMapping/>
  </p:clrMapOvr>
  <p:transition advTm="9799">
    <p:push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294362" y="1198197"/>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HOME PAGE</a:t>
            </a:r>
          </a:p>
        </p:txBody>
      </p:sp>
      <p:pic>
        <p:nvPicPr>
          <p:cNvPr id="5" name="Content Placeholder 4">
            <a:extLst>
              <a:ext uri="{FF2B5EF4-FFF2-40B4-BE49-F238E27FC236}">
                <a16:creationId xmlns:a16="http://schemas.microsoft.com/office/drawing/2014/main" id="{5C69E712-5B1C-436B-9788-2D6369898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7622" y="2003367"/>
            <a:ext cx="7096756" cy="3991925"/>
          </a:xfrm>
        </p:spPr>
      </p:pic>
    </p:spTree>
    <p:extLst>
      <p:ext uri="{BB962C8B-B14F-4D97-AF65-F5344CB8AC3E}">
        <p14:creationId xmlns:p14="http://schemas.microsoft.com/office/powerpoint/2010/main" val="1763679613"/>
      </p:ext>
    </p:extLst>
  </p:cSld>
  <p:clrMapOvr>
    <a:masterClrMapping/>
  </p:clrMapOvr>
  <mc:AlternateContent xmlns:mc="http://schemas.openxmlformats.org/markup-compatibility/2006" xmlns:p14="http://schemas.microsoft.com/office/powerpoint/2010/main">
    <mc:Choice Requires="p14">
      <p:transition spd="slow" p14:dur="2000" advTm="2928"/>
    </mc:Choice>
    <mc:Fallback xmlns="">
      <p:transition spd="slow" advTm="29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36781"/>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LOGIN PAGE</a:t>
            </a:r>
          </a:p>
        </p:txBody>
      </p:sp>
      <p:pic>
        <p:nvPicPr>
          <p:cNvPr id="5" name="Content Placeholder 4">
            <a:extLst>
              <a:ext uri="{FF2B5EF4-FFF2-40B4-BE49-F238E27FC236}">
                <a16:creationId xmlns:a16="http://schemas.microsoft.com/office/drawing/2014/main" id="{2D85FD14-AB54-48A2-86BA-454D5AAB84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409" y="2016125"/>
            <a:ext cx="6199507" cy="3449638"/>
          </a:xfrm>
        </p:spPr>
      </p:pic>
    </p:spTree>
    <p:extLst>
      <p:ext uri="{BB962C8B-B14F-4D97-AF65-F5344CB8AC3E}">
        <p14:creationId xmlns:p14="http://schemas.microsoft.com/office/powerpoint/2010/main" val="647591666"/>
      </p:ext>
    </p:extLst>
  </p:cSld>
  <p:clrMapOvr>
    <a:masterClrMapping/>
  </p:clrMapOvr>
  <mc:AlternateContent xmlns:mc="http://schemas.openxmlformats.org/markup-compatibility/2006" xmlns:p14="http://schemas.microsoft.com/office/powerpoint/2010/main">
    <mc:Choice Requires="p14">
      <p:transition spd="slow" p14:dur="2000" advTm="2395"/>
    </mc:Choice>
    <mc:Fallback xmlns="">
      <p:transition spd="slow" advTm="23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28469"/>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REGISTRATION FORM - SELLER</a:t>
            </a:r>
          </a:p>
        </p:txBody>
      </p:sp>
      <p:pic>
        <p:nvPicPr>
          <p:cNvPr id="5" name="Content Placeholder 4">
            <a:extLst>
              <a:ext uri="{FF2B5EF4-FFF2-40B4-BE49-F238E27FC236}">
                <a16:creationId xmlns:a16="http://schemas.microsoft.com/office/drawing/2014/main" id="{FBCCEE67-1F27-4DDC-993C-2C15DBF81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2150722066"/>
      </p:ext>
    </p:extLst>
  </p:cSld>
  <p:clrMapOvr>
    <a:masterClrMapping/>
  </p:clrMapOvr>
  <mc:AlternateContent xmlns:mc="http://schemas.openxmlformats.org/markup-compatibility/2006" xmlns:p14="http://schemas.microsoft.com/office/powerpoint/2010/main">
    <mc:Choice Requires="p14">
      <p:transition spd="slow" p14:dur="2000" advTm="3727"/>
    </mc:Choice>
    <mc:Fallback xmlns="">
      <p:transition spd="slow" advTm="37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20156"/>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REGISTRATION FORM - CUSTOMER</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DC50FFB-4958-46E5-BE9B-ECEF25332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400672785"/>
      </p:ext>
    </p:extLst>
  </p:cSld>
  <p:clrMapOvr>
    <a:masterClrMapping/>
  </p:clrMapOvr>
  <mc:AlternateContent xmlns:mc="http://schemas.openxmlformats.org/markup-compatibility/2006" xmlns:p14="http://schemas.microsoft.com/office/powerpoint/2010/main">
    <mc:Choice Requires="p14">
      <p:transition spd="slow" p14:dur="2000" advTm="3716"/>
    </mc:Choice>
    <mc:Fallback xmlns="">
      <p:transition spd="slow" advTm="37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03530"/>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TRENDING PRODUCT</a:t>
            </a:r>
          </a:p>
        </p:txBody>
      </p:sp>
      <p:pic>
        <p:nvPicPr>
          <p:cNvPr id="5" name="Content Placeholder 4">
            <a:extLst>
              <a:ext uri="{FF2B5EF4-FFF2-40B4-BE49-F238E27FC236}">
                <a16:creationId xmlns:a16="http://schemas.microsoft.com/office/drawing/2014/main" id="{372BBA0B-5EDA-42C0-B06B-2121DE84C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1479195763"/>
      </p:ext>
    </p:extLst>
  </p:cSld>
  <p:clrMapOvr>
    <a:masterClrMapping/>
  </p:clrMapOvr>
  <mc:AlternateContent xmlns:mc="http://schemas.openxmlformats.org/markup-compatibility/2006" xmlns:p14="http://schemas.microsoft.com/office/powerpoint/2010/main">
    <mc:Choice Requires="p14">
      <p:transition spd="slow" p14:dur="2000" advTm="4356"/>
    </mc:Choice>
    <mc:Fallback xmlns="">
      <p:transition spd="slow" advTm="435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45093"/>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ADMIN DASHBOARD</a:t>
            </a:r>
          </a:p>
        </p:txBody>
      </p:sp>
      <p:pic>
        <p:nvPicPr>
          <p:cNvPr id="5" name="Content Placeholder 4">
            <a:extLst>
              <a:ext uri="{FF2B5EF4-FFF2-40B4-BE49-F238E27FC236}">
                <a16:creationId xmlns:a16="http://schemas.microsoft.com/office/drawing/2014/main" id="{0D2A49F2-1AB6-4C0B-9176-CDBE0FF3C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2857744278"/>
      </p:ext>
    </p:extLst>
  </p:cSld>
  <p:clrMapOvr>
    <a:masterClrMapping/>
  </p:clrMapOvr>
  <mc:AlternateContent xmlns:mc="http://schemas.openxmlformats.org/markup-compatibility/2006" xmlns:p14="http://schemas.microsoft.com/office/powerpoint/2010/main">
    <mc:Choice Requires="p14">
      <p:transition spd="slow" p14:dur="2000" advTm="2403"/>
    </mc:Choice>
    <mc:Fallback xmlns="">
      <p:transition spd="slow" advTm="24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417320" y="1178591"/>
            <a:ext cx="9603275" cy="1049235"/>
          </a:xfrm>
        </p:spPr>
        <p:txBody>
          <a:bodyPr>
            <a:normAutofit/>
          </a:bodyPr>
          <a:lstStyle/>
          <a:p>
            <a:r>
              <a:rPr lang="en-US" sz="2800" b="1" dirty="0">
                <a:latin typeface="Arial" panose="020B0604020202020204" pitchFamily="34" charset="0"/>
                <a:cs typeface="Arial" panose="020B0604020202020204" pitchFamily="34" charset="0"/>
              </a:rPr>
              <a:t>BENEFITS OF ONLINE FURNITURE STORE: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8E4B14E-F9D0-4F62-8754-2138DCEFBF41}"/>
              </a:ext>
            </a:extLst>
          </p:cNvPr>
          <p:cNvSpPr txBox="1"/>
          <p:nvPr/>
        </p:nvSpPr>
        <p:spPr>
          <a:xfrm>
            <a:off x="1343195" y="2086495"/>
            <a:ext cx="9677400" cy="1938992"/>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Tastefully picked products.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Local and International Brands.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Best quality products.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Affordable Prices.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Excellent Customer Service.</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Interesting trends in home designs.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355868"/>
      </p:ext>
    </p:extLst>
  </p:cSld>
  <p:clrMapOvr>
    <a:masterClrMapping/>
  </p:clrMapOvr>
  <mc:AlternateContent xmlns:mc="http://schemas.openxmlformats.org/markup-compatibility/2006" xmlns:p14="http://schemas.microsoft.com/office/powerpoint/2010/main">
    <mc:Choice Requires="p14">
      <p:transition spd="slow" p14:dur="2000" advTm="8431"/>
    </mc:Choice>
    <mc:Fallback xmlns="">
      <p:transition spd="slow" advTm="843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5768" y="1113686"/>
            <a:ext cx="10756232"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FUTURE SCOPE:</a:t>
            </a:r>
          </a:p>
        </p:txBody>
      </p:sp>
      <p:sp>
        <p:nvSpPr>
          <p:cNvPr id="6" name="TextBox 5">
            <a:extLst>
              <a:ext uri="{FF2B5EF4-FFF2-40B4-BE49-F238E27FC236}">
                <a16:creationId xmlns:a16="http://schemas.microsoft.com/office/drawing/2014/main" id="{A81FD267-3CD9-4CCF-8F81-587832ED4766}"/>
              </a:ext>
            </a:extLst>
          </p:cNvPr>
          <p:cNvSpPr txBox="1"/>
          <p:nvPr/>
        </p:nvSpPr>
        <p:spPr>
          <a:xfrm>
            <a:off x="781396" y="1978429"/>
            <a:ext cx="11197244"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Personalization: Online furniture stores can leverage data and machine learning algorithms to offer personalized recommendations to customers based on their browsing and purchase history.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Sustainability: As consumers become more environmentally conscious, there is a growing demand for sustainable furniture options. Online furniture stores can emphasize eco-friendliness and offer products made from recycled or renewable materials.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Social Commerce: Online furniture stores can leverage social media platforms to reach new customers and promote their products through targeted advertising and influencer partnerships.</a:t>
            </a:r>
          </a:p>
        </p:txBody>
      </p:sp>
    </p:spTree>
    <p:extLst>
      <p:ext uri="{BB962C8B-B14F-4D97-AF65-F5344CB8AC3E}">
        <p14:creationId xmlns:p14="http://schemas.microsoft.com/office/powerpoint/2010/main" val="4078682670"/>
      </p:ext>
    </p:extLst>
  </p:cSld>
  <p:clrMapOvr>
    <a:masterClrMapping/>
  </p:clrMapOvr>
  <mc:AlternateContent xmlns:mc="http://schemas.openxmlformats.org/markup-compatibility/2006" xmlns:p14="http://schemas.microsoft.com/office/powerpoint/2010/main">
    <mc:Choice Requires="p14">
      <p:transition spd="slow" p14:dur="2000" advTm="32684"/>
    </mc:Choice>
    <mc:Fallback xmlns="">
      <p:transition spd="slow" advTm="3268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6CA9-41F0-4DC4-B034-12557566695B}"/>
              </a:ext>
            </a:extLst>
          </p:cNvPr>
          <p:cNvSpPr>
            <a:spLocks noGrp="1"/>
          </p:cNvSpPr>
          <p:nvPr>
            <p:ph type="title"/>
          </p:nvPr>
        </p:nvSpPr>
        <p:spPr>
          <a:xfrm>
            <a:off x="1451579" y="1211843"/>
            <a:ext cx="9603275" cy="1049235"/>
          </a:xfrm>
        </p:spPr>
        <p:txBody>
          <a:bodyPr>
            <a:normAutofit/>
          </a:bodyPr>
          <a:lstStyle/>
          <a:p>
            <a:r>
              <a:rPr lang="en-IN" sz="2800" b="1"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5539B1A5-A89D-4EE2-B15D-A89173D58A24}"/>
              </a:ext>
            </a:extLst>
          </p:cNvPr>
          <p:cNvSpPr txBox="1"/>
          <p:nvPr/>
        </p:nvSpPr>
        <p:spPr>
          <a:xfrm>
            <a:off x="1451579" y="2136371"/>
            <a:ext cx="10124902"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 conclusion, an online furniture store web application can provide many benefits for both customers and businesses. With this type of platform, customers can conveniently browse and purchase furniture from the comfort of their own homes, while businesses can expand their customer reach and streamline their operations.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However, to ensure the success of an online furniture store web application, it's important to prioritize user experience and design a user-friendly interface that's easy to navigate.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Overall, an online furniture store web application can be a valuable tool for businesses in the furniture industry to increase sales and improve customer satisfaction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324869"/>
      </p:ext>
    </p:extLst>
  </p:cSld>
  <p:clrMapOvr>
    <a:masterClrMapping/>
  </p:clrMapOvr>
  <mc:AlternateContent xmlns:mc="http://schemas.openxmlformats.org/markup-compatibility/2006" xmlns:p14="http://schemas.microsoft.com/office/powerpoint/2010/main">
    <mc:Choice Requires="p14">
      <p:transition spd="slow" p14:dur="2000" advTm="15705"/>
    </mc:Choice>
    <mc:Fallback xmlns="">
      <p:transition spd="slow" advTm="1570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9253" y="1925053"/>
            <a:ext cx="9601200" cy="1200329"/>
          </a:xfrm>
          <a:prstGeom prst="rect">
            <a:avLst/>
          </a:prstGeom>
          <a:noFill/>
        </p:spPr>
        <p:txBody>
          <a:bodyPr wrap="square" rtlCol="0">
            <a:spAutoFit/>
          </a:bodyPr>
          <a:lstStyle/>
          <a:p>
            <a:pPr algn="ctr"/>
            <a:r>
              <a:rPr lang="en-IN" sz="7200" b="1" u="sng" dirty="0"/>
              <a:t>THANK YOU</a:t>
            </a:r>
          </a:p>
        </p:txBody>
      </p:sp>
    </p:spTree>
    <p:extLst>
      <p:ext uri="{BB962C8B-B14F-4D97-AF65-F5344CB8AC3E}">
        <p14:creationId xmlns:p14="http://schemas.microsoft.com/office/powerpoint/2010/main" val="2636506362"/>
      </p:ext>
    </p:extLst>
  </p:cSld>
  <p:clrMapOvr>
    <a:masterClrMapping/>
  </p:clrMapOvr>
  <mc:AlternateContent xmlns:mc="http://schemas.openxmlformats.org/markup-compatibility/2006" xmlns:p14="http://schemas.microsoft.com/office/powerpoint/2010/main">
    <mc:Choice Requires="p14">
      <p:transition spd="slow" p14:dur="2000" advTm="4467"/>
    </mc:Choice>
    <mc:Fallback xmlns="">
      <p:transition spd="slow" advTm="446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451579" y="1062213"/>
            <a:ext cx="9603275" cy="1049235"/>
          </a:xfrm>
        </p:spPr>
        <p:txBody>
          <a:bodyPr>
            <a:normAutofit/>
          </a:bodyPr>
          <a:lstStyle/>
          <a:p>
            <a:r>
              <a:rPr lang="en-IN" sz="2800" b="1" dirty="0">
                <a:latin typeface="Arial" panose="020B0604020202020204" pitchFamily="34" charset="0"/>
                <a:cs typeface="Arial" panose="020B0604020202020204" pitchFamily="34" charset="0"/>
              </a:rPr>
              <a:t>Introduction</a:t>
            </a:r>
            <a:r>
              <a:rPr lang="en-IN" sz="2800" b="1" dirty="0">
                <a:latin typeface="Times New Roman" panose="02020603050405020304" pitchFamily="18" charset="0"/>
                <a:cs typeface="Times New Roman" panose="02020603050405020304" pitchFamily="18" charset="0"/>
              </a:rPr>
              <a:t> : </a:t>
            </a:r>
          </a:p>
        </p:txBody>
      </p:sp>
      <p:sp>
        <p:nvSpPr>
          <p:cNvPr id="3" name="TextBox 2">
            <a:extLst>
              <a:ext uri="{FF2B5EF4-FFF2-40B4-BE49-F238E27FC236}">
                <a16:creationId xmlns:a16="http://schemas.microsoft.com/office/drawing/2014/main" id="{68E4B14E-F9D0-4F62-8754-2138DCEFBF41}"/>
              </a:ext>
            </a:extLst>
          </p:cNvPr>
          <p:cNvSpPr txBox="1"/>
          <p:nvPr/>
        </p:nvSpPr>
        <p:spPr>
          <a:xfrm>
            <a:off x="1451579" y="2026340"/>
            <a:ext cx="9928860" cy="1881990"/>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An online furniture store is a virtual marketplace where customers can purchase furniture from the comfort of their homes. Online furniture stores have become increasingly popular in recent years as people have become more comfortable shopping online.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2184652"/>
      </p:ext>
    </p:extLst>
  </p:cSld>
  <p:clrMapOvr>
    <a:masterClrMapping/>
  </p:clrMapOvr>
  <mc:AlternateContent xmlns:mc="http://schemas.openxmlformats.org/markup-compatibility/2006" xmlns:p14="http://schemas.microsoft.com/office/powerpoint/2010/main">
    <mc:Choice Requires="p14">
      <p:transition spd="slow" p14:dur="2000" advTm="17337"/>
    </mc:Choice>
    <mc:Fallback xmlns="">
      <p:transition spd="slow" advTm="173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436717" y="1087362"/>
            <a:ext cx="10515600" cy="1325563"/>
          </a:xfrm>
        </p:spPr>
        <p:txBody>
          <a:bodyPr>
            <a:normAutofit/>
          </a:bodyPr>
          <a:lstStyle/>
          <a:p>
            <a:r>
              <a:rPr lang="en-IN" sz="2800" b="1" dirty="0">
                <a:latin typeface="Arial" panose="020B0604020202020204" pitchFamily="34" charset="0"/>
                <a:cs typeface="Arial" panose="020B0604020202020204" pitchFamily="34" charset="0"/>
              </a:rPr>
              <a:t>EXISTING SYSTEM:</a:t>
            </a:r>
          </a:p>
        </p:txBody>
      </p:sp>
      <p:sp>
        <p:nvSpPr>
          <p:cNvPr id="3" name="TextBox 2">
            <a:extLst>
              <a:ext uri="{FF2B5EF4-FFF2-40B4-BE49-F238E27FC236}">
                <a16:creationId xmlns:a16="http://schemas.microsoft.com/office/drawing/2014/main" id="{68E4B14E-F9D0-4F62-8754-2138DCEFBF41}"/>
              </a:ext>
            </a:extLst>
          </p:cNvPr>
          <p:cNvSpPr txBox="1"/>
          <p:nvPr/>
        </p:nvSpPr>
        <p:spPr>
          <a:xfrm>
            <a:off x="1436717" y="2296547"/>
            <a:ext cx="967740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existing system is very full of efforts.</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User have to go to the market and then check different shops in order to buy what user want.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Existing system needs a lot of time to put upon.</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Also it needs a lot of manual work in buying the furniture as well.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7225416"/>
      </p:ext>
    </p:extLst>
  </p:cSld>
  <p:clrMapOvr>
    <a:masterClrMapping/>
  </p:clrMapOvr>
  <mc:AlternateContent xmlns:mc="http://schemas.openxmlformats.org/markup-compatibility/2006" xmlns:p14="http://schemas.microsoft.com/office/powerpoint/2010/main">
    <mc:Choice Requires="p14">
      <p:transition spd="slow" p14:dur="2000" advTm="14697"/>
    </mc:Choice>
    <mc:Fallback xmlns="">
      <p:transition spd="slow" advTm="146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373678" y="1155307"/>
            <a:ext cx="10515600" cy="1325563"/>
          </a:xfrm>
        </p:spPr>
        <p:txBody>
          <a:bodyPr>
            <a:normAutofit/>
          </a:bodyPr>
          <a:lstStyle/>
          <a:p>
            <a:r>
              <a:rPr lang="en-IN" sz="2800" b="1" dirty="0">
                <a:latin typeface="Arial" panose="020B0604020202020204" pitchFamily="34" charset="0"/>
                <a:cs typeface="Arial" panose="020B0604020202020204" pitchFamily="34" charset="0"/>
              </a:rPr>
              <a:t>PROPOSED SYSTEM:</a:t>
            </a:r>
          </a:p>
        </p:txBody>
      </p:sp>
      <p:sp>
        <p:nvSpPr>
          <p:cNvPr id="3" name="TextBox 2">
            <a:extLst>
              <a:ext uri="{FF2B5EF4-FFF2-40B4-BE49-F238E27FC236}">
                <a16:creationId xmlns:a16="http://schemas.microsoft.com/office/drawing/2014/main" id="{68E4B14E-F9D0-4F62-8754-2138DCEFBF41}"/>
              </a:ext>
            </a:extLst>
          </p:cNvPr>
          <p:cNvSpPr txBox="1"/>
          <p:nvPr/>
        </p:nvSpPr>
        <p:spPr>
          <a:xfrm>
            <a:off x="1373678" y="2131736"/>
            <a:ext cx="9677400" cy="224676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proposed system is the automation of the offline</a:t>
            </a:r>
          </a:p>
          <a:p>
            <a:r>
              <a:rPr lang="en-US" sz="2000" dirty="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home furniture shops</a:t>
            </a:r>
            <a:r>
              <a:rPr lang="en-US"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User can directly pick the Product which they want</a:t>
            </a:r>
          </a:p>
          <a:p>
            <a:r>
              <a:rPr lang="en-US" sz="2000" dirty="0">
                <a:latin typeface="Arial" panose="020B0604020202020204" pitchFamily="34" charset="0"/>
                <a:cs typeface="Arial" panose="020B0604020202020204" pitchFamily="34" charset="0"/>
              </a:rPr>
              <a:t>	to buy from the Catalogue itself or can add the same</a:t>
            </a:r>
          </a:p>
          <a:p>
            <a:r>
              <a:rPr lang="en-US" sz="2000" dirty="0">
                <a:latin typeface="Arial" panose="020B0604020202020204" pitchFamily="34" charset="0"/>
                <a:cs typeface="Arial" panose="020B0604020202020204" pitchFamily="34" charset="0"/>
              </a:rPr>
              <a:t>	to cart with an option to buy it later.</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User can check his order history or the status of the</a:t>
            </a:r>
          </a:p>
          <a:p>
            <a:r>
              <a:rPr lang="en-US" sz="2000" dirty="0">
                <a:latin typeface="Arial" panose="020B0604020202020204" pitchFamily="34" charset="0"/>
                <a:cs typeface="Arial" panose="020B0604020202020204" pitchFamily="34" charset="0"/>
              </a:rPr>
              <a:t>	current order in my orders column.</a:t>
            </a:r>
          </a:p>
        </p:txBody>
      </p:sp>
    </p:spTree>
    <p:extLst>
      <p:ext uri="{BB962C8B-B14F-4D97-AF65-F5344CB8AC3E}">
        <p14:creationId xmlns:p14="http://schemas.microsoft.com/office/powerpoint/2010/main" val="3749531722"/>
      </p:ext>
    </p:extLst>
  </p:cSld>
  <p:clrMapOvr>
    <a:masterClrMapping/>
  </p:clrMapOvr>
  <mc:AlternateContent xmlns:mc="http://schemas.openxmlformats.org/markup-compatibility/2006" xmlns:p14="http://schemas.microsoft.com/office/powerpoint/2010/main">
    <mc:Choice Requires="p14">
      <p:transition spd="slow" p14:dur="2000" advTm="18313"/>
    </mc:Choice>
    <mc:Fallback xmlns="">
      <p:transition spd="slow" advTm="1831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ADAD-5B46-4536-8F99-F3DB0E12F29A}"/>
              </a:ext>
            </a:extLst>
          </p:cNvPr>
          <p:cNvSpPr>
            <a:spLocks noGrp="1"/>
          </p:cNvSpPr>
          <p:nvPr>
            <p:ph type="title"/>
          </p:nvPr>
        </p:nvSpPr>
        <p:spPr>
          <a:xfrm>
            <a:off x="1425142" y="817868"/>
            <a:ext cx="10018713" cy="1752599"/>
          </a:xfrm>
        </p:spPr>
        <p:txBody>
          <a:bodyPr>
            <a:normAutofit/>
          </a:bodyPr>
          <a:lstStyle/>
          <a:p>
            <a:r>
              <a:rPr lang="en-IN" sz="2800" b="1" dirty="0">
                <a:latin typeface="Arial" panose="020B0604020202020204" pitchFamily="34" charset="0"/>
                <a:cs typeface="Arial" panose="020B0604020202020204" pitchFamily="34" charset="0"/>
              </a:rPr>
              <a:t>OVERVIEW OF TOOLS &amp;</a:t>
            </a:r>
            <a:br>
              <a:rPr lang="en-IN" sz="2800" b="1" dirty="0">
                <a:latin typeface="Arial" panose="020B0604020202020204" pitchFamily="34" charset="0"/>
                <a:cs typeface="Arial" panose="020B0604020202020204" pitchFamily="34" charset="0"/>
              </a:rPr>
            </a:br>
            <a:r>
              <a:rPr lang="en-IN" sz="2800" b="1" dirty="0">
                <a:latin typeface="Arial" panose="020B0604020202020204" pitchFamily="34" charset="0"/>
                <a:cs typeface="Arial" panose="020B0604020202020204" pitchFamily="34" charset="0"/>
              </a:rPr>
              <a:t> TECHNOLOGIES USED:</a:t>
            </a:r>
          </a:p>
        </p:txBody>
      </p:sp>
      <p:sp>
        <p:nvSpPr>
          <p:cNvPr id="3" name="Content Placeholder 2">
            <a:extLst>
              <a:ext uri="{FF2B5EF4-FFF2-40B4-BE49-F238E27FC236}">
                <a16:creationId xmlns:a16="http://schemas.microsoft.com/office/drawing/2014/main" id="{DD655702-B597-2D97-4C8C-DC071B80C73E}"/>
              </a:ext>
            </a:extLst>
          </p:cNvPr>
          <p:cNvSpPr>
            <a:spLocks noGrp="1"/>
          </p:cNvSpPr>
          <p:nvPr>
            <p:ph idx="1"/>
          </p:nvPr>
        </p:nvSpPr>
        <p:spPr>
          <a:xfrm>
            <a:off x="1425142" y="2096459"/>
            <a:ext cx="3897587" cy="3124201"/>
          </a:xfrm>
        </p:spPr>
        <p:txBody>
          <a:bodyPr/>
          <a:lstStyle/>
          <a:p>
            <a:r>
              <a:rPr lang="en-IN" sz="2000" dirty="0">
                <a:latin typeface="Arial" panose="020B0604020202020204" pitchFamily="34" charset="0"/>
                <a:cs typeface="Arial" panose="020B0604020202020204" pitchFamily="34" charset="0"/>
              </a:rPr>
              <a:t>Java</a:t>
            </a:r>
          </a:p>
          <a:p>
            <a:r>
              <a:rPr lang="en-IN" sz="2000" dirty="0">
                <a:latin typeface="Arial" panose="020B0604020202020204" pitchFamily="34" charset="0"/>
                <a:cs typeface="Arial" panose="020B0604020202020204" pitchFamily="34" charset="0"/>
              </a:rPr>
              <a:t>Eclipse IDE</a:t>
            </a:r>
          </a:p>
          <a:p>
            <a:r>
              <a:rPr lang="en-IN" sz="2000" dirty="0">
                <a:latin typeface="Arial" panose="020B0604020202020204" pitchFamily="34" charset="0"/>
                <a:cs typeface="Arial" panose="020B0604020202020204" pitchFamily="34" charset="0"/>
              </a:rPr>
              <a:t>Visual Studio code IDE</a:t>
            </a:r>
          </a:p>
          <a:p>
            <a:r>
              <a:rPr lang="en-IN" sz="2000" dirty="0">
                <a:latin typeface="Arial" panose="020B0604020202020204" pitchFamily="34" charset="0"/>
                <a:cs typeface="Arial" panose="020B0604020202020204" pitchFamily="34" charset="0"/>
              </a:rPr>
              <a:t>Spring boot IDE</a:t>
            </a:r>
          </a:p>
          <a:p>
            <a:r>
              <a:rPr lang="en-IN" sz="2000" dirty="0">
                <a:latin typeface="Arial" panose="020B0604020202020204" pitchFamily="34" charset="0"/>
                <a:cs typeface="Arial" panose="020B0604020202020204" pitchFamily="34" charset="0"/>
              </a:rPr>
              <a:t>MYSQL database</a:t>
            </a:r>
          </a:p>
          <a:p>
            <a:r>
              <a:rPr lang="en-IN" sz="2000" dirty="0">
                <a:latin typeface="Arial" panose="020B0604020202020204" pitchFamily="34" charset="0"/>
                <a:cs typeface="Arial" panose="020B0604020202020204" pitchFamily="34" charset="0"/>
              </a:rPr>
              <a:t>React JS Library</a:t>
            </a:r>
          </a:p>
          <a:p>
            <a:endParaRPr lang="en-IN" dirty="0"/>
          </a:p>
        </p:txBody>
      </p:sp>
      <p:pic>
        <p:nvPicPr>
          <p:cNvPr id="4" name="Picture 3">
            <a:extLst>
              <a:ext uri="{FF2B5EF4-FFF2-40B4-BE49-F238E27FC236}">
                <a16:creationId xmlns:a16="http://schemas.microsoft.com/office/drawing/2014/main" id="{9DDA4EB9-C635-46FE-9982-A9BEAF757B5D}"/>
              </a:ext>
            </a:extLst>
          </p:cNvPr>
          <p:cNvPicPr>
            <a:picLocks noChangeAspect="1"/>
          </p:cNvPicPr>
          <p:nvPr/>
        </p:nvPicPr>
        <p:blipFill>
          <a:blip r:embed="rId2"/>
          <a:stretch>
            <a:fillRect/>
          </a:stretch>
        </p:blipFill>
        <p:spPr>
          <a:xfrm>
            <a:off x="6193583" y="4520769"/>
            <a:ext cx="2628473" cy="1391544"/>
          </a:xfrm>
          <a:prstGeom prst="rect">
            <a:avLst/>
          </a:prstGeom>
        </p:spPr>
      </p:pic>
      <p:pic>
        <p:nvPicPr>
          <p:cNvPr id="6" name="Picture 5">
            <a:extLst>
              <a:ext uri="{FF2B5EF4-FFF2-40B4-BE49-F238E27FC236}">
                <a16:creationId xmlns:a16="http://schemas.microsoft.com/office/drawing/2014/main" id="{4D5A74A3-9013-4959-8EDC-1F95EBBFE09E}"/>
              </a:ext>
            </a:extLst>
          </p:cNvPr>
          <p:cNvPicPr>
            <a:picLocks noChangeAspect="1"/>
          </p:cNvPicPr>
          <p:nvPr/>
        </p:nvPicPr>
        <p:blipFill>
          <a:blip r:embed="rId3"/>
          <a:stretch>
            <a:fillRect/>
          </a:stretch>
        </p:blipFill>
        <p:spPr>
          <a:xfrm>
            <a:off x="10317118" y="1957638"/>
            <a:ext cx="1736153" cy="1855888"/>
          </a:xfrm>
          <a:prstGeom prst="rect">
            <a:avLst/>
          </a:prstGeom>
        </p:spPr>
      </p:pic>
      <p:pic>
        <p:nvPicPr>
          <p:cNvPr id="8" name="Picture 7">
            <a:extLst>
              <a:ext uri="{FF2B5EF4-FFF2-40B4-BE49-F238E27FC236}">
                <a16:creationId xmlns:a16="http://schemas.microsoft.com/office/drawing/2014/main" id="{816483BA-AF6D-42D8-A2EC-F76F62B7B2AD}"/>
              </a:ext>
            </a:extLst>
          </p:cNvPr>
          <p:cNvPicPr>
            <a:picLocks noChangeAspect="1"/>
          </p:cNvPicPr>
          <p:nvPr/>
        </p:nvPicPr>
        <p:blipFill>
          <a:blip r:embed="rId4"/>
          <a:stretch>
            <a:fillRect/>
          </a:stretch>
        </p:blipFill>
        <p:spPr>
          <a:xfrm>
            <a:off x="9103551" y="4075260"/>
            <a:ext cx="2910266" cy="1839035"/>
          </a:xfrm>
          <a:prstGeom prst="rect">
            <a:avLst/>
          </a:prstGeom>
        </p:spPr>
      </p:pic>
      <p:pic>
        <p:nvPicPr>
          <p:cNvPr id="10" name="Picture 9">
            <a:extLst>
              <a:ext uri="{FF2B5EF4-FFF2-40B4-BE49-F238E27FC236}">
                <a16:creationId xmlns:a16="http://schemas.microsoft.com/office/drawing/2014/main" id="{31606430-20CD-48FC-AA18-F9602F4735A9}"/>
              </a:ext>
            </a:extLst>
          </p:cNvPr>
          <p:cNvPicPr>
            <a:picLocks noChangeAspect="1"/>
          </p:cNvPicPr>
          <p:nvPr/>
        </p:nvPicPr>
        <p:blipFill>
          <a:blip r:embed="rId5"/>
          <a:stretch>
            <a:fillRect/>
          </a:stretch>
        </p:blipFill>
        <p:spPr>
          <a:xfrm>
            <a:off x="9171738" y="248924"/>
            <a:ext cx="3021822" cy="1389562"/>
          </a:xfrm>
          <a:prstGeom prst="rect">
            <a:avLst/>
          </a:prstGeom>
        </p:spPr>
      </p:pic>
      <p:pic>
        <p:nvPicPr>
          <p:cNvPr id="13" name="Picture 12">
            <a:extLst>
              <a:ext uri="{FF2B5EF4-FFF2-40B4-BE49-F238E27FC236}">
                <a16:creationId xmlns:a16="http://schemas.microsoft.com/office/drawing/2014/main" id="{78192F66-B1E7-4D76-9562-07ACBA0F8D6D}"/>
              </a:ext>
            </a:extLst>
          </p:cNvPr>
          <p:cNvPicPr>
            <a:picLocks noChangeAspect="1"/>
          </p:cNvPicPr>
          <p:nvPr/>
        </p:nvPicPr>
        <p:blipFill>
          <a:blip r:embed="rId6"/>
          <a:stretch>
            <a:fillRect/>
          </a:stretch>
        </p:blipFill>
        <p:spPr>
          <a:xfrm>
            <a:off x="4468211" y="2419177"/>
            <a:ext cx="3351712" cy="1717066"/>
          </a:xfrm>
          <a:prstGeom prst="rect">
            <a:avLst/>
          </a:prstGeom>
        </p:spPr>
      </p:pic>
      <p:pic>
        <p:nvPicPr>
          <p:cNvPr id="14" name="Picture 13">
            <a:extLst>
              <a:ext uri="{FF2B5EF4-FFF2-40B4-BE49-F238E27FC236}">
                <a16:creationId xmlns:a16="http://schemas.microsoft.com/office/drawing/2014/main" id="{0F2A2185-A888-4B6B-A0F4-9BDC72A0D706}"/>
              </a:ext>
            </a:extLst>
          </p:cNvPr>
          <p:cNvPicPr>
            <a:picLocks noChangeAspect="1"/>
          </p:cNvPicPr>
          <p:nvPr/>
        </p:nvPicPr>
        <p:blipFill>
          <a:blip r:embed="rId7"/>
          <a:stretch>
            <a:fillRect/>
          </a:stretch>
        </p:blipFill>
        <p:spPr>
          <a:xfrm>
            <a:off x="8095916" y="2049467"/>
            <a:ext cx="1945209" cy="1717067"/>
          </a:xfrm>
          <a:prstGeom prst="rect">
            <a:avLst/>
          </a:prstGeom>
        </p:spPr>
      </p:pic>
    </p:spTree>
    <p:extLst>
      <p:ext uri="{BB962C8B-B14F-4D97-AF65-F5344CB8AC3E}">
        <p14:creationId xmlns:p14="http://schemas.microsoft.com/office/powerpoint/2010/main" val="2724955301"/>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464" y="1007589"/>
            <a:ext cx="10840452" cy="523220"/>
          </a:xfrm>
          <a:prstGeom prst="rect">
            <a:avLst/>
          </a:prstGeom>
          <a:noFill/>
        </p:spPr>
        <p:txBody>
          <a:bodyPr wrap="square" rtlCol="0">
            <a:spAutoFit/>
          </a:bodyPr>
          <a:lstStyle/>
          <a:p>
            <a:pPr lvl="1"/>
            <a:r>
              <a:rPr lang="en-US" sz="2800" b="1" dirty="0">
                <a:latin typeface="Arial" panose="020B0604020202020204" pitchFamily="34" charset="0"/>
                <a:cs typeface="Arial" panose="020B0604020202020204" pitchFamily="34" charset="0"/>
              </a:rPr>
              <a:t>SCOPE:</a:t>
            </a:r>
            <a:endParaRPr lang="en-IN" sz="28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915E169-48BC-4BDB-9CD8-7932013275A2}"/>
              </a:ext>
            </a:extLst>
          </p:cNvPr>
          <p:cNvSpPr txBox="1"/>
          <p:nvPr/>
        </p:nvSpPr>
        <p:spPr>
          <a:xfrm>
            <a:off x="1373460" y="1961803"/>
            <a:ext cx="1075480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offer customers the convenience of shopping from their own homes, at any time of the day or night.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expand their reach beyond their physical location and target customers across the state.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offer customized furniture options, allowing customers to select the wood type of their furniture.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leverage social media platforms to reach new customers and promote their products through targeted advertising and influencer partnerships.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86861929"/>
      </p:ext>
    </p:extLst>
  </p:cSld>
  <p:clrMapOvr>
    <a:masterClrMapping/>
  </p:clrMapOvr>
  <mc:AlternateContent xmlns:mc="http://schemas.openxmlformats.org/markup-compatibility/2006" xmlns:p14="http://schemas.microsoft.com/office/powerpoint/2010/main">
    <mc:Choice Requires="p14">
      <p:transition spd="slow" p14:dur="2000" advTm="33455"/>
    </mc:Choice>
    <mc:Fallback xmlns="">
      <p:transition spd="slow" advTm="3345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9196" y="1966268"/>
            <a:ext cx="9889958" cy="3174652"/>
          </a:xfrm>
          <a:prstGeom prst="rect">
            <a:avLst/>
          </a:prstGeom>
        </p:spPr>
        <p:txBody>
          <a:bodyPr wrap="square">
            <a:spAutoFit/>
          </a:bodyPr>
          <a:lstStyle/>
          <a:p>
            <a:pPr lvl="2">
              <a:spcBef>
                <a:spcPts val="1110"/>
              </a:spcBef>
              <a:spcAft>
                <a:spcPts val="0"/>
              </a:spcAft>
              <a:tabLst>
                <a:tab pos="617220" algn="l"/>
              </a:tabLst>
            </a:pPr>
            <a:r>
              <a:rPr lang="en-US" sz="2400" b="1" spc="-15" dirty="0">
                <a:solidFill>
                  <a:srgbClr val="000008"/>
                </a:solidFill>
                <a:effectLst/>
                <a:latin typeface="Arial" panose="020B0604020202020204" pitchFamily="34" charset="0"/>
                <a:ea typeface="Times New Roman" panose="02020603050405020304" pitchFamily="18" charset="0"/>
                <a:cs typeface="Arial" panose="020B0604020202020204" pitchFamily="34" charset="0"/>
              </a:rPr>
              <a:t>ADMIN :</a:t>
            </a:r>
            <a:endParaRPr lang="en-IN" sz="2400" spc="-15"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seller accounts and permissions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Monitor and moderate product listings and reviews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customer accounts and permissions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payment and shipping settings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Generate sales reports and analytics for all sellers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site content and design</a:t>
            </a:r>
          </a:p>
        </p:txBody>
      </p:sp>
      <p:sp>
        <p:nvSpPr>
          <p:cNvPr id="5" name="TextBox 4"/>
          <p:cNvSpPr txBox="1"/>
          <p:nvPr/>
        </p:nvSpPr>
        <p:spPr>
          <a:xfrm>
            <a:off x="1439196" y="1145129"/>
            <a:ext cx="10684042"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ROLES &amp; THEIR FUNCTIONALITIES:</a:t>
            </a:r>
          </a:p>
        </p:txBody>
      </p:sp>
    </p:spTree>
    <p:extLst>
      <p:ext uri="{BB962C8B-B14F-4D97-AF65-F5344CB8AC3E}">
        <p14:creationId xmlns:p14="http://schemas.microsoft.com/office/powerpoint/2010/main" val="271007024"/>
      </p:ext>
    </p:extLst>
  </p:cSld>
  <p:clrMapOvr>
    <a:masterClrMapping/>
  </p:clrMapOvr>
  <mc:AlternateContent xmlns:mc="http://schemas.openxmlformats.org/markup-compatibility/2006" xmlns:p14="http://schemas.microsoft.com/office/powerpoint/2010/main">
    <mc:Choice Requires="p14">
      <p:transition spd="slow" p14:dur="2000" advTm="20163"/>
    </mc:Choice>
    <mc:Fallback xmlns="">
      <p:transition spd="slow" advTm="201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23E5-45F5-42F1-A83F-78403ED1CCFE}"/>
              </a:ext>
            </a:extLst>
          </p:cNvPr>
          <p:cNvSpPr>
            <a:spLocks noGrp="1"/>
          </p:cNvSpPr>
          <p:nvPr>
            <p:ph type="title"/>
          </p:nvPr>
        </p:nvSpPr>
        <p:spPr>
          <a:xfrm>
            <a:off x="1451578" y="1137028"/>
            <a:ext cx="9603275" cy="1049235"/>
          </a:xfrm>
        </p:spPr>
        <p:txBody>
          <a:bodyPr/>
          <a:lstStyle/>
          <a:p>
            <a:r>
              <a:rPr lang="en-US" sz="2800" b="1" spc="-15" dirty="0">
                <a:solidFill>
                  <a:srgbClr val="000008"/>
                </a:solidFill>
                <a:latin typeface="Arial" panose="020B0604020202020204" pitchFamily="34" charset="0"/>
                <a:ea typeface="Times New Roman" panose="02020603050405020304" pitchFamily="18" charset="0"/>
                <a:cs typeface="Arial" panose="020B0604020202020204" pitchFamily="34" charset="0"/>
              </a:rPr>
              <a:t>SELLER</a:t>
            </a:r>
            <a:r>
              <a:rPr lang="en-US" b="1" spc="-15" dirty="0">
                <a:solidFill>
                  <a:srgbClr val="000008"/>
                </a:solidFill>
                <a:latin typeface="Arial" panose="020B0604020202020204" pitchFamily="34" charset="0"/>
                <a:ea typeface="Times New Roman" panose="02020603050405020304" pitchFamily="18" charset="0"/>
                <a:cs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8C498681-8E41-4AE7-8634-8FB57D12A052}"/>
              </a:ext>
            </a:extLst>
          </p:cNvPr>
          <p:cNvSpPr>
            <a:spLocks noGrp="1"/>
          </p:cNvSpPr>
          <p:nvPr>
            <p:ph idx="1"/>
          </p:nvPr>
        </p:nvSpPr>
        <p:spPr/>
        <p:txBody>
          <a:bodyPr/>
          <a:lstStyle/>
          <a:p>
            <a:pPr lvl="0"/>
            <a:r>
              <a:rPr lang="en-US" dirty="0"/>
              <a:t>Sellers can register and create his own accounts.</a:t>
            </a:r>
            <a:endParaRPr lang="en-IN" dirty="0"/>
          </a:p>
          <a:p>
            <a:pPr lvl="0"/>
            <a:r>
              <a:rPr lang="en-US" dirty="0"/>
              <a:t>Sellers can login.</a:t>
            </a:r>
            <a:endParaRPr lang="en-IN" dirty="0"/>
          </a:p>
          <a:p>
            <a:pPr lvl="0"/>
            <a:r>
              <a:rPr lang="en-US" dirty="0"/>
              <a:t>Seller can upload product details and images of his inventory items.</a:t>
            </a:r>
            <a:endParaRPr lang="en-IN" dirty="0"/>
          </a:p>
          <a:p>
            <a:pPr lvl="0"/>
            <a:r>
              <a:rPr lang="en-US" dirty="0"/>
              <a:t>Sellers can view and confirm orders.</a:t>
            </a:r>
            <a:endParaRPr lang="en-IN" dirty="0"/>
          </a:p>
          <a:p>
            <a:pPr lvl="0"/>
            <a:r>
              <a:rPr lang="en-US" dirty="0"/>
              <a:t>Create and manage product listings.</a:t>
            </a:r>
            <a:endParaRPr lang="en-IN" dirty="0"/>
          </a:p>
          <a:p>
            <a:pPr lvl="0"/>
            <a:r>
              <a:rPr lang="en-US" dirty="0"/>
              <a:t>Communicate with customers regarding orders and product inquiries.</a:t>
            </a:r>
            <a:endParaRPr lang="en-IN" dirty="0"/>
          </a:p>
        </p:txBody>
      </p:sp>
    </p:spTree>
    <p:extLst>
      <p:ext uri="{BB962C8B-B14F-4D97-AF65-F5344CB8AC3E}">
        <p14:creationId xmlns:p14="http://schemas.microsoft.com/office/powerpoint/2010/main" val="2880245089"/>
      </p:ext>
    </p:extLst>
  </p:cSld>
  <p:clrMapOvr>
    <a:masterClrMapping/>
  </p:clrMapOvr>
  <mc:AlternateContent xmlns:mc="http://schemas.openxmlformats.org/markup-compatibility/2006" xmlns:p14="http://schemas.microsoft.com/office/powerpoint/2010/main">
    <mc:Choice Requires="p14">
      <p:transition spd="slow" p14:dur="2000" advTm="15797"/>
    </mc:Choice>
    <mc:Fallback xmlns="">
      <p:transition spd="slow" advTm="1579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9112" y="842822"/>
            <a:ext cx="8634436" cy="4093428"/>
          </a:xfrm>
          <a:prstGeom prst="rect">
            <a:avLst/>
          </a:prstGeom>
        </p:spPr>
        <p:txBody>
          <a:bodyPr wrap="square">
            <a:spAutoFit/>
          </a:bodyPr>
          <a:lstStyle/>
          <a:p>
            <a:pPr lvl="2">
              <a:lnSpc>
                <a:spcPct val="150000"/>
              </a:lnSpc>
              <a:spcAft>
                <a:spcPts val="0"/>
              </a:spcAft>
              <a:tabLst>
                <a:tab pos="617220" algn="l"/>
              </a:tabLst>
            </a:pPr>
            <a:r>
              <a:rPr lang="en-US" sz="2800" b="1" spc="-15" dirty="0">
                <a:solidFill>
                  <a:srgbClr val="000008"/>
                </a:solidFill>
                <a:effectLst/>
                <a:latin typeface="Arial" panose="020B0604020202020204" pitchFamily="34" charset="0"/>
                <a:ea typeface="Times New Roman" panose="02020603050405020304" pitchFamily="18" charset="0"/>
                <a:cs typeface="Arial" panose="020B0604020202020204" pitchFamily="34" charset="0"/>
              </a:rPr>
              <a:t>CUSTOMER :</a:t>
            </a:r>
          </a:p>
          <a:p>
            <a:pPr lvl="2">
              <a:lnSpc>
                <a:spcPct val="150000"/>
              </a:lnSpc>
              <a:spcAft>
                <a:spcPts val="0"/>
              </a:spcAft>
              <a:tabLst>
                <a:tab pos="617220" algn="l"/>
              </a:tabLst>
            </a:pPr>
            <a:endParaRPr lang="en-IN" sz="2400" b="1" spc="-15"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Browse and search for products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View product details and descriptions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 products to cart and checkout</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View order history and status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Communicate with sellers regarding orders and product inquiries</a:t>
            </a:r>
          </a:p>
          <a:p>
            <a:pPr fontAlgn="base">
              <a:lnSpc>
                <a:spcPct val="150000"/>
              </a:lnSpc>
            </a:pPr>
            <a:endParaRPr lang="en-IN" dirty="0">
              <a:effectLst/>
              <a:latin typeface="Times New Roman" panose="02020603050405020304" pitchFamily="18" charset="0"/>
              <a:ea typeface="Times New Roman" panose="02020603050405020304" pitchFamily="18" charset="0"/>
            </a:endParaRPr>
          </a:p>
          <a:p>
            <a:pPr>
              <a:spcAft>
                <a:spcPts val="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0899377"/>
      </p:ext>
    </p:extLst>
  </p:cSld>
  <p:clrMapOvr>
    <a:masterClrMapping/>
  </p:clrMapOvr>
  <mc:AlternateContent xmlns:mc="http://schemas.openxmlformats.org/markup-compatibility/2006" xmlns:p14="http://schemas.microsoft.com/office/powerpoint/2010/main">
    <mc:Choice Requires="p14">
      <p:transition spd="slow" p14:dur="2000" advTm="11690"/>
    </mc:Choice>
    <mc:Fallback xmlns="">
      <p:transition spd="slow" advTm="11690"/>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1770</TotalTime>
  <Words>693</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Times New Roman</vt:lpstr>
      <vt:lpstr>Wingdings</vt:lpstr>
      <vt:lpstr>Gallery</vt:lpstr>
      <vt:lpstr>PowerPoint Presentation</vt:lpstr>
      <vt:lpstr>Introduction : </vt:lpstr>
      <vt:lpstr>EXISTING SYSTEM:</vt:lpstr>
      <vt:lpstr>PROPOSED SYSTEM:</vt:lpstr>
      <vt:lpstr>OVERVIEW OF TOOLS &amp;  TECHNOLOGIES USED:</vt:lpstr>
      <vt:lpstr>PowerPoint Presentation</vt:lpstr>
      <vt:lpstr>PowerPoint Presentation</vt:lpstr>
      <vt:lpstr>SELLER :</vt:lpstr>
      <vt:lpstr>PowerPoint Presentation</vt:lpstr>
      <vt:lpstr>LAYOUTS: HOME PAGE</vt:lpstr>
      <vt:lpstr>LAYOUTS: LOGIN PAGE</vt:lpstr>
      <vt:lpstr>LAYOUTS: REGISTRATION FORM - SELLER</vt:lpstr>
      <vt:lpstr>LAYOUTS: REGISTRATION FORM - CUSTOMER</vt:lpstr>
      <vt:lpstr>LAYOUTS: TRENDING PRODUCT</vt:lpstr>
      <vt:lpstr>LAYOUTS: ADMIN DASHBOARD</vt:lpstr>
      <vt:lpstr>BENEFITS OF ONLINE FURNITURE STORE:</vt:lpstr>
      <vt:lpstr>PowerPoint Presentation</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jaywardhan</dc:creator>
  <cp:lastModifiedBy>Rahul Harer</cp:lastModifiedBy>
  <cp:revision>46</cp:revision>
  <dcterms:created xsi:type="dcterms:W3CDTF">2023-03-12T12:37:17Z</dcterms:created>
  <dcterms:modified xsi:type="dcterms:W3CDTF">2024-02-21T10:38:25Z</dcterms:modified>
</cp:coreProperties>
</file>