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c8ad57c2b8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c8ad57c2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8ad57c2b8_0_9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8ad57c2b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c8ad57c2b8_0_1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c8ad57c2b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8ad57c2b8_0_1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8ad57c2b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8ad57c2b8_0_1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c8ad57c2b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8ad57c2b8_0_1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8ad57c2b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8ad57c2b8_0_1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8ad57c2b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8ad57c2b8_0_1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8ad57c2b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c8ad57c2b8_0_1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c8ad57c2b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8ad57c2b8_0_17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c8ad57c2b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c8ad57c2b8_0_1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c8ad57c2b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c8ad57c2b8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c8ad57c2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c8ad57c2b8_0_1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c8ad57c2b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c8ad57c2b8_0_1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c8ad57c2b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c8ad57c2b8_0_2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c8ad57c2b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8ad57c2b8_0_2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c8ad57c2b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8ad57c2b8_0_2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c8ad57c2b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c8ad57c2b8_0_2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c8ad57c2b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c8ad57c2b8_0_2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c8ad57c2b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c8ad57c2b8_0_2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c8ad57c2b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c8ad57c2b8_0_28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c8ad57c2b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c8ad57c2b8_0_29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c8ad57c2b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8ad57c2b8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8ad57c2b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c8ad57c2b8_0_3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c8ad57c2b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c8ad57c2b8_0_3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c8ad57c2b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c8ad57c2b8_0_3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c8ad57c2b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c8ad57c2b8_0_3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c8ad57c2b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c8ad57c2b8_0_3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c8ad57c2b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c8ad57c2b8_0_3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c8ad57c2b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c8ad57c2b8_0_3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c8ad57c2b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c8ad57c2b8_0_3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c8ad57c2b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8ad57c2b8_0_4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8ad57c2b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c8ad57c2b8_0_4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c8ad57c2b8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c8ad57c2b8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c8ad57c2b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bd68504ff2_1_8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bd68504ff2_1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8ad57c2b8_0_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8ad57c2b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8ad57c2b8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c8ad57c2b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8ad57c2b8_0_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8ad57c2b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8ad57c2b8_0_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8ad57c2b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8ad57c2b8_0_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8ad57c2b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0.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43.png"/><Relationship Id="rId5"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0.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9.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8.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1.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7.png"/><Relationship Id="rId4" Type="http://schemas.openxmlformats.org/officeDocument/2006/relationships/image" Target="../media/image46.png"/><Relationship Id="rId5"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216458" y="0"/>
            <a:ext cx="8520600" cy="2052600"/>
          </a:xfrm>
          <a:prstGeom prst="rect">
            <a:avLst/>
          </a:prstGeom>
        </p:spPr>
        <p:txBody>
          <a:bodyPr anchorCtr="0" anchor="b" bIns="91425" lIns="91425" spcFirstLastPara="1" rIns="91425" wrap="square" tIns="91425">
            <a:noAutofit/>
          </a:bodyPr>
          <a:lstStyle/>
          <a:p>
            <a:pPr indent="0" lvl="0" marL="0" rtl="0" algn="just">
              <a:lnSpc>
                <a:spcPct val="107916"/>
              </a:lnSpc>
              <a:spcBef>
                <a:spcPts val="0"/>
              </a:spcBef>
              <a:spcAft>
                <a:spcPts val="0"/>
              </a:spcAft>
              <a:buNone/>
            </a:pPr>
            <a:r>
              <a:t/>
            </a:r>
            <a:endParaRPr b="1" sz="4200">
              <a:solidFill>
                <a:srgbClr val="CC0000"/>
              </a:solidFill>
              <a:latin typeface="Calibri"/>
              <a:ea typeface="Calibri"/>
              <a:cs typeface="Calibri"/>
              <a:sym typeface="Calibri"/>
            </a:endParaRPr>
          </a:p>
          <a:p>
            <a:pPr indent="0" lvl="0" marL="0" rtl="0" algn="just">
              <a:lnSpc>
                <a:spcPct val="107916"/>
              </a:lnSpc>
              <a:spcBef>
                <a:spcPts val="405"/>
              </a:spcBef>
              <a:spcAft>
                <a:spcPts val="0"/>
              </a:spcAft>
              <a:buNone/>
            </a:pPr>
            <a:r>
              <a:rPr b="1" lang="en-GB" sz="4200">
                <a:solidFill>
                  <a:srgbClr val="CC0000"/>
                </a:solidFill>
                <a:latin typeface="Calibri"/>
                <a:ea typeface="Calibri"/>
                <a:cs typeface="Calibri"/>
                <a:sym typeface="Calibri"/>
              </a:rPr>
              <a:t>         </a:t>
            </a:r>
            <a:r>
              <a:rPr b="1" lang="en-GB">
                <a:latin typeface="Calibri"/>
                <a:ea typeface="Calibri"/>
                <a:cs typeface="Calibri"/>
                <a:sym typeface="Calibri"/>
              </a:rPr>
              <a:t>Capstone Project-3</a:t>
            </a:r>
            <a:r>
              <a:rPr b="1" lang="en-GB" sz="4200">
                <a:solidFill>
                  <a:srgbClr val="CC0000"/>
                </a:solidFill>
                <a:latin typeface="Calibri"/>
                <a:ea typeface="Calibri"/>
                <a:cs typeface="Calibri"/>
                <a:sym typeface="Calibri"/>
              </a:rPr>
              <a:t>   </a:t>
            </a:r>
            <a:r>
              <a:rPr b="1" lang="en-GB">
                <a:solidFill>
                  <a:srgbClr val="CC0000"/>
                </a:solidFill>
                <a:latin typeface="Calibri"/>
                <a:ea typeface="Calibri"/>
                <a:cs typeface="Calibri"/>
                <a:sym typeface="Calibri"/>
              </a:rPr>
              <a:t>    </a:t>
            </a:r>
            <a:endParaRPr b="1">
              <a:solidFill>
                <a:srgbClr val="CC0000"/>
              </a:solidFill>
              <a:latin typeface="Calibri"/>
              <a:ea typeface="Calibri"/>
              <a:cs typeface="Calibri"/>
              <a:sym typeface="Calibri"/>
            </a:endParaRPr>
          </a:p>
          <a:p>
            <a:pPr indent="0" lvl="0" marL="0" rtl="0" algn="l">
              <a:lnSpc>
                <a:spcPct val="107916"/>
              </a:lnSpc>
              <a:spcBef>
                <a:spcPts val="405"/>
              </a:spcBef>
              <a:spcAft>
                <a:spcPts val="405"/>
              </a:spcAft>
              <a:buNone/>
            </a:pPr>
            <a:r>
              <a:rPr b="1" lang="en-GB" sz="2800">
                <a:solidFill>
                  <a:srgbClr val="124F5C"/>
                </a:solidFill>
                <a:latin typeface="Calibri"/>
                <a:ea typeface="Calibri"/>
                <a:cs typeface="Calibri"/>
                <a:sym typeface="Calibri"/>
              </a:rPr>
              <a:t>         </a:t>
            </a:r>
            <a:r>
              <a:rPr b="1" lang="en-GB" sz="2800">
                <a:solidFill>
                  <a:srgbClr val="707070"/>
                </a:solidFill>
                <a:latin typeface="Calibri"/>
                <a:ea typeface="Calibri"/>
                <a:cs typeface="Calibri"/>
                <a:sym typeface="Calibri"/>
              </a:rPr>
              <a:t> </a:t>
            </a:r>
            <a:r>
              <a:rPr b="1" lang="en-GB" sz="2800">
                <a:solidFill>
                  <a:srgbClr val="124F5C"/>
                </a:solidFill>
                <a:latin typeface="Calibri"/>
                <a:ea typeface="Calibri"/>
                <a:cs typeface="Calibri"/>
                <a:sym typeface="Calibri"/>
              </a:rPr>
              <a:t>        Mobile Price Range Prediction</a:t>
            </a:r>
            <a:endParaRPr/>
          </a:p>
        </p:txBody>
      </p:sp>
      <p:sp>
        <p:nvSpPr>
          <p:cNvPr id="56" name="Google Shape;56;p13"/>
          <p:cNvSpPr txBox="1"/>
          <p:nvPr/>
        </p:nvSpPr>
        <p:spPr>
          <a:xfrm>
            <a:off x="744975" y="309222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7" name="Google Shape;57;p13"/>
          <p:cNvSpPr txBox="1"/>
          <p:nvPr/>
        </p:nvSpPr>
        <p:spPr>
          <a:xfrm>
            <a:off x="316375" y="2143125"/>
            <a:ext cx="5878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900"/>
          </a:p>
        </p:txBody>
      </p:sp>
      <p:sp>
        <p:nvSpPr>
          <p:cNvPr id="58" name="Google Shape;58;p13"/>
          <p:cNvSpPr txBox="1"/>
          <p:nvPr/>
        </p:nvSpPr>
        <p:spPr>
          <a:xfrm>
            <a:off x="193900" y="2234975"/>
            <a:ext cx="58782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900">
                <a:solidFill>
                  <a:srgbClr val="124F5C"/>
                </a:solidFill>
              </a:rPr>
              <a:t>Submitted By:</a:t>
            </a:r>
            <a:endParaRPr b="1" sz="2900">
              <a:solidFill>
                <a:srgbClr val="124F5C"/>
              </a:solidFill>
            </a:endParaRPr>
          </a:p>
          <a:p>
            <a:pPr indent="0" lvl="0" marL="0" rtl="0" algn="l">
              <a:spcBef>
                <a:spcPts val="0"/>
              </a:spcBef>
              <a:spcAft>
                <a:spcPts val="0"/>
              </a:spcAft>
              <a:buNone/>
            </a:pPr>
            <a:r>
              <a:rPr b="1" lang="en-GB" sz="2900">
                <a:solidFill>
                  <a:srgbClr val="124F5C"/>
                </a:solidFill>
              </a:rPr>
              <a:t>Jyoti Singh</a:t>
            </a:r>
            <a:endParaRPr b="1" sz="2900">
              <a:solidFill>
                <a:srgbClr val="124F5C"/>
              </a:solidFill>
            </a:endParaRPr>
          </a:p>
        </p:txBody>
      </p:sp>
      <p:pic>
        <p:nvPicPr>
          <p:cNvPr id="59" name="Google Shape;59;p13"/>
          <p:cNvPicPr preferRelativeResize="0"/>
          <p:nvPr/>
        </p:nvPicPr>
        <p:blipFill rotWithShape="1">
          <a:blip r:embed="rId3">
            <a:alphaModFix/>
          </a:blip>
          <a:srcRect b="-220" l="0" r="0" t="220"/>
          <a:stretch/>
        </p:blipFill>
        <p:spPr>
          <a:xfrm>
            <a:off x="2858275" y="2100875"/>
            <a:ext cx="5878200" cy="28326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416175" y="1649475"/>
            <a:ext cx="4965050" cy="3098375"/>
          </a:xfrm>
          <a:prstGeom prst="rect">
            <a:avLst/>
          </a:prstGeom>
          <a:noFill/>
          <a:ln>
            <a:noFill/>
          </a:ln>
        </p:spPr>
      </p:pic>
      <p:pic>
        <p:nvPicPr>
          <p:cNvPr id="124" name="Google Shape;124;p22"/>
          <p:cNvPicPr preferRelativeResize="0"/>
          <p:nvPr/>
        </p:nvPicPr>
        <p:blipFill>
          <a:blip r:embed="rId4">
            <a:alphaModFix/>
          </a:blip>
          <a:stretch>
            <a:fillRect/>
          </a:stretch>
        </p:blipFill>
        <p:spPr>
          <a:xfrm>
            <a:off x="6212099" y="587625"/>
            <a:ext cx="2294800" cy="1241450"/>
          </a:xfrm>
          <a:prstGeom prst="rect">
            <a:avLst/>
          </a:prstGeom>
          <a:noFill/>
          <a:ln>
            <a:noFill/>
          </a:ln>
        </p:spPr>
      </p:pic>
      <p:sp>
        <p:nvSpPr>
          <p:cNvPr id="125" name="Google Shape;125;p22"/>
          <p:cNvSpPr txBox="1"/>
          <p:nvPr/>
        </p:nvSpPr>
        <p:spPr>
          <a:xfrm>
            <a:off x="5724125" y="2308875"/>
            <a:ext cx="2294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b="1" lang="en-GB">
                <a:solidFill>
                  <a:schemeClr val="lt1"/>
                </a:solidFill>
              </a:rPr>
              <a:t>Here we can see that the 4g supported and not supported both has little variation</a:t>
            </a:r>
            <a:endParaRPr b="1">
              <a:solidFill>
                <a:schemeClr val="lt1"/>
              </a:solidFill>
            </a:endParaRPr>
          </a:p>
        </p:txBody>
      </p:sp>
      <p:sp>
        <p:nvSpPr>
          <p:cNvPr id="126" name="Google Shape;126;p22"/>
          <p:cNvSpPr txBox="1"/>
          <p:nvPr/>
        </p:nvSpPr>
        <p:spPr>
          <a:xfrm>
            <a:off x="1104775" y="307875"/>
            <a:ext cx="4690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1"/>
                </a:solidFill>
              </a:rPr>
              <a:t>    </a:t>
            </a:r>
            <a:r>
              <a:rPr b="1" lang="en-GB" sz="2100">
                <a:solidFill>
                  <a:schemeClr val="dk1"/>
                </a:solidFill>
              </a:rPr>
              <a:t> 4g supported or not supported</a:t>
            </a:r>
            <a:endParaRPr b="1" sz="2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5908100" y="2836425"/>
            <a:ext cx="75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2" name="Google Shape;132;p23"/>
          <p:cNvPicPr preferRelativeResize="0"/>
          <p:nvPr/>
        </p:nvPicPr>
        <p:blipFill>
          <a:blip r:embed="rId3">
            <a:alphaModFix/>
          </a:blip>
          <a:stretch>
            <a:fillRect/>
          </a:stretch>
        </p:blipFill>
        <p:spPr>
          <a:xfrm>
            <a:off x="224850" y="587625"/>
            <a:ext cx="4419600" cy="4555875"/>
          </a:xfrm>
          <a:prstGeom prst="rect">
            <a:avLst/>
          </a:prstGeom>
          <a:noFill/>
          <a:ln>
            <a:noFill/>
          </a:ln>
        </p:spPr>
      </p:pic>
      <p:pic>
        <p:nvPicPr>
          <p:cNvPr id="133" name="Google Shape;133;p23"/>
          <p:cNvPicPr preferRelativeResize="0"/>
          <p:nvPr/>
        </p:nvPicPr>
        <p:blipFill>
          <a:blip r:embed="rId4">
            <a:alphaModFix/>
          </a:blip>
          <a:stretch>
            <a:fillRect/>
          </a:stretch>
        </p:blipFill>
        <p:spPr>
          <a:xfrm>
            <a:off x="6393750" y="587625"/>
            <a:ext cx="2113150" cy="1589375"/>
          </a:xfrm>
          <a:prstGeom prst="rect">
            <a:avLst/>
          </a:prstGeom>
          <a:noFill/>
          <a:ln>
            <a:noFill/>
          </a:ln>
        </p:spPr>
      </p:pic>
      <p:sp>
        <p:nvSpPr>
          <p:cNvPr id="134" name="Google Shape;134;p23"/>
          <p:cNvSpPr txBox="1"/>
          <p:nvPr/>
        </p:nvSpPr>
        <p:spPr>
          <a:xfrm>
            <a:off x="4692425" y="2506725"/>
            <a:ext cx="32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5" name="Google Shape;135;p23"/>
          <p:cNvSpPr txBox="1"/>
          <p:nvPr/>
        </p:nvSpPr>
        <p:spPr>
          <a:xfrm>
            <a:off x="5238750" y="2571750"/>
            <a:ext cx="3000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b="1" lang="en-GB">
                <a:solidFill>
                  <a:schemeClr val="lt1"/>
                </a:solidFill>
              </a:rPr>
              <a:t>In this pie chart we can see that almost half of the mobile has wifi supported</a:t>
            </a:r>
            <a:endParaRPr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759075" y="181250"/>
            <a:ext cx="4051275" cy="4781000"/>
          </a:xfrm>
          <a:prstGeom prst="rect">
            <a:avLst/>
          </a:prstGeom>
          <a:noFill/>
          <a:ln>
            <a:noFill/>
          </a:ln>
        </p:spPr>
      </p:pic>
      <p:pic>
        <p:nvPicPr>
          <p:cNvPr id="141" name="Google Shape;141;p24"/>
          <p:cNvPicPr preferRelativeResize="0"/>
          <p:nvPr/>
        </p:nvPicPr>
        <p:blipFill>
          <a:blip r:embed="rId4">
            <a:alphaModFix/>
          </a:blip>
          <a:stretch>
            <a:fillRect/>
          </a:stretch>
        </p:blipFill>
        <p:spPr>
          <a:xfrm>
            <a:off x="6393750" y="587625"/>
            <a:ext cx="2113150" cy="1984125"/>
          </a:xfrm>
          <a:prstGeom prst="rect">
            <a:avLst/>
          </a:prstGeom>
          <a:noFill/>
          <a:ln>
            <a:noFill/>
          </a:ln>
        </p:spPr>
      </p:pic>
      <p:sp>
        <p:nvSpPr>
          <p:cNvPr id="142" name="Google Shape;142;p24"/>
          <p:cNvSpPr txBox="1"/>
          <p:nvPr/>
        </p:nvSpPr>
        <p:spPr>
          <a:xfrm>
            <a:off x="5991225" y="2838450"/>
            <a:ext cx="2715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b="1" lang="en-GB">
                <a:solidFill>
                  <a:schemeClr val="lt1"/>
                </a:solidFill>
              </a:rPr>
              <a:t>In this pie chart we can see that 76% mobile phone has 3g supported </a:t>
            </a:r>
            <a:endParaRPr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165600" y="706325"/>
            <a:ext cx="5228825" cy="4227075"/>
          </a:xfrm>
          <a:prstGeom prst="rect">
            <a:avLst/>
          </a:prstGeom>
          <a:noFill/>
          <a:ln>
            <a:noFill/>
          </a:ln>
        </p:spPr>
      </p:pic>
      <p:pic>
        <p:nvPicPr>
          <p:cNvPr id="148" name="Google Shape;148;p25"/>
          <p:cNvPicPr preferRelativeResize="0"/>
          <p:nvPr/>
        </p:nvPicPr>
        <p:blipFill>
          <a:blip r:embed="rId4">
            <a:alphaModFix/>
          </a:blip>
          <a:stretch>
            <a:fillRect/>
          </a:stretch>
        </p:blipFill>
        <p:spPr>
          <a:xfrm>
            <a:off x="6393750" y="587625"/>
            <a:ext cx="2113150" cy="1984125"/>
          </a:xfrm>
          <a:prstGeom prst="rect">
            <a:avLst/>
          </a:prstGeom>
          <a:noFill/>
          <a:ln>
            <a:noFill/>
          </a:ln>
        </p:spPr>
      </p:pic>
      <p:sp>
        <p:nvSpPr>
          <p:cNvPr id="149" name="Google Shape;149;p25"/>
          <p:cNvSpPr txBox="1"/>
          <p:nvPr/>
        </p:nvSpPr>
        <p:spPr>
          <a:xfrm>
            <a:off x="6133300" y="3139750"/>
            <a:ext cx="2373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b="1" lang="en-GB">
                <a:solidFill>
                  <a:schemeClr val="lt1"/>
                </a:solidFill>
              </a:rPr>
              <a:t>Here we have seen that </a:t>
            </a:r>
            <a:r>
              <a:rPr b="1" lang="en-GB">
                <a:solidFill>
                  <a:schemeClr val="lt1"/>
                </a:solidFill>
              </a:rPr>
              <a:t>whether</a:t>
            </a:r>
            <a:r>
              <a:rPr b="1" lang="en-GB">
                <a:solidFill>
                  <a:schemeClr val="lt1"/>
                </a:solidFill>
              </a:rPr>
              <a:t> the data is balanced or not </a:t>
            </a:r>
            <a:endParaRPr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191975" y="1655900"/>
            <a:ext cx="4213325" cy="3314700"/>
          </a:xfrm>
          <a:prstGeom prst="rect">
            <a:avLst/>
          </a:prstGeom>
          <a:noFill/>
          <a:ln>
            <a:noFill/>
          </a:ln>
        </p:spPr>
      </p:pic>
      <p:pic>
        <p:nvPicPr>
          <p:cNvPr id="155" name="Google Shape;155;p26"/>
          <p:cNvPicPr preferRelativeResize="0"/>
          <p:nvPr/>
        </p:nvPicPr>
        <p:blipFill>
          <a:blip r:embed="rId4">
            <a:alphaModFix/>
          </a:blip>
          <a:stretch>
            <a:fillRect/>
          </a:stretch>
        </p:blipFill>
        <p:spPr>
          <a:xfrm>
            <a:off x="6393750" y="587625"/>
            <a:ext cx="2113150" cy="1984125"/>
          </a:xfrm>
          <a:prstGeom prst="rect">
            <a:avLst/>
          </a:prstGeom>
          <a:noFill/>
          <a:ln>
            <a:noFill/>
          </a:ln>
        </p:spPr>
      </p:pic>
      <p:sp>
        <p:nvSpPr>
          <p:cNvPr id="156" name="Google Shape;156;p26"/>
          <p:cNvSpPr txBox="1"/>
          <p:nvPr/>
        </p:nvSpPr>
        <p:spPr>
          <a:xfrm>
            <a:off x="5368050" y="2783675"/>
            <a:ext cx="2914200" cy="2207100"/>
          </a:xfrm>
          <a:prstGeom prst="rect">
            <a:avLst/>
          </a:prstGeom>
          <a:noFill/>
          <a:ln>
            <a:noFill/>
          </a:ln>
        </p:spPr>
        <p:txBody>
          <a:bodyPr anchorCtr="0" anchor="t" bIns="91425" lIns="91425" spcFirstLastPara="1" rIns="91425" wrap="square" tIns="91425">
            <a:spAutoFit/>
          </a:bodyPr>
          <a:lstStyle/>
          <a:p>
            <a:pPr indent="-342900" lvl="0" marL="457200" rtl="0" algn="l">
              <a:lnSpc>
                <a:spcPct val="135714"/>
              </a:lnSpc>
              <a:spcBef>
                <a:spcPts val="0"/>
              </a:spcBef>
              <a:spcAft>
                <a:spcPts val="0"/>
              </a:spcAft>
              <a:buClr>
                <a:schemeClr val="lt1"/>
              </a:buClr>
              <a:buSzPts val="1800"/>
              <a:buChar char="●"/>
            </a:pPr>
            <a:r>
              <a:rPr b="1" lang="en-GB" sz="1450">
                <a:solidFill>
                  <a:schemeClr val="lt1"/>
                </a:solidFill>
                <a:highlight>
                  <a:srgbClr val="FFFFFE"/>
                </a:highlight>
              </a:rPr>
              <a:t>this plot shows how the battery mAh is spread. there is a gradual increase as the price range increases</a:t>
            </a:r>
            <a:endParaRPr b="1" sz="1450">
              <a:solidFill>
                <a:schemeClr val="lt1"/>
              </a:solidFill>
              <a:highlight>
                <a:srgbClr val="FFFFFE"/>
              </a:highlight>
            </a:endParaRPr>
          </a:p>
          <a:p>
            <a:pPr indent="0" lvl="0" marL="45720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a:p>
            <a:pPr indent="0" lvl="0" marL="457200" rtl="0" algn="l">
              <a:spcBef>
                <a:spcPts val="0"/>
              </a:spcBef>
              <a:spcAft>
                <a:spcPts val="0"/>
              </a:spcAft>
              <a:buNone/>
            </a:pPr>
            <a:r>
              <a:t/>
            </a:r>
            <a:endParaRPr/>
          </a:p>
        </p:txBody>
      </p:sp>
      <p:sp>
        <p:nvSpPr>
          <p:cNvPr id="157" name="Google Shape;157;p26"/>
          <p:cNvSpPr txBox="1"/>
          <p:nvPr/>
        </p:nvSpPr>
        <p:spPr>
          <a:xfrm>
            <a:off x="1448875" y="126775"/>
            <a:ext cx="383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rPr>
              <a:t>   </a:t>
            </a:r>
            <a:r>
              <a:rPr b="1" lang="en-GB" sz="2400">
                <a:solidFill>
                  <a:schemeClr val="dk1"/>
                </a:solidFill>
              </a:rPr>
              <a:t>mAh of Battery power</a:t>
            </a:r>
            <a:endParaRPr b="1" sz="2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7"/>
          <p:cNvPicPr preferRelativeResize="0"/>
          <p:nvPr/>
        </p:nvPicPr>
        <p:blipFill>
          <a:blip r:embed="rId3">
            <a:alphaModFix/>
          </a:blip>
          <a:stretch>
            <a:fillRect/>
          </a:stretch>
        </p:blipFill>
        <p:spPr>
          <a:xfrm>
            <a:off x="218350" y="1359325"/>
            <a:ext cx="4353649" cy="3656775"/>
          </a:xfrm>
          <a:prstGeom prst="rect">
            <a:avLst/>
          </a:prstGeom>
          <a:noFill/>
          <a:ln>
            <a:noFill/>
          </a:ln>
        </p:spPr>
      </p:pic>
      <p:pic>
        <p:nvPicPr>
          <p:cNvPr id="163" name="Google Shape;163;p27"/>
          <p:cNvPicPr preferRelativeResize="0"/>
          <p:nvPr/>
        </p:nvPicPr>
        <p:blipFill>
          <a:blip r:embed="rId4">
            <a:alphaModFix/>
          </a:blip>
          <a:stretch>
            <a:fillRect/>
          </a:stretch>
        </p:blipFill>
        <p:spPr>
          <a:xfrm>
            <a:off x="6393750" y="587625"/>
            <a:ext cx="2113150" cy="1984125"/>
          </a:xfrm>
          <a:prstGeom prst="rect">
            <a:avLst/>
          </a:prstGeom>
          <a:noFill/>
          <a:ln>
            <a:noFill/>
          </a:ln>
        </p:spPr>
      </p:pic>
      <p:sp>
        <p:nvSpPr>
          <p:cNvPr id="164" name="Google Shape;164;p27"/>
          <p:cNvSpPr txBox="1"/>
          <p:nvPr/>
        </p:nvSpPr>
        <p:spPr>
          <a:xfrm>
            <a:off x="5460700" y="2823225"/>
            <a:ext cx="3046200" cy="1013700"/>
          </a:xfrm>
          <a:prstGeom prst="rect">
            <a:avLst/>
          </a:prstGeom>
          <a:noFill/>
          <a:ln>
            <a:noFill/>
          </a:ln>
        </p:spPr>
        <p:txBody>
          <a:bodyPr anchorCtr="0" anchor="t" bIns="91425" lIns="91425" spcFirstLastPara="1" rIns="91425" wrap="square" tIns="91425">
            <a:spAutoFit/>
          </a:bodyPr>
          <a:lstStyle/>
          <a:p>
            <a:pPr indent="-317500" lvl="0" marL="457200" rtl="0" algn="l">
              <a:lnSpc>
                <a:spcPct val="135714"/>
              </a:lnSpc>
              <a:spcBef>
                <a:spcPts val="0"/>
              </a:spcBef>
              <a:spcAft>
                <a:spcPts val="0"/>
              </a:spcAft>
              <a:buClr>
                <a:schemeClr val="lt1"/>
              </a:buClr>
              <a:buSzPts val="1400"/>
              <a:buChar char="●"/>
            </a:pPr>
            <a:r>
              <a:rPr b="1" lang="en-GB" sz="1450">
                <a:solidFill>
                  <a:schemeClr val="lt1"/>
                </a:solidFill>
                <a:highlight>
                  <a:srgbClr val="FFFFFE"/>
                </a:highlight>
              </a:rPr>
              <a:t>The box plot shows that the price is high if the phone is 4g supported</a:t>
            </a:r>
            <a:endParaRPr b="1" sz="1450">
              <a:solidFill>
                <a:schemeClr val="lt1"/>
              </a:solidFill>
              <a:highlight>
                <a:srgbClr val="FFFFFE"/>
              </a:highlight>
            </a:endParaRPr>
          </a:p>
        </p:txBody>
      </p:sp>
      <p:sp>
        <p:nvSpPr>
          <p:cNvPr id="165" name="Google Shape;165;p27"/>
          <p:cNvSpPr txBox="1"/>
          <p:nvPr/>
        </p:nvSpPr>
        <p:spPr>
          <a:xfrm>
            <a:off x="218350" y="123825"/>
            <a:ext cx="5543700" cy="5541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460"/>
              </a:spcAft>
              <a:buNone/>
            </a:pPr>
            <a:r>
              <a:rPr b="1" lang="en-GB" sz="2400">
                <a:solidFill>
                  <a:srgbClr val="CC0000"/>
                </a:solidFill>
                <a:latin typeface="Times New Roman"/>
                <a:ea typeface="Times New Roman"/>
                <a:cs typeface="Times New Roman"/>
                <a:sym typeface="Times New Roman"/>
              </a:rPr>
              <a:t>Relation Between Price Range &amp; four_g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416150" y="1444875"/>
            <a:ext cx="3672600" cy="3067050"/>
          </a:xfrm>
          <a:prstGeom prst="rect">
            <a:avLst/>
          </a:prstGeom>
          <a:noFill/>
          <a:ln>
            <a:noFill/>
          </a:ln>
        </p:spPr>
      </p:pic>
      <p:pic>
        <p:nvPicPr>
          <p:cNvPr id="171" name="Google Shape;171;p28"/>
          <p:cNvPicPr preferRelativeResize="0"/>
          <p:nvPr/>
        </p:nvPicPr>
        <p:blipFill>
          <a:blip r:embed="rId4">
            <a:alphaModFix/>
          </a:blip>
          <a:stretch>
            <a:fillRect/>
          </a:stretch>
        </p:blipFill>
        <p:spPr>
          <a:xfrm>
            <a:off x="6393750" y="587625"/>
            <a:ext cx="2113150" cy="1984125"/>
          </a:xfrm>
          <a:prstGeom prst="rect">
            <a:avLst/>
          </a:prstGeom>
          <a:noFill/>
          <a:ln>
            <a:noFill/>
          </a:ln>
        </p:spPr>
      </p:pic>
      <p:sp>
        <p:nvSpPr>
          <p:cNvPr id="172" name="Google Shape;172;p28"/>
          <p:cNvSpPr txBox="1"/>
          <p:nvPr/>
        </p:nvSpPr>
        <p:spPr>
          <a:xfrm>
            <a:off x="5076825" y="2647950"/>
            <a:ext cx="3481500" cy="1254900"/>
          </a:xfrm>
          <a:prstGeom prst="rect">
            <a:avLst/>
          </a:prstGeom>
          <a:noFill/>
          <a:ln>
            <a:noFill/>
          </a:ln>
        </p:spPr>
        <p:txBody>
          <a:bodyPr anchorCtr="0" anchor="t" bIns="91425" lIns="91425" spcFirstLastPara="1" rIns="91425" wrap="square" tIns="91425">
            <a:spAutoFit/>
          </a:bodyPr>
          <a:lstStyle/>
          <a:p>
            <a:pPr indent="-320675" lvl="0" marL="457200" rtl="0" algn="l">
              <a:lnSpc>
                <a:spcPct val="135714"/>
              </a:lnSpc>
              <a:spcBef>
                <a:spcPts val="0"/>
              </a:spcBef>
              <a:spcAft>
                <a:spcPts val="0"/>
              </a:spcAft>
              <a:buClr>
                <a:schemeClr val="lt1"/>
              </a:buClr>
              <a:buSzPts val="1450"/>
              <a:buChar char="●"/>
            </a:pPr>
            <a:r>
              <a:rPr b="1" lang="en-GB" sz="1450">
                <a:solidFill>
                  <a:schemeClr val="lt1"/>
                </a:solidFill>
                <a:highlight>
                  <a:srgbClr val="FFFFFE"/>
                </a:highlight>
              </a:rPr>
              <a:t>Ram has continuous increase with price range while moving from Low cost to Very high cost</a:t>
            </a:r>
            <a:endParaRPr b="1" sz="1450">
              <a:solidFill>
                <a:schemeClr val="lt1"/>
              </a:solidFill>
              <a:highlight>
                <a:srgbClr val="FFFFFE"/>
              </a:highlight>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p:txBody>
      </p:sp>
      <p:sp>
        <p:nvSpPr>
          <p:cNvPr id="173" name="Google Shape;173;p28"/>
          <p:cNvSpPr txBox="1"/>
          <p:nvPr/>
        </p:nvSpPr>
        <p:spPr>
          <a:xfrm>
            <a:off x="0" y="0"/>
            <a:ext cx="6096300" cy="5541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460"/>
              </a:spcAft>
              <a:buNone/>
            </a:pPr>
            <a:r>
              <a:rPr b="1" lang="en-GB" sz="2400">
                <a:solidFill>
                  <a:srgbClr val="CC0000"/>
                </a:solidFill>
                <a:latin typeface="Times New Roman"/>
                <a:ea typeface="Times New Roman"/>
                <a:cs typeface="Times New Roman"/>
                <a:sym typeface="Times New Roman"/>
              </a:rPr>
              <a:t>Relation Between Price Range &amp; 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9"/>
          <p:cNvPicPr preferRelativeResize="0"/>
          <p:nvPr/>
        </p:nvPicPr>
        <p:blipFill>
          <a:blip r:embed="rId3">
            <a:alphaModFix/>
          </a:blip>
          <a:stretch>
            <a:fillRect/>
          </a:stretch>
        </p:blipFill>
        <p:spPr>
          <a:xfrm>
            <a:off x="0" y="2076450"/>
            <a:ext cx="8791575" cy="3067050"/>
          </a:xfrm>
          <a:prstGeom prst="rect">
            <a:avLst/>
          </a:prstGeom>
          <a:noFill/>
          <a:ln>
            <a:noFill/>
          </a:ln>
        </p:spPr>
      </p:pic>
      <p:sp>
        <p:nvSpPr>
          <p:cNvPr id="179" name="Google Shape;179;p29"/>
          <p:cNvSpPr txBox="1"/>
          <p:nvPr/>
        </p:nvSpPr>
        <p:spPr>
          <a:xfrm>
            <a:off x="132250" y="171450"/>
            <a:ext cx="5961000" cy="5541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460"/>
              </a:spcAft>
              <a:buNone/>
            </a:pPr>
            <a:r>
              <a:rPr b="1" lang="en-GB" sz="2400">
                <a:solidFill>
                  <a:srgbClr val="CC0000"/>
                </a:solidFill>
                <a:latin typeface="Times New Roman"/>
                <a:ea typeface="Times New Roman"/>
                <a:cs typeface="Times New Roman"/>
                <a:sym typeface="Times New Roman"/>
              </a:rPr>
              <a:t>Relation Between Price Range &amp; px_width</a:t>
            </a:r>
            <a:endParaRPr/>
          </a:p>
        </p:txBody>
      </p:sp>
      <p:sp>
        <p:nvSpPr>
          <p:cNvPr id="180" name="Google Shape;180;p29"/>
          <p:cNvSpPr txBox="1"/>
          <p:nvPr/>
        </p:nvSpPr>
        <p:spPr>
          <a:xfrm>
            <a:off x="66300" y="832550"/>
            <a:ext cx="7820700" cy="1528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150">
                <a:solidFill>
                  <a:schemeClr val="lt1"/>
                </a:solidFill>
                <a:highlight>
                  <a:srgbClr val="FFFFFE"/>
                </a:highlight>
              </a:rPr>
              <a:t> </a:t>
            </a:r>
            <a:r>
              <a:rPr b="1" lang="en-GB" sz="1450">
                <a:solidFill>
                  <a:schemeClr val="lt1"/>
                </a:solidFill>
                <a:highlight>
                  <a:srgbClr val="FFFFFE"/>
                </a:highlight>
              </a:rPr>
              <a:t>There is not a continuous increase in pixel width as we move from Low cost to Very high cost. Mobiles with 'Medium cost' and 'High cost' has almost equal pixel width. so we can say that it would be a driving factor in deciding price_range.</a:t>
            </a:r>
            <a:endParaRPr b="1" sz="1450">
              <a:solidFill>
                <a:schemeClr val="lt1"/>
              </a:solidFill>
              <a:highlight>
                <a:srgbClr val="FFFFFE"/>
              </a:highlight>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0"/>
          <p:cNvPicPr preferRelativeResize="0"/>
          <p:nvPr/>
        </p:nvPicPr>
        <p:blipFill>
          <a:blip r:embed="rId3">
            <a:alphaModFix/>
          </a:blip>
          <a:stretch>
            <a:fillRect/>
          </a:stretch>
        </p:blipFill>
        <p:spPr>
          <a:xfrm>
            <a:off x="73275" y="2076450"/>
            <a:ext cx="8791575" cy="3067050"/>
          </a:xfrm>
          <a:prstGeom prst="rect">
            <a:avLst/>
          </a:prstGeom>
          <a:noFill/>
          <a:ln>
            <a:noFill/>
          </a:ln>
        </p:spPr>
      </p:pic>
      <p:sp>
        <p:nvSpPr>
          <p:cNvPr id="186" name="Google Shape;186;p30"/>
          <p:cNvSpPr txBox="1"/>
          <p:nvPr/>
        </p:nvSpPr>
        <p:spPr>
          <a:xfrm>
            <a:off x="277300" y="475725"/>
            <a:ext cx="6013800" cy="5541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460"/>
              </a:spcAft>
              <a:buNone/>
            </a:pPr>
            <a:r>
              <a:rPr b="1" lang="en-GB" sz="2400">
                <a:solidFill>
                  <a:srgbClr val="CC0000"/>
                </a:solidFill>
                <a:latin typeface="Times New Roman"/>
                <a:ea typeface="Times New Roman"/>
                <a:cs typeface="Times New Roman"/>
                <a:sym typeface="Times New Roman"/>
              </a:rPr>
              <a:t>Relation Between Price Range &amp; px_height</a:t>
            </a:r>
            <a:endParaRPr/>
          </a:p>
        </p:txBody>
      </p:sp>
      <p:sp>
        <p:nvSpPr>
          <p:cNvPr id="187" name="Google Shape;187;p30"/>
          <p:cNvSpPr txBox="1"/>
          <p:nvPr/>
        </p:nvSpPr>
        <p:spPr>
          <a:xfrm>
            <a:off x="567450" y="1306575"/>
            <a:ext cx="7596600" cy="632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b="1" lang="en-GB">
                <a:solidFill>
                  <a:srgbClr val="1F3864"/>
                </a:solidFill>
                <a:highlight>
                  <a:srgbClr val="FFFFFF"/>
                </a:highlight>
                <a:latin typeface="Roboto"/>
                <a:ea typeface="Roboto"/>
                <a:cs typeface="Roboto"/>
                <a:sym typeface="Roboto"/>
              </a:rPr>
              <a:t>Pixel height is almost similar as we move from Low cost to Very high cost. Little variation in pixel_height.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1"/>
          <p:cNvPicPr preferRelativeResize="0"/>
          <p:nvPr/>
        </p:nvPicPr>
        <p:blipFill>
          <a:blip r:embed="rId3">
            <a:alphaModFix/>
          </a:blip>
          <a:stretch>
            <a:fillRect/>
          </a:stretch>
        </p:blipFill>
        <p:spPr>
          <a:xfrm>
            <a:off x="139200" y="1530775"/>
            <a:ext cx="3738550" cy="3390000"/>
          </a:xfrm>
          <a:prstGeom prst="rect">
            <a:avLst/>
          </a:prstGeom>
          <a:noFill/>
          <a:ln>
            <a:noFill/>
          </a:ln>
        </p:spPr>
      </p:pic>
      <p:sp>
        <p:nvSpPr>
          <p:cNvPr id="193" name="Google Shape;193;p31"/>
          <p:cNvSpPr txBox="1"/>
          <p:nvPr/>
        </p:nvSpPr>
        <p:spPr>
          <a:xfrm>
            <a:off x="4695825" y="2571750"/>
            <a:ext cx="3323100" cy="1831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450">
                <a:solidFill>
                  <a:schemeClr val="lt1"/>
                </a:solidFill>
                <a:highlight>
                  <a:srgbClr val="FFFFFE"/>
                </a:highlight>
              </a:rPr>
              <a:t>This features distribution is almost similar along all the price ranges variable, it may not be helpful in making predictions</a:t>
            </a:r>
            <a:endParaRPr b="1" sz="1450">
              <a:solidFill>
                <a:schemeClr val="lt1"/>
              </a:solidFill>
              <a:highlight>
                <a:srgbClr val="FFFFFE"/>
              </a:highlight>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194" name="Google Shape;194;p31"/>
          <p:cNvPicPr preferRelativeResize="0"/>
          <p:nvPr/>
        </p:nvPicPr>
        <p:blipFill>
          <a:blip r:embed="rId4">
            <a:alphaModFix/>
          </a:blip>
          <a:stretch>
            <a:fillRect/>
          </a:stretch>
        </p:blipFill>
        <p:spPr>
          <a:xfrm>
            <a:off x="5905775" y="272025"/>
            <a:ext cx="2113150" cy="198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804825" y="4287175"/>
            <a:ext cx="75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5" name="Google Shape;65;p14"/>
          <p:cNvSpPr txBox="1"/>
          <p:nvPr/>
        </p:nvSpPr>
        <p:spPr>
          <a:xfrm>
            <a:off x="989475" y="765850"/>
            <a:ext cx="7596600" cy="3833700"/>
          </a:xfrm>
          <a:prstGeom prst="rect">
            <a:avLst/>
          </a:prstGeom>
          <a:noFill/>
          <a:ln>
            <a:noFill/>
          </a:ln>
        </p:spPr>
        <p:txBody>
          <a:bodyPr anchorCtr="0" anchor="t" bIns="91425" lIns="91425" spcFirstLastPara="1" rIns="91425" wrap="square" tIns="91425">
            <a:spAutoFit/>
          </a:bodyPr>
          <a:lstStyle/>
          <a:p>
            <a:pPr indent="-6350" lvl="0" marL="259715" rtl="0" algn="l">
              <a:lnSpc>
                <a:spcPct val="107916"/>
              </a:lnSpc>
              <a:spcBef>
                <a:spcPts val="0"/>
              </a:spcBef>
              <a:spcAft>
                <a:spcPts val="0"/>
              </a:spcAft>
              <a:buNone/>
            </a:pPr>
            <a:r>
              <a:rPr b="1" lang="en-GB" sz="3400">
                <a:solidFill>
                  <a:srgbClr val="CC0000"/>
                </a:solidFill>
                <a:latin typeface="Calibri"/>
                <a:ea typeface="Calibri"/>
                <a:cs typeface="Calibri"/>
                <a:sym typeface="Calibri"/>
              </a:rPr>
              <a:t>Content :</a:t>
            </a:r>
            <a:endParaRPr b="1" sz="3400">
              <a:solidFill>
                <a:srgbClr val="CC0000"/>
              </a:solidFill>
              <a:latin typeface="Calibri"/>
              <a:ea typeface="Calibri"/>
              <a:cs typeface="Calibri"/>
              <a:sym typeface="Calibri"/>
            </a:endParaRPr>
          </a:p>
          <a:p>
            <a:pPr indent="-6350" lvl="0" marL="364490" rtl="0" algn="l">
              <a:lnSpc>
                <a:spcPct val="107916"/>
              </a:lnSpc>
              <a:spcBef>
                <a:spcPts val="2225"/>
              </a:spcBef>
              <a:spcAft>
                <a:spcPts val="0"/>
              </a:spcAft>
              <a:buNone/>
            </a:pPr>
            <a:r>
              <a:rPr b="1" lang="en-GB" sz="1800">
                <a:solidFill>
                  <a:srgbClr val="004A52"/>
                </a:solidFill>
                <a:latin typeface="Calibri"/>
                <a:ea typeface="Calibri"/>
                <a:cs typeface="Calibri"/>
                <a:sym typeface="Calibri"/>
              </a:rPr>
              <a:t>1.  </a:t>
            </a:r>
            <a:r>
              <a:rPr b="1" lang="en-GB" sz="2000">
                <a:solidFill>
                  <a:srgbClr val="004A52"/>
                </a:solidFill>
                <a:latin typeface="Calibri"/>
                <a:ea typeface="Calibri"/>
                <a:cs typeface="Calibri"/>
                <a:sym typeface="Calibri"/>
              </a:rPr>
              <a:t>Defining problem statement</a:t>
            </a:r>
            <a:endParaRPr sz="1100">
              <a:latin typeface="Calibri"/>
              <a:ea typeface="Calibri"/>
              <a:cs typeface="Calibri"/>
              <a:sym typeface="Calibri"/>
            </a:endParaRPr>
          </a:p>
          <a:p>
            <a:pPr indent="-6350" lvl="0" marL="364490" rtl="0" algn="l">
              <a:lnSpc>
                <a:spcPct val="107916"/>
              </a:lnSpc>
              <a:spcBef>
                <a:spcPts val="305"/>
              </a:spcBef>
              <a:spcAft>
                <a:spcPts val="0"/>
              </a:spcAft>
              <a:buNone/>
            </a:pPr>
            <a:r>
              <a:rPr b="1" lang="en-GB" sz="1800">
                <a:solidFill>
                  <a:srgbClr val="004A52"/>
                </a:solidFill>
                <a:latin typeface="Calibri"/>
                <a:ea typeface="Calibri"/>
                <a:cs typeface="Calibri"/>
                <a:sym typeface="Calibri"/>
              </a:rPr>
              <a:t>2.  </a:t>
            </a:r>
            <a:r>
              <a:rPr b="1" lang="en-GB" sz="2000">
                <a:solidFill>
                  <a:srgbClr val="004A52"/>
                </a:solidFill>
                <a:latin typeface="Calibri"/>
                <a:ea typeface="Calibri"/>
                <a:cs typeface="Calibri"/>
                <a:sym typeface="Calibri"/>
              </a:rPr>
              <a:t>EDA and feature engineering</a:t>
            </a:r>
            <a:endParaRPr b="1" sz="2000">
              <a:solidFill>
                <a:srgbClr val="004A52"/>
              </a:solidFill>
              <a:latin typeface="Calibri"/>
              <a:ea typeface="Calibri"/>
              <a:cs typeface="Calibri"/>
              <a:sym typeface="Calibri"/>
            </a:endParaRPr>
          </a:p>
          <a:p>
            <a:pPr indent="0" lvl="0" marL="0" rtl="0" algn="l">
              <a:lnSpc>
                <a:spcPct val="107916"/>
              </a:lnSpc>
              <a:spcBef>
                <a:spcPts val="305"/>
              </a:spcBef>
              <a:spcAft>
                <a:spcPts val="0"/>
              </a:spcAft>
              <a:buNone/>
            </a:pPr>
            <a:r>
              <a:rPr b="1" lang="en-GB" sz="2000">
                <a:solidFill>
                  <a:srgbClr val="004A52"/>
                </a:solidFill>
                <a:latin typeface="Calibri"/>
                <a:ea typeface="Calibri"/>
                <a:cs typeface="Calibri"/>
                <a:sym typeface="Calibri"/>
              </a:rPr>
              <a:t>      </a:t>
            </a:r>
            <a:r>
              <a:rPr b="1" lang="en-GB" sz="1800">
                <a:solidFill>
                  <a:srgbClr val="004A52"/>
                </a:solidFill>
                <a:latin typeface="Calibri"/>
                <a:ea typeface="Calibri"/>
                <a:cs typeface="Calibri"/>
                <a:sym typeface="Calibri"/>
              </a:rPr>
              <a:t>3.</a:t>
            </a:r>
            <a:r>
              <a:rPr b="1" lang="en-GB" sz="2000">
                <a:solidFill>
                  <a:srgbClr val="004A52"/>
                </a:solidFill>
                <a:latin typeface="Calibri"/>
                <a:ea typeface="Calibri"/>
                <a:cs typeface="Calibri"/>
                <a:sym typeface="Calibri"/>
              </a:rPr>
              <a:t>  Feature Selection</a:t>
            </a:r>
            <a:endParaRPr sz="1100">
              <a:latin typeface="Calibri"/>
              <a:ea typeface="Calibri"/>
              <a:cs typeface="Calibri"/>
              <a:sym typeface="Calibri"/>
            </a:endParaRPr>
          </a:p>
          <a:p>
            <a:pPr indent="0" lvl="0" marL="0" rtl="0" algn="l">
              <a:lnSpc>
                <a:spcPct val="107916"/>
              </a:lnSpc>
              <a:spcBef>
                <a:spcPts val="305"/>
              </a:spcBef>
              <a:spcAft>
                <a:spcPts val="0"/>
              </a:spcAft>
              <a:buNone/>
            </a:pPr>
            <a:r>
              <a:rPr b="1" lang="en-GB" sz="2000">
                <a:solidFill>
                  <a:srgbClr val="004A52"/>
                </a:solidFill>
                <a:latin typeface="Calibri"/>
                <a:ea typeface="Calibri"/>
                <a:cs typeface="Calibri"/>
                <a:sym typeface="Calibri"/>
              </a:rPr>
              <a:t>      </a:t>
            </a:r>
            <a:r>
              <a:rPr b="1" lang="en-GB" sz="1800">
                <a:solidFill>
                  <a:srgbClr val="004A52"/>
                </a:solidFill>
                <a:latin typeface="Calibri"/>
                <a:ea typeface="Calibri"/>
                <a:cs typeface="Calibri"/>
                <a:sym typeface="Calibri"/>
              </a:rPr>
              <a:t>4.  </a:t>
            </a:r>
            <a:r>
              <a:rPr b="1" lang="en-GB" sz="2000">
                <a:solidFill>
                  <a:srgbClr val="004A52"/>
                </a:solidFill>
                <a:latin typeface="Calibri"/>
                <a:ea typeface="Calibri"/>
                <a:cs typeface="Calibri"/>
                <a:sym typeface="Calibri"/>
              </a:rPr>
              <a:t>Preparing dataset for modelling</a:t>
            </a:r>
            <a:endParaRPr sz="1100">
              <a:latin typeface="Calibri"/>
              <a:ea typeface="Calibri"/>
              <a:cs typeface="Calibri"/>
              <a:sym typeface="Calibri"/>
            </a:endParaRPr>
          </a:p>
          <a:p>
            <a:pPr indent="0" lvl="0" marL="0" rtl="0" algn="l">
              <a:lnSpc>
                <a:spcPct val="107916"/>
              </a:lnSpc>
              <a:spcBef>
                <a:spcPts val="305"/>
              </a:spcBef>
              <a:spcAft>
                <a:spcPts val="0"/>
              </a:spcAft>
              <a:buNone/>
            </a:pPr>
            <a:r>
              <a:rPr b="1" lang="en-GB" sz="2000">
                <a:solidFill>
                  <a:srgbClr val="004A52"/>
                </a:solidFill>
                <a:latin typeface="Calibri"/>
                <a:ea typeface="Calibri"/>
                <a:cs typeface="Calibri"/>
                <a:sym typeface="Calibri"/>
              </a:rPr>
              <a:t>      </a:t>
            </a:r>
            <a:r>
              <a:rPr b="1" lang="en-GB" sz="1800">
                <a:solidFill>
                  <a:srgbClr val="004A52"/>
                </a:solidFill>
                <a:latin typeface="Calibri"/>
                <a:ea typeface="Calibri"/>
                <a:cs typeface="Calibri"/>
                <a:sym typeface="Calibri"/>
              </a:rPr>
              <a:t>5.</a:t>
            </a:r>
            <a:r>
              <a:rPr b="1" lang="en-GB" sz="2000">
                <a:solidFill>
                  <a:srgbClr val="004A52"/>
                </a:solidFill>
                <a:latin typeface="Calibri"/>
                <a:ea typeface="Calibri"/>
                <a:cs typeface="Calibri"/>
                <a:sym typeface="Calibri"/>
              </a:rPr>
              <a:t>  Applying Model</a:t>
            </a:r>
            <a:endParaRPr sz="1100">
              <a:latin typeface="Calibri"/>
              <a:ea typeface="Calibri"/>
              <a:cs typeface="Calibri"/>
              <a:sym typeface="Calibri"/>
            </a:endParaRPr>
          </a:p>
          <a:p>
            <a:pPr indent="0" lvl="0" marL="0" rtl="0" algn="l">
              <a:lnSpc>
                <a:spcPct val="107916"/>
              </a:lnSpc>
              <a:spcBef>
                <a:spcPts val="305"/>
              </a:spcBef>
              <a:spcAft>
                <a:spcPts val="0"/>
              </a:spcAft>
              <a:buNone/>
            </a:pPr>
            <a:r>
              <a:rPr b="1" lang="en-GB" sz="2000">
                <a:solidFill>
                  <a:srgbClr val="004A52"/>
                </a:solidFill>
                <a:latin typeface="Calibri"/>
                <a:ea typeface="Calibri"/>
                <a:cs typeface="Calibri"/>
                <a:sym typeface="Calibri"/>
              </a:rPr>
              <a:t>      </a:t>
            </a:r>
            <a:r>
              <a:rPr b="1" lang="en-GB" sz="1800">
                <a:solidFill>
                  <a:srgbClr val="004A52"/>
                </a:solidFill>
                <a:latin typeface="Calibri"/>
                <a:ea typeface="Calibri"/>
                <a:cs typeface="Calibri"/>
                <a:sym typeface="Calibri"/>
              </a:rPr>
              <a:t>6.</a:t>
            </a:r>
            <a:r>
              <a:rPr b="1" lang="en-GB" sz="2000">
                <a:solidFill>
                  <a:srgbClr val="004A52"/>
                </a:solidFill>
                <a:latin typeface="Calibri"/>
                <a:ea typeface="Calibri"/>
                <a:cs typeface="Calibri"/>
                <a:sym typeface="Calibri"/>
              </a:rPr>
              <a:t>  Model Validation and Selection</a:t>
            </a:r>
            <a:endParaRPr sz="1100">
              <a:latin typeface="Calibri"/>
              <a:ea typeface="Calibri"/>
              <a:cs typeface="Calibri"/>
              <a:sym typeface="Calibri"/>
            </a:endParaRPr>
          </a:p>
          <a:p>
            <a:pPr indent="-6350" lvl="0" marL="364490" rtl="0" algn="l">
              <a:lnSpc>
                <a:spcPct val="107916"/>
              </a:lnSpc>
              <a:spcBef>
                <a:spcPts val="180"/>
              </a:spcBef>
              <a:spcAft>
                <a:spcPts val="0"/>
              </a:spcAft>
              <a:buNone/>
            </a:pPr>
            <a:r>
              <a:rPr b="1" lang="en-GB" sz="1800">
                <a:solidFill>
                  <a:srgbClr val="004A52"/>
                </a:solidFill>
                <a:latin typeface="Calibri"/>
                <a:ea typeface="Calibri"/>
                <a:cs typeface="Calibri"/>
                <a:sym typeface="Calibri"/>
              </a:rPr>
              <a:t>7.</a:t>
            </a:r>
            <a:r>
              <a:rPr b="1" lang="en-GB" sz="2000">
                <a:solidFill>
                  <a:srgbClr val="004A52"/>
                </a:solidFill>
                <a:latin typeface="Calibri"/>
                <a:ea typeface="Calibri"/>
                <a:cs typeface="Calibri"/>
                <a:sym typeface="Calibri"/>
              </a:rPr>
              <a:t>  Conclusion </a:t>
            </a:r>
            <a:endParaRPr b="1" sz="2000">
              <a:solidFill>
                <a:srgbClr val="004A52"/>
              </a:solidFill>
              <a:latin typeface="Calibri"/>
              <a:ea typeface="Calibri"/>
              <a:cs typeface="Calibri"/>
              <a:sym typeface="Calibri"/>
            </a:endParaRPr>
          </a:p>
          <a:p>
            <a:pPr indent="0" lvl="0" marL="0" rtl="0" algn="l">
              <a:spcBef>
                <a:spcPts val="305"/>
              </a:spcBef>
              <a:spcAft>
                <a:spcPts val="0"/>
              </a:spcAft>
              <a:buNone/>
            </a:pPr>
            <a:r>
              <a:t/>
            </a:r>
            <a:endParaRPr/>
          </a:p>
        </p:txBody>
      </p:sp>
      <p:sp>
        <p:nvSpPr>
          <p:cNvPr id="66" name="Google Shape;66;p14"/>
          <p:cNvSpPr txBox="1"/>
          <p:nvPr/>
        </p:nvSpPr>
        <p:spPr>
          <a:xfrm>
            <a:off x="7280375" y="1359325"/>
            <a:ext cx="18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6622075" y="1160863"/>
            <a:ext cx="1885500" cy="2821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2"/>
          <p:cNvPicPr preferRelativeResize="0"/>
          <p:nvPr/>
        </p:nvPicPr>
        <p:blipFill>
          <a:blip r:embed="rId3">
            <a:alphaModFix/>
          </a:blip>
          <a:stretch>
            <a:fillRect/>
          </a:stretch>
        </p:blipFill>
        <p:spPr>
          <a:xfrm>
            <a:off x="0" y="2076450"/>
            <a:ext cx="8658225" cy="3067050"/>
          </a:xfrm>
          <a:prstGeom prst="rect">
            <a:avLst/>
          </a:prstGeom>
          <a:noFill/>
          <a:ln>
            <a:noFill/>
          </a:ln>
        </p:spPr>
      </p:pic>
      <p:sp>
        <p:nvSpPr>
          <p:cNvPr id="200" name="Google Shape;200;p32"/>
          <p:cNvSpPr txBox="1"/>
          <p:nvPr/>
        </p:nvSpPr>
        <p:spPr>
          <a:xfrm>
            <a:off x="79475" y="515275"/>
            <a:ext cx="6765600" cy="6156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15"/>
              </a:spcAft>
              <a:buNone/>
            </a:pPr>
            <a:r>
              <a:rPr b="1" lang="en-GB" sz="2800">
                <a:solidFill>
                  <a:srgbClr val="CC0000"/>
                </a:solidFill>
                <a:latin typeface="Calibri"/>
                <a:ea typeface="Calibri"/>
                <a:cs typeface="Calibri"/>
                <a:sym typeface="Calibri"/>
              </a:rPr>
              <a:t>   </a:t>
            </a:r>
            <a:r>
              <a:rPr b="1" lang="en-GB" sz="2300">
                <a:solidFill>
                  <a:srgbClr val="CC0000"/>
                </a:solidFill>
                <a:latin typeface="Calibri"/>
                <a:ea typeface="Calibri"/>
                <a:cs typeface="Calibri"/>
                <a:sym typeface="Calibri"/>
              </a:rPr>
              <a:t>Relationship between the Price Range and n_cor</a:t>
            </a:r>
            <a:r>
              <a:rPr b="1" lang="en-GB" sz="2800">
                <a:solidFill>
                  <a:srgbClr val="CC0000"/>
                </a:solidFill>
                <a:latin typeface="Calibri"/>
                <a:ea typeface="Calibri"/>
                <a:cs typeface="Calibri"/>
                <a:sym typeface="Calibri"/>
              </a:rPr>
              <a: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3"/>
          <p:cNvPicPr preferRelativeResize="0"/>
          <p:nvPr/>
        </p:nvPicPr>
        <p:blipFill>
          <a:blip r:embed="rId3">
            <a:alphaModFix/>
          </a:blip>
          <a:stretch>
            <a:fillRect/>
          </a:stretch>
        </p:blipFill>
        <p:spPr>
          <a:xfrm>
            <a:off x="86450" y="1913250"/>
            <a:ext cx="8724900" cy="3230250"/>
          </a:xfrm>
          <a:prstGeom prst="rect">
            <a:avLst/>
          </a:prstGeom>
          <a:noFill/>
          <a:ln>
            <a:noFill/>
          </a:ln>
        </p:spPr>
      </p:pic>
      <p:sp>
        <p:nvSpPr>
          <p:cNvPr id="206" name="Google Shape;206;p33"/>
          <p:cNvSpPr txBox="1"/>
          <p:nvPr/>
        </p:nvSpPr>
        <p:spPr>
          <a:xfrm>
            <a:off x="205150" y="291075"/>
            <a:ext cx="7767900" cy="1048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15"/>
              </a:spcAft>
              <a:buNone/>
            </a:pPr>
            <a:r>
              <a:rPr b="1" lang="en-GB" sz="2700">
                <a:solidFill>
                  <a:srgbClr val="CC0000"/>
                </a:solidFill>
                <a:latin typeface="Calibri"/>
                <a:ea typeface="Calibri"/>
                <a:cs typeface="Calibri"/>
                <a:sym typeface="Calibri"/>
              </a:rPr>
              <a:t>Relationship between the Price Range and mobile weight</a:t>
            </a:r>
            <a:endParaRPr sz="1300"/>
          </a:p>
        </p:txBody>
      </p:sp>
      <p:sp>
        <p:nvSpPr>
          <p:cNvPr id="207" name="Google Shape;207;p33"/>
          <p:cNvSpPr txBox="1"/>
          <p:nvPr/>
        </p:nvSpPr>
        <p:spPr>
          <a:xfrm>
            <a:off x="501500" y="1280175"/>
            <a:ext cx="6554700" cy="1211400"/>
          </a:xfrm>
          <a:prstGeom prst="rect">
            <a:avLst/>
          </a:prstGeom>
          <a:noFill/>
          <a:ln>
            <a:noFill/>
          </a:ln>
        </p:spPr>
        <p:txBody>
          <a:bodyPr anchorCtr="0" anchor="t" bIns="91425" lIns="91425" spcFirstLastPara="1" rIns="91425" wrap="square" tIns="91425">
            <a:spAutoFit/>
          </a:bodyPr>
          <a:lstStyle/>
          <a:p>
            <a:pPr indent="0" lvl="0" marL="0" marR="1144270" rtl="0" algn="l">
              <a:lnSpc>
                <a:spcPct val="121250"/>
              </a:lnSpc>
              <a:spcBef>
                <a:spcPts val="0"/>
              </a:spcBef>
              <a:spcAft>
                <a:spcPts val="0"/>
              </a:spcAft>
              <a:buNone/>
            </a:pPr>
            <a:r>
              <a:t/>
            </a:r>
            <a:endParaRPr b="1" sz="1100">
              <a:latin typeface="Calibri"/>
              <a:ea typeface="Calibri"/>
              <a:cs typeface="Calibri"/>
              <a:sym typeface="Calibri"/>
            </a:endParaRPr>
          </a:p>
          <a:p>
            <a:pPr indent="0" lvl="0" marL="0" rtl="0" algn="l">
              <a:lnSpc>
                <a:spcPct val="135714"/>
              </a:lnSpc>
              <a:spcBef>
                <a:spcPts val="0"/>
              </a:spcBef>
              <a:spcAft>
                <a:spcPts val="0"/>
              </a:spcAft>
              <a:buNone/>
            </a:pPr>
            <a:r>
              <a:rPr b="1" lang="en-GB" sz="1550">
                <a:solidFill>
                  <a:schemeClr val="lt1"/>
                </a:solidFill>
                <a:highlight>
                  <a:srgbClr val="FFFFFE"/>
                </a:highlight>
              </a:rPr>
              <a:t>   As we can see in the above plot costly phone are lighter</a:t>
            </a:r>
            <a:endParaRPr b="1" sz="1550">
              <a:solidFill>
                <a:schemeClr val="lt1"/>
              </a:solidFill>
              <a:highlight>
                <a:srgbClr val="FFFFFE"/>
              </a:highlight>
            </a:endParaRPr>
          </a:p>
          <a:p>
            <a:pPr indent="0" lvl="0" marL="0" rtl="0" algn="l">
              <a:lnSpc>
                <a:spcPct val="135714"/>
              </a:lnSpc>
              <a:spcBef>
                <a:spcPts val="0"/>
              </a:spcBef>
              <a:spcAft>
                <a:spcPts val="0"/>
              </a:spcAft>
              <a:buNone/>
            </a:pPr>
            <a:r>
              <a:t/>
            </a:r>
            <a:endParaRPr b="1" sz="1350">
              <a:solidFill>
                <a:srgbClr val="00707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4"/>
          <p:cNvPicPr preferRelativeResize="0"/>
          <p:nvPr/>
        </p:nvPicPr>
        <p:blipFill>
          <a:blip r:embed="rId3">
            <a:alphaModFix/>
          </a:blip>
          <a:stretch>
            <a:fillRect/>
          </a:stretch>
        </p:blipFill>
        <p:spPr>
          <a:xfrm>
            <a:off x="276225" y="1984125"/>
            <a:ext cx="8591550" cy="3067050"/>
          </a:xfrm>
          <a:prstGeom prst="rect">
            <a:avLst/>
          </a:prstGeom>
          <a:noFill/>
          <a:ln>
            <a:noFill/>
          </a:ln>
          <a:effectLst>
            <a:outerShdw blurRad="57150" rotWithShape="0" algn="bl" dir="5400000" dist="19050">
              <a:srgbClr val="000000">
                <a:alpha val="50000"/>
              </a:srgbClr>
            </a:outerShdw>
          </a:effectLst>
        </p:spPr>
      </p:pic>
      <p:sp>
        <p:nvSpPr>
          <p:cNvPr id="213" name="Google Shape;213;p34"/>
          <p:cNvSpPr txBox="1"/>
          <p:nvPr/>
        </p:nvSpPr>
        <p:spPr>
          <a:xfrm>
            <a:off x="224525" y="317450"/>
            <a:ext cx="7596600" cy="5694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15"/>
              </a:spcAft>
              <a:buNone/>
            </a:pPr>
            <a:r>
              <a:rPr b="1" lang="en-GB" sz="2500">
                <a:solidFill>
                  <a:srgbClr val="CC0000"/>
                </a:solidFill>
                <a:latin typeface="Calibri"/>
                <a:ea typeface="Calibri"/>
                <a:cs typeface="Calibri"/>
                <a:sym typeface="Calibri"/>
              </a:rPr>
              <a:t>Relationship between the Price Range and screen_size</a:t>
            </a:r>
            <a:endParaRPr sz="1200"/>
          </a:p>
        </p:txBody>
      </p:sp>
      <p:sp>
        <p:nvSpPr>
          <p:cNvPr id="214" name="Google Shape;214;p34"/>
          <p:cNvSpPr txBox="1"/>
          <p:nvPr/>
        </p:nvSpPr>
        <p:spPr>
          <a:xfrm>
            <a:off x="497475" y="1253825"/>
            <a:ext cx="7596600" cy="1225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450">
                <a:solidFill>
                  <a:schemeClr val="lt1"/>
                </a:solidFill>
                <a:highlight>
                  <a:srgbClr val="FFFFFE"/>
                </a:highlight>
              </a:rPr>
              <a:t>Screen Size shows little variation along the price range. This can be helpful in predicting the target categories.</a:t>
            </a:r>
            <a:endParaRPr b="1" sz="1450">
              <a:solidFill>
                <a:schemeClr val="lt1"/>
              </a:solidFill>
              <a:highlight>
                <a:srgbClr val="FFFFFE"/>
              </a:highlight>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5"/>
          <p:cNvPicPr preferRelativeResize="0"/>
          <p:nvPr/>
        </p:nvPicPr>
        <p:blipFill>
          <a:blip r:embed="rId3">
            <a:alphaModFix/>
          </a:blip>
          <a:stretch>
            <a:fillRect/>
          </a:stretch>
        </p:blipFill>
        <p:spPr>
          <a:xfrm>
            <a:off x="99650" y="1741800"/>
            <a:ext cx="8921601" cy="3327700"/>
          </a:xfrm>
          <a:prstGeom prst="rect">
            <a:avLst/>
          </a:prstGeom>
          <a:noFill/>
          <a:ln>
            <a:noFill/>
          </a:ln>
          <a:effectLst>
            <a:outerShdw blurRad="57150" rotWithShape="0" algn="bl" dir="5400000" dist="19050">
              <a:srgbClr val="000000">
                <a:alpha val="50000"/>
              </a:srgbClr>
            </a:outerShdw>
          </a:effectLst>
        </p:spPr>
      </p:pic>
      <p:sp>
        <p:nvSpPr>
          <p:cNvPr id="220" name="Google Shape;220;p35"/>
          <p:cNvSpPr txBox="1"/>
          <p:nvPr/>
        </p:nvSpPr>
        <p:spPr>
          <a:xfrm>
            <a:off x="329725" y="92325"/>
            <a:ext cx="6871500" cy="5694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15"/>
              </a:spcAft>
              <a:buNone/>
            </a:pPr>
            <a:r>
              <a:rPr b="1" lang="en-GB" sz="2500">
                <a:solidFill>
                  <a:srgbClr val="CC0000"/>
                </a:solidFill>
                <a:latin typeface="Calibri"/>
                <a:ea typeface="Calibri"/>
                <a:cs typeface="Calibri"/>
                <a:sym typeface="Calibri"/>
              </a:rPr>
              <a:t>Relationship between the Price Range and three_g</a:t>
            </a:r>
            <a:endParaRPr/>
          </a:p>
        </p:txBody>
      </p:sp>
      <p:sp>
        <p:nvSpPr>
          <p:cNvPr id="221" name="Google Shape;221;p35"/>
          <p:cNvSpPr txBox="1"/>
          <p:nvPr/>
        </p:nvSpPr>
        <p:spPr>
          <a:xfrm>
            <a:off x="1873125" y="661725"/>
            <a:ext cx="75966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350">
                <a:highlight>
                  <a:srgbClr val="FFFFFE"/>
                </a:highlight>
              </a:rPr>
              <a:t>feature 'three_g' play an important feature in prediction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6"/>
          <p:cNvPicPr preferRelativeResize="0"/>
          <p:nvPr/>
        </p:nvPicPr>
        <p:blipFill>
          <a:blip r:embed="rId3">
            <a:alphaModFix/>
          </a:blip>
          <a:stretch>
            <a:fillRect/>
          </a:stretch>
        </p:blipFill>
        <p:spPr>
          <a:xfrm>
            <a:off x="224550" y="1505225"/>
            <a:ext cx="8743949" cy="3577475"/>
          </a:xfrm>
          <a:prstGeom prst="rect">
            <a:avLst/>
          </a:prstGeom>
          <a:noFill/>
          <a:ln>
            <a:noFill/>
          </a:ln>
          <a:effectLst>
            <a:outerShdw blurRad="57150" rotWithShape="0" algn="bl" dir="5400000" dist="19050">
              <a:srgbClr val="000000">
                <a:alpha val="50000"/>
              </a:srgbClr>
            </a:outerShdw>
          </a:effectLst>
        </p:spPr>
      </p:pic>
      <p:sp>
        <p:nvSpPr>
          <p:cNvPr id="227" name="Google Shape;227;p36"/>
          <p:cNvSpPr txBox="1"/>
          <p:nvPr/>
        </p:nvSpPr>
        <p:spPr>
          <a:xfrm>
            <a:off x="145425" y="225125"/>
            <a:ext cx="6792000" cy="5694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15"/>
              </a:spcAft>
              <a:buNone/>
            </a:pPr>
            <a:r>
              <a:rPr b="1" lang="en-GB" sz="2500">
                <a:solidFill>
                  <a:srgbClr val="CC0000"/>
                </a:solidFill>
                <a:latin typeface="Calibri"/>
                <a:ea typeface="Calibri"/>
                <a:cs typeface="Calibri"/>
                <a:sym typeface="Calibri"/>
              </a:rPr>
              <a:t>Relationship between the Price Range and four_g</a:t>
            </a:r>
            <a:endParaRPr/>
          </a:p>
        </p:txBody>
      </p:sp>
      <p:sp>
        <p:nvSpPr>
          <p:cNvPr id="228" name="Google Shape;228;p36"/>
          <p:cNvSpPr txBox="1"/>
          <p:nvPr/>
        </p:nvSpPr>
        <p:spPr>
          <a:xfrm>
            <a:off x="773700" y="794525"/>
            <a:ext cx="7596600" cy="710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450">
                <a:solidFill>
                  <a:schemeClr val="lt1"/>
                </a:solidFill>
                <a:highlight>
                  <a:srgbClr val="FFFFFE"/>
                </a:highlight>
              </a:rPr>
              <a:t>Four_g</a:t>
            </a:r>
            <a:r>
              <a:rPr b="1" lang="en-GB" sz="1450">
                <a:solidFill>
                  <a:schemeClr val="lt1"/>
                </a:solidFill>
                <a:highlight>
                  <a:srgbClr val="FFFFFE"/>
                </a:highlight>
              </a:rPr>
              <a:t> shows no variation along the price range. This is not helpful in predicting the target categories.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7"/>
          <p:cNvPicPr preferRelativeResize="0"/>
          <p:nvPr/>
        </p:nvPicPr>
        <p:blipFill>
          <a:blip r:embed="rId3">
            <a:alphaModFix/>
          </a:blip>
          <a:stretch>
            <a:fillRect/>
          </a:stretch>
        </p:blipFill>
        <p:spPr>
          <a:xfrm>
            <a:off x="4324350" y="521675"/>
            <a:ext cx="4819650" cy="4276725"/>
          </a:xfrm>
          <a:prstGeom prst="rect">
            <a:avLst/>
          </a:prstGeom>
          <a:noFill/>
          <a:ln>
            <a:noFill/>
          </a:ln>
          <a:effectLst>
            <a:outerShdw blurRad="57150" rotWithShape="0" algn="bl" dir="5400000" dist="19050">
              <a:srgbClr val="000000">
                <a:alpha val="50000"/>
              </a:srgbClr>
            </a:outerShdw>
          </a:effectLst>
        </p:spPr>
      </p:pic>
      <p:sp>
        <p:nvSpPr>
          <p:cNvPr id="234" name="Google Shape;234;p37"/>
          <p:cNvSpPr txBox="1"/>
          <p:nvPr/>
        </p:nvSpPr>
        <p:spPr>
          <a:xfrm>
            <a:off x="699325" y="673525"/>
            <a:ext cx="31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37"/>
          <p:cNvSpPr txBox="1"/>
          <p:nvPr/>
        </p:nvSpPr>
        <p:spPr>
          <a:xfrm>
            <a:off x="132325" y="159175"/>
            <a:ext cx="3692700" cy="34302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GB" sz="3500">
                <a:solidFill>
                  <a:srgbClr val="CC0000"/>
                </a:solidFill>
                <a:latin typeface="Calibri"/>
                <a:ea typeface="Calibri"/>
                <a:cs typeface="Calibri"/>
                <a:sym typeface="Calibri"/>
              </a:rPr>
              <a:t>Multivariate analysis</a:t>
            </a:r>
            <a:endParaRPr b="1" sz="3500">
              <a:solidFill>
                <a:srgbClr val="CC0000"/>
              </a:solidFill>
              <a:latin typeface="Calibri"/>
              <a:ea typeface="Calibri"/>
              <a:cs typeface="Calibri"/>
              <a:sym typeface="Calibri"/>
            </a:endParaRPr>
          </a:p>
          <a:p>
            <a:pPr indent="-323850" lvl="0" marL="457200" marR="0" rtl="0" algn="l">
              <a:lnSpc>
                <a:spcPct val="100416"/>
              </a:lnSpc>
              <a:spcBef>
                <a:spcPts val="0"/>
              </a:spcBef>
              <a:spcAft>
                <a:spcPts val="0"/>
              </a:spcAft>
              <a:buClr>
                <a:srgbClr val="134F5C"/>
              </a:buClr>
              <a:buSzPts val="1500"/>
              <a:buFont typeface="Calibri"/>
              <a:buChar char="●"/>
            </a:pPr>
            <a:r>
              <a:rPr b="1" lang="en-GB" sz="1500">
                <a:solidFill>
                  <a:srgbClr val="134F5C"/>
                </a:solidFill>
                <a:latin typeface="Calibri"/>
                <a:ea typeface="Calibri"/>
                <a:cs typeface="Calibri"/>
                <a:sym typeface="Calibri"/>
              </a:rPr>
              <a:t>P c is correlated with Fc</a:t>
            </a:r>
            <a:endParaRPr b="1" sz="1500">
              <a:solidFill>
                <a:srgbClr val="134F5C"/>
              </a:solidFill>
              <a:latin typeface="Calibri"/>
              <a:ea typeface="Calibri"/>
              <a:cs typeface="Calibri"/>
              <a:sym typeface="Calibri"/>
            </a:endParaRPr>
          </a:p>
          <a:p>
            <a:pPr indent="-323850" lvl="0" marL="457200" marR="0" rtl="0" algn="l">
              <a:lnSpc>
                <a:spcPct val="100416"/>
              </a:lnSpc>
              <a:spcBef>
                <a:spcPts val="0"/>
              </a:spcBef>
              <a:spcAft>
                <a:spcPts val="0"/>
              </a:spcAft>
              <a:buClr>
                <a:srgbClr val="134F5C"/>
              </a:buClr>
              <a:buSzPts val="1500"/>
              <a:buFont typeface="Calibri"/>
              <a:buChar char="●"/>
            </a:pPr>
            <a:r>
              <a:rPr b="1" lang="en-GB" sz="1500">
                <a:solidFill>
                  <a:srgbClr val="134F5C"/>
                </a:solidFill>
                <a:latin typeface="Calibri"/>
                <a:ea typeface="Calibri"/>
                <a:cs typeface="Calibri"/>
                <a:sym typeface="Calibri"/>
              </a:rPr>
              <a:t>px_height and px_width are moderately </a:t>
            </a:r>
            <a:endParaRPr b="1" sz="1500">
              <a:solidFill>
                <a:srgbClr val="134F5C"/>
              </a:solidFill>
              <a:latin typeface="Calibri"/>
              <a:ea typeface="Calibri"/>
              <a:cs typeface="Calibri"/>
              <a:sym typeface="Calibri"/>
            </a:endParaRPr>
          </a:p>
          <a:p>
            <a:pPr indent="0" lvl="0" marL="457200" marR="0" rtl="0" algn="l">
              <a:lnSpc>
                <a:spcPct val="100416"/>
              </a:lnSpc>
              <a:spcBef>
                <a:spcPts val="1800"/>
              </a:spcBef>
              <a:spcAft>
                <a:spcPts val="0"/>
              </a:spcAft>
              <a:buNone/>
            </a:pPr>
            <a:r>
              <a:rPr b="1" lang="en-GB" sz="1500">
                <a:solidFill>
                  <a:srgbClr val="134F5C"/>
                </a:solidFill>
                <a:latin typeface="Calibri"/>
                <a:ea typeface="Calibri"/>
                <a:cs typeface="Calibri"/>
                <a:sym typeface="Calibri"/>
              </a:rPr>
              <a:t>correlated</a:t>
            </a:r>
            <a:endParaRPr b="1" sz="1500">
              <a:solidFill>
                <a:srgbClr val="134F5C"/>
              </a:solidFill>
              <a:latin typeface="Calibri"/>
              <a:ea typeface="Calibri"/>
              <a:cs typeface="Calibri"/>
              <a:sym typeface="Calibri"/>
            </a:endParaRPr>
          </a:p>
          <a:p>
            <a:pPr indent="-323850" lvl="0" marL="457200" marR="0" rtl="0" algn="l">
              <a:lnSpc>
                <a:spcPct val="100416"/>
              </a:lnSpc>
              <a:spcBef>
                <a:spcPts val="1800"/>
              </a:spcBef>
              <a:spcAft>
                <a:spcPts val="0"/>
              </a:spcAft>
              <a:buClr>
                <a:srgbClr val="134F5C"/>
              </a:buClr>
              <a:buSzPts val="1500"/>
              <a:buFont typeface="Calibri"/>
              <a:buChar char="●"/>
            </a:pPr>
            <a:r>
              <a:rPr b="1" lang="en-GB" sz="1500">
                <a:solidFill>
                  <a:srgbClr val="134F5C"/>
                </a:solidFill>
                <a:latin typeface="Calibri"/>
                <a:ea typeface="Calibri"/>
                <a:cs typeface="Calibri"/>
                <a:sym typeface="Calibri"/>
              </a:rPr>
              <a:t>Screen_h and sc_w is moderately correlated.</a:t>
            </a:r>
            <a:endParaRPr sz="1100">
              <a:latin typeface="Calibri"/>
              <a:ea typeface="Calibri"/>
              <a:cs typeface="Calibri"/>
              <a:sym typeface="Calibri"/>
            </a:endParaRPr>
          </a:p>
          <a:p>
            <a:pPr indent="-323850" lvl="0" marL="457200" marR="0" rtl="0" algn="l">
              <a:lnSpc>
                <a:spcPct val="100416"/>
              </a:lnSpc>
              <a:spcBef>
                <a:spcPts val="0"/>
              </a:spcBef>
              <a:spcAft>
                <a:spcPts val="0"/>
              </a:spcAft>
              <a:buClr>
                <a:srgbClr val="134F5C"/>
              </a:buClr>
              <a:buSzPts val="1500"/>
              <a:buFont typeface="Calibri"/>
              <a:buChar char="●"/>
            </a:pPr>
            <a:r>
              <a:rPr b="1" lang="en-GB" sz="1500">
                <a:solidFill>
                  <a:srgbClr val="134F5C"/>
                </a:solidFill>
                <a:latin typeface="Calibri"/>
                <a:ea typeface="Calibri"/>
                <a:cs typeface="Calibri"/>
                <a:sym typeface="Calibri"/>
              </a:rPr>
              <a:t>Ram is highly correlated with price range</a:t>
            </a:r>
            <a:endParaRPr b="1" sz="1500">
              <a:solidFill>
                <a:srgbClr val="134F5C"/>
              </a:solidFill>
              <a:latin typeface="Calibri"/>
              <a:ea typeface="Calibri"/>
              <a:cs typeface="Calibri"/>
              <a:sym typeface="Calibri"/>
            </a:endParaRPr>
          </a:p>
          <a:p>
            <a:pPr indent="0" lvl="0" marL="0" marR="0" rtl="0" algn="l">
              <a:lnSpc>
                <a:spcPct val="100416"/>
              </a:lnSpc>
              <a:spcBef>
                <a:spcPts val="1800"/>
              </a:spcBef>
              <a:spcAft>
                <a:spcPts val="1800"/>
              </a:spcAft>
              <a:buNone/>
            </a:pPr>
            <a:r>
              <a:t/>
            </a:r>
            <a:endParaRPr b="1" sz="1500">
              <a:solidFill>
                <a:srgbClr val="134F5C"/>
              </a:solidFill>
              <a:latin typeface="Calibri"/>
              <a:ea typeface="Calibri"/>
              <a:cs typeface="Calibri"/>
              <a:sym typeface="Calibri"/>
            </a:endParaRPr>
          </a:p>
        </p:txBody>
      </p:sp>
      <p:pic>
        <p:nvPicPr>
          <p:cNvPr id="236" name="Google Shape;236;p37"/>
          <p:cNvPicPr preferRelativeResize="0"/>
          <p:nvPr/>
        </p:nvPicPr>
        <p:blipFill>
          <a:blip r:embed="rId4">
            <a:alphaModFix/>
          </a:blip>
          <a:stretch>
            <a:fillRect/>
          </a:stretch>
        </p:blipFill>
        <p:spPr>
          <a:xfrm>
            <a:off x="291625" y="3067050"/>
            <a:ext cx="3124200" cy="207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nvSpPr>
        <p:spPr>
          <a:xfrm>
            <a:off x="0" y="0"/>
            <a:ext cx="8058600" cy="923400"/>
          </a:xfrm>
          <a:prstGeom prst="rect">
            <a:avLst/>
          </a:prstGeom>
          <a:noFill/>
          <a:ln>
            <a:noFill/>
          </a:ln>
        </p:spPr>
        <p:txBody>
          <a:bodyPr anchorCtr="0" anchor="t" bIns="91425" lIns="91425" spcFirstLastPara="1" rIns="91425" wrap="square" tIns="91425">
            <a:spAutoFit/>
          </a:bodyPr>
          <a:lstStyle/>
          <a:p>
            <a:pPr indent="-6350" lvl="0" marL="250190" rtl="0" algn="l">
              <a:lnSpc>
                <a:spcPct val="107916"/>
              </a:lnSpc>
              <a:spcBef>
                <a:spcPts val="0"/>
              </a:spcBef>
              <a:spcAft>
                <a:spcPts val="1265"/>
              </a:spcAft>
              <a:buNone/>
            </a:pPr>
            <a:r>
              <a:rPr lang="en-GB" sz="4800">
                <a:solidFill>
                  <a:srgbClr val="C00000"/>
                </a:solidFill>
                <a:latin typeface="Calibri"/>
                <a:ea typeface="Calibri"/>
                <a:cs typeface="Calibri"/>
                <a:sym typeface="Calibri"/>
              </a:rPr>
              <a:t>       Fitting Various Model</a:t>
            </a:r>
            <a:endParaRPr/>
          </a:p>
        </p:txBody>
      </p:sp>
      <p:sp>
        <p:nvSpPr>
          <p:cNvPr id="242" name="Google Shape;242;p38"/>
          <p:cNvSpPr txBox="1"/>
          <p:nvPr/>
        </p:nvSpPr>
        <p:spPr>
          <a:xfrm>
            <a:off x="831225" y="1022400"/>
            <a:ext cx="3798300" cy="3734400"/>
          </a:xfrm>
          <a:prstGeom prst="rect">
            <a:avLst/>
          </a:prstGeom>
          <a:noFill/>
          <a:ln>
            <a:noFill/>
          </a:ln>
        </p:spPr>
        <p:txBody>
          <a:bodyPr anchorCtr="0" anchor="t" bIns="91425" lIns="91425" spcFirstLastPara="1" rIns="91425" wrap="square" tIns="91425">
            <a:spAutoFit/>
          </a:bodyPr>
          <a:lstStyle/>
          <a:p>
            <a:pPr indent="-339725" lvl="2" marL="1371600" rtl="0" algn="l">
              <a:lnSpc>
                <a:spcPct val="107916"/>
              </a:lnSpc>
              <a:spcBef>
                <a:spcPts val="600"/>
              </a:spcBef>
              <a:spcAft>
                <a:spcPts val="0"/>
              </a:spcAft>
              <a:buClr>
                <a:srgbClr val="222A35"/>
              </a:buClr>
              <a:buSzPts val="1750"/>
              <a:buFont typeface="Arial"/>
              <a:buChar char="▪"/>
            </a:pPr>
            <a:r>
              <a:rPr lang="en-GB" sz="1750">
                <a:solidFill>
                  <a:srgbClr val="222A35"/>
                </a:solidFill>
              </a:rPr>
              <a:t>Logistic Regression</a:t>
            </a:r>
            <a:endParaRPr sz="1750">
              <a:solidFill>
                <a:srgbClr val="222A35"/>
              </a:solidFill>
            </a:endParaRPr>
          </a:p>
          <a:p>
            <a:pPr indent="-339725" lvl="2" marL="1371600" rtl="0" algn="l">
              <a:lnSpc>
                <a:spcPct val="107916"/>
              </a:lnSpc>
              <a:spcBef>
                <a:spcPts val="600"/>
              </a:spcBef>
              <a:spcAft>
                <a:spcPts val="0"/>
              </a:spcAft>
              <a:buClr>
                <a:srgbClr val="222A35"/>
              </a:buClr>
              <a:buSzPts val="1750"/>
              <a:buFont typeface="Noto Sans Symbols"/>
              <a:buChar char="▪"/>
            </a:pPr>
            <a:r>
              <a:rPr lang="en-GB" sz="1800">
                <a:solidFill>
                  <a:schemeClr val="accent2"/>
                </a:solidFill>
              </a:rPr>
              <a:t>Random Forest</a:t>
            </a:r>
            <a:endParaRPr sz="1800">
              <a:solidFill>
                <a:schemeClr val="accent2"/>
              </a:solidFill>
            </a:endParaRPr>
          </a:p>
          <a:p>
            <a:pPr indent="-342900" lvl="2" marL="1371600" rtl="0" algn="l">
              <a:lnSpc>
                <a:spcPct val="107916"/>
              </a:lnSpc>
              <a:spcBef>
                <a:spcPts val="600"/>
              </a:spcBef>
              <a:spcAft>
                <a:spcPts val="0"/>
              </a:spcAft>
              <a:buClr>
                <a:schemeClr val="accent2"/>
              </a:buClr>
              <a:buSzPts val="1800"/>
              <a:buFont typeface="Noto Sans Symbols"/>
              <a:buChar char="▪"/>
            </a:pPr>
            <a:r>
              <a:rPr lang="en-GB" sz="1800">
                <a:solidFill>
                  <a:schemeClr val="accent2"/>
                </a:solidFill>
              </a:rPr>
              <a:t>Random Forest (GINI)</a:t>
            </a:r>
            <a:endParaRPr sz="1800">
              <a:solidFill>
                <a:schemeClr val="accent2"/>
              </a:solidFill>
            </a:endParaRPr>
          </a:p>
          <a:p>
            <a:pPr indent="-342900" lvl="2" marL="1371600" rtl="0" algn="l">
              <a:lnSpc>
                <a:spcPct val="107916"/>
              </a:lnSpc>
              <a:spcBef>
                <a:spcPts val="600"/>
              </a:spcBef>
              <a:spcAft>
                <a:spcPts val="0"/>
              </a:spcAft>
              <a:buClr>
                <a:schemeClr val="accent2"/>
              </a:buClr>
              <a:buSzPts val="1800"/>
              <a:buFont typeface="Noto Sans Symbols"/>
              <a:buChar char="▪"/>
            </a:pPr>
            <a:r>
              <a:rPr lang="en-GB" sz="1800"/>
              <a:t>Decision Tree </a:t>
            </a:r>
            <a:endParaRPr sz="1800"/>
          </a:p>
          <a:p>
            <a:pPr indent="-342900" lvl="2" marL="1371600" rtl="0" algn="l">
              <a:lnSpc>
                <a:spcPct val="107916"/>
              </a:lnSpc>
              <a:spcBef>
                <a:spcPts val="800"/>
              </a:spcBef>
              <a:spcAft>
                <a:spcPts val="0"/>
              </a:spcAft>
              <a:buSzPts val="1800"/>
              <a:buFont typeface="Noto Sans Symbols"/>
              <a:buChar char="▪"/>
            </a:pPr>
            <a:r>
              <a:rPr lang="en-GB" sz="1800">
                <a:solidFill>
                  <a:schemeClr val="accent2"/>
                </a:solidFill>
              </a:rPr>
              <a:t>XGBoost</a:t>
            </a:r>
            <a:endParaRPr sz="1800">
              <a:solidFill>
                <a:schemeClr val="accent2"/>
              </a:solidFill>
            </a:endParaRPr>
          </a:p>
          <a:p>
            <a:pPr indent="-342900" lvl="2" marL="1371600" rtl="0" algn="l">
              <a:lnSpc>
                <a:spcPct val="107916"/>
              </a:lnSpc>
              <a:spcBef>
                <a:spcPts val="600"/>
              </a:spcBef>
              <a:spcAft>
                <a:spcPts val="0"/>
              </a:spcAft>
              <a:buClr>
                <a:schemeClr val="accent2"/>
              </a:buClr>
              <a:buSzPts val="1800"/>
              <a:buFont typeface="Noto Sans Symbols"/>
              <a:buChar char="▪"/>
            </a:pPr>
            <a:r>
              <a:rPr lang="en-GB" sz="1800"/>
              <a:t>Naive Bayes</a:t>
            </a:r>
            <a:endParaRPr sz="1800"/>
          </a:p>
          <a:p>
            <a:pPr indent="-342900" lvl="2" marL="1371600" rtl="0" algn="l">
              <a:lnSpc>
                <a:spcPct val="107916"/>
              </a:lnSpc>
              <a:spcBef>
                <a:spcPts val="800"/>
              </a:spcBef>
              <a:spcAft>
                <a:spcPts val="0"/>
              </a:spcAft>
              <a:buSzPts val="1800"/>
              <a:buFont typeface="Noto Sans Symbols"/>
              <a:buChar char="▪"/>
            </a:pPr>
            <a:r>
              <a:rPr lang="en-GB" sz="1800">
                <a:solidFill>
                  <a:schemeClr val="accent2"/>
                </a:solidFill>
              </a:rPr>
              <a:t>Support Vector Machine</a:t>
            </a:r>
            <a:r>
              <a:rPr lang="en-GB" sz="1300">
                <a:solidFill>
                  <a:srgbClr val="2F5496"/>
                </a:solidFill>
                <a:latin typeface="Calibri"/>
                <a:ea typeface="Calibri"/>
                <a:cs typeface="Calibri"/>
                <a:sym typeface="Calibri"/>
              </a:rPr>
              <a:t> </a:t>
            </a:r>
            <a:endParaRPr sz="1300">
              <a:solidFill>
                <a:srgbClr val="2F5496"/>
              </a:solidFill>
              <a:latin typeface="Calibri"/>
              <a:ea typeface="Calibri"/>
              <a:cs typeface="Calibri"/>
              <a:sym typeface="Calibri"/>
            </a:endParaRPr>
          </a:p>
          <a:p>
            <a:pPr indent="-342900" lvl="2" marL="1371600" rtl="0" algn="l">
              <a:lnSpc>
                <a:spcPct val="107916"/>
              </a:lnSpc>
              <a:spcBef>
                <a:spcPts val="600"/>
              </a:spcBef>
              <a:spcAft>
                <a:spcPts val="800"/>
              </a:spcAft>
              <a:buClr>
                <a:srgbClr val="2F5496"/>
              </a:buClr>
              <a:buSzPts val="1800"/>
              <a:buFont typeface="Calibri"/>
              <a:buChar char="▪"/>
            </a:pPr>
            <a:r>
              <a:rPr lang="en-GB" sz="1800"/>
              <a:t>KNN</a:t>
            </a:r>
            <a:endParaRPr sz="1300">
              <a:solidFill>
                <a:srgbClr val="2F5496"/>
              </a:solidFill>
              <a:latin typeface="Calibri"/>
              <a:ea typeface="Calibri"/>
              <a:cs typeface="Calibri"/>
              <a:sym typeface="Calibri"/>
            </a:endParaRPr>
          </a:p>
        </p:txBody>
      </p:sp>
      <p:pic>
        <p:nvPicPr>
          <p:cNvPr id="243" name="Google Shape;243;p38"/>
          <p:cNvPicPr preferRelativeResize="0"/>
          <p:nvPr/>
        </p:nvPicPr>
        <p:blipFill>
          <a:blip r:embed="rId3">
            <a:alphaModFix/>
          </a:blip>
          <a:stretch>
            <a:fillRect/>
          </a:stretch>
        </p:blipFill>
        <p:spPr>
          <a:xfrm>
            <a:off x="6272225" y="1761600"/>
            <a:ext cx="2371725" cy="2762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nvSpPr>
        <p:spPr>
          <a:xfrm>
            <a:off x="0" y="0"/>
            <a:ext cx="7636500" cy="1720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b="1" lang="en-GB" sz="4800">
                <a:solidFill>
                  <a:srgbClr val="C00000"/>
                </a:solidFill>
                <a:latin typeface="Calibri"/>
                <a:ea typeface="Calibri"/>
                <a:cs typeface="Calibri"/>
                <a:sym typeface="Calibri"/>
              </a:rPr>
              <a:t>Model Performance Comparison</a:t>
            </a:r>
            <a:endParaRPr/>
          </a:p>
        </p:txBody>
      </p:sp>
      <p:pic>
        <p:nvPicPr>
          <p:cNvPr id="249" name="Google Shape;249;p39"/>
          <p:cNvPicPr preferRelativeResize="0"/>
          <p:nvPr/>
        </p:nvPicPr>
        <p:blipFill>
          <a:blip r:embed="rId3">
            <a:alphaModFix/>
          </a:blip>
          <a:stretch>
            <a:fillRect/>
          </a:stretch>
        </p:blipFill>
        <p:spPr>
          <a:xfrm>
            <a:off x="2209800" y="1886375"/>
            <a:ext cx="1943100" cy="2743200"/>
          </a:xfrm>
          <a:prstGeom prst="rect">
            <a:avLst/>
          </a:prstGeom>
          <a:noFill/>
          <a:ln>
            <a:noFill/>
          </a:ln>
        </p:spPr>
      </p:pic>
      <p:pic>
        <p:nvPicPr>
          <p:cNvPr id="250" name="Google Shape;250;p39"/>
          <p:cNvPicPr preferRelativeResize="0"/>
          <p:nvPr/>
        </p:nvPicPr>
        <p:blipFill>
          <a:blip r:embed="rId4">
            <a:alphaModFix/>
          </a:blip>
          <a:stretch>
            <a:fillRect/>
          </a:stretch>
        </p:blipFill>
        <p:spPr>
          <a:xfrm>
            <a:off x="4305300" y="2018275"/>
            <a:ext cx="4457700" cy="2762250"/>
          </a:xfrm>
          <a:prstGeom prst="rect">
            <a:avLst/>
          </a:prstGeom>
          <a:noFill/>
          <a:ln>
            <a:noFill/>
          </a:ln>
        </p:spPr>
      </p:pic>
      <p:pic>
        <p:nvPicPr>
          <p:cNvPr id="251" name="Google Shape;251;p39"/>
          <p:cNvPicPr preferRelativeResize="0"/>
          <p:nvPr/>
        </p:nvPicPr>
        <p:blipFill>
          <a:blip r:embed="rId5">
            <a:alphaModFix/>
          </a:blip>
          <a:stretch>
            <a:fillRect/>
          </a:stretch>
        </p:blipFill>
        <p:spPr>
          <a:xfrm>
            <a:off x="6364150" y="368250"/>
            <a:ext cx="1657350" cy="1352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nvSpPr>
        <p:spPr>
          <a:xfrm>
            <a:off x="215750" y="348750"/>
            <a:ext cx="5980200" cy="615600"/>
          </a:xfrm>
          <a:prstGeom prst="rect">
            <a:avLst/>
          </a:prstGeom>
          <a:noFill/>
          <a:ln>
            <a:noFill/>
          </a:ln>
        </p:spPr>
        <p:txBody>
          <a:bodyPr anchorCtr="0" anchor="t" bIns="91425" lIns="91425" spcFirstLastPara="1" rIns="91425" wrap="square" tIns="91425">
            <a:spAutoFit/>
          </a:bodyPr>
          <a:lstStyle/>
          <a:p>
            <a:pPr indent="-6350" lvl="0" marL="250190" rtl="0" algn="l">
              <a:lnSpc>
                <a:spcPct val="107916"/>
              </a:lnSpc>
              <a:spcBef>
                <a:spcPts val="0"/>
              </a:spcBef>
              <a:spcAft>
                <a:spcPts val="1260"/>
              </a:spcAft>
              <a:buNone/>
            </a:pPr>
            <a:r>
              <a:rPr b="1" lang="en-GB" sz="2800">
                <a:solidFill>
                  <a:srgbClr val="CC0000"/>
                </a:solidFill>
                <a:latin typeface="Calibri"/>
                <a:ea typeface="Calibri"/>
                <a:cs typeface="Calibri"/>
                <a:sym typeface="Calibri"/>
              </a:rPr>
              <a:t>Preparing dataset for modeling</a:t>
            </a:r>
            <a:endParaRPr/>
          </a:p>
        </p:txBody>
      </p:sp>
      <p:sp>
        <p:nvSpPr>
          <p:cNvPr id="257" name="Google Shape;257;p40"/>
          <p:cNvSpPr txBox="1"/>
          <p:nvPr/>
        </p:nvSpPr>
        <p:spPr>
          <a:xfrm>
            <a:off x="215750" y="1084575"/>
            <a:ext cx="4404900" cy="1439400"/>
          </a:xfrm>
          <a:prstGeom prst="rect">
            <a:avLst/>
          </a:prstGeom>
          <a:noFill/>
          <a:ln>
            <a:noFill/>
          </a:ln>
        </p:spPr>
        <p:txBody>
          <a:bodyPr anchorCtr="0" anchor="t" bIns="91425" lIns="91425" spcFirstLastPara="1" rIns="91425" wrap="square" tIns="91425">
            <a:spAutoFit/>
          </a:bodyPr>
          <a:lstStyle/>
          <a:p>
            <a:pPr indent="-6350" lvl="0" marL="364490" rtl="0" algn="l">
              <a:lnSpc>
                <a:spcPct val="110000"/>
              </a:lnSpc>
              <a:spcBef>
                <a:spcPts val="0"/>
              </a:spcBef>
              <a:spcAft>
                <a:spcPts val="0"/>
              </a:spcAft>
              <a:buNone/>
            </a:pPr>
            <a:r>
              <a:rPr b="1" lang="en-GB" sz="1800">
                <a:solidFill>
                  <a:srgbClr val="004A52"/>
                </a:solidFill>
                <a:latin typeface="Calibri"/>
                <a:ea typeface="Calibri"/>
                <a:cs typeface="Calibri"/>
                <a:sym typeface="Calibri"/>
              </a:rPr>
              <a:t>Task : multiclass classification</a:t>
            </a:r>
            <a:endParaRPr sz="1100">
              <a:latin typeface="Calibri"/>
              <a:ea typeface="Calibri"/>
              <a:cs typeface="Calibri"/>
              <a:sym typeface="Calibri"/>
            </a:endParaRPr>
          </a:p>
          <a:p>
            <a:pPr indent="-6350" lvl="0" marL="364490" rtl="0" algn="l">
              <a:lnSpc>
                <a:spcPct val="110000"/>
              </a:lnSpc>
              <a:spcBef>
                <a:spcPts val="165"/>
              </a:spcBef>
              <a:spcAft>
                <a:spcPts val="0"/>
              </a:spcAft>
              <a:buNone/>
            </a:pPr>
            <a:r>
              <a:rPr b="1" lang="en-GB" sz="1800">
                <a:solidFill>
                  <a:srgbClr val="004A52"/>
                </a:solidFill>
                <a:latin typeface="Calibri"/>
                <a:ea typeface="Calibri"/>
                <a:cs typeface="Calibri"/>
                <a:sym typeface="Calibri"/>
              </a:rPr>
              <a:t>Train set : (1600 , 18)</a:t>
            </a:r>
            <a:endParaRPr sz="1100">
              <a:latin typeface="Calibri"/>
              <a:ea typeface="Calibri"/>
              <a:cs typeface="Calibri"/>
              <a:sym typeface="Calibri"/>
            </a:endParaRPr>
          </a:p>
          <a:p>
            <a:pPr indent="-6350" lvl="0" marL="364490" rtl="0" algn="l">
              <a:lnSpc>
                <a:spcPct val="110000"/>
              </a:lnSpc>
              <a:spcBef>
                <a:spcPts val="165"/>
              </a:spcBef>
              <a:spcAft>
                <a:spcPts val="0"/>
              </a:spcAft>
              <a:buNone/>
            </a:pPr>
            <a:r>
              <a:rPr b="1" lang="en-GB" sz="1800">
                <a:solidFill>
                  <a:srgbClr val="004A52"/>
                </a:solidFill>
                <a:latin typeface="Calibri"/>
                <a:ea typeface="Calibri"/>
                <a:cs typeface="Calibri"/>
                <a:sym typeface="Calibri"/>
              </a:rPr>
              <a:t>Test set : (400, 18)</a:t>
            </a:r>
            <a:endParaRPr sz="1100">
              <a:latin typeface="Calibri"/>
              <a:ea typeface="Calibri"/>
              <a:cs typeface="Calibri"/>
              <a:sym typeface="Calibri"/>
            </a:endParaRPr>
          </a:p>
          <a:p>
            <a:pPr indent="-6350" lvl="0" marL="364490" rtl="0" algn="l">
              <a:lnSpc>
                <a:spcPct val="110000"/>
              </a:lnSpc>
              <a:spcBef>
                <a:spcPts val="165"/>
              </a:spcBef>
              <a:spcAft>
                <a:spcPts val="165"/>
              </a:spcAft>
              <a:buNone/>
            </a:pPr>
            <a:r>
              <a:rPr b="1" lang="en-GB" sz="1800">
                <a:solidFill>
                  <a:srgbClr val="004A52"/>
                </a:solidFill>
                <a:latin typeface="Calibri"/>
                <a:ea typeface="Calibri"/>
                <a:cs typeface="Calibri"/>
                <a:sym typeface="Calibri"/>
              </a:rPr>
              <a:t>Response : 0-1-2-3</a:t>
            </a:r>
            <a:endParaRPr/>
          </a:p>
        </p:txBody>
      </p:sp>
      <p:pic>
        <p:nvPicPr>
          <p:cNvPr id="258" name="Google Shape;258;p40"/>
          <p:cNvPicPr preferRelativeResize="0"/>
          <p:nvPr/>
        </p:nvPicPr>
        <p:blipFill>
          <a:blip r:embed="rId3">
            <a:alphaModFix/>
          </a:blip>
          <a:stretch>
            <a:fillRect/>
          </a:stretch>
        </p:blipFill>
        <p:spPr>
          <a:xfrm>
            <a:off x="3286350" y="1455875"/>
            <a:ext cx="5686425" cy="3589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nvSpPr>
        <p:spPr>
          <a:xfrm>
            <a:off x="290150" y="208925"/>
            <a:ext cx="6001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dk1"/>
                </a:solidFill>
              </a:rPr>
              <a:t>Implementing Logistic Classifier</a:t>
            </a:r>
            <a:r>
              <a:rPr b="1" lang="en-GB" sz="1900">
                <a:solidFill>
                  <a:schemeClr val="dk1"/>
                </a:solidFill>
              </a:rPr>
              <a:t> </a:t>
            </a:r>
            <a:endParaRPr b="1" sz="1900">
              <a:solidFill>
                <a:schemeClr val="dk1"/>
              </a:solidFill>
            </a:endParaRPr>
          </a:p>
        </p:txBody>
      </p:sp>
      <p:pic>
        <p:nvPicPr>
          <p:cNvPr id="264" name="Google Shape;264;p41"/>
          <p:cNvPicPr preferRelativeResize="0"/>
          <p:nvPr/>
        </p:nvPicPr>
        <p:blipFill>
          <a:blip r:embed="rId3">
            <a:alphaModFix/>
          </a:blip>
          <a:stretch>
            <a:fillRect/>
          </a:stretch>
        </p:blipFill>
        <p:spPr>
          <a:xfrm>
            <a:off x="200350" y="3472625"/>
            <a:ext cx="4181375" cy="1485900"/>
          </a:xfrm>
          <a:prstGeom prst="rect">
            <a:avLst/>
          </a:prstGeom>
          <a:noFill/>
          <a:ln>
            <a:noFill/>
          </a:ln>
          <a:effectLst>
            <a:outerShdw blurRad="57150" rotWithShape="0" algn="bl" dir="5400000" dist="19050">
              <a:srgbClr val="000000">
                <a:alpha val="50000"/>
              </a:srgbClr>
            </a:outerShdw>
          </a:effectLst>
        </p:spPr>
      </p:pic>
      <p:pic>
        <p:nvPicPr>
          <p:cNvPr id="265" name="Google Shape;265;p41"/>
          <p:cNvPicPr preferRelativeResize="0"/>
          <p:nvPr/>
        </p:nvPicPr>
        <p:blipFill>
          <a:blip r:embed="rId4">
            <a:alphaModFix/>
          </a:blip>
          <a:stretch>
            <a:fillRect/>
          </a:stretch>
        </p:blipFill>
        <p:spPr>
          <a:xfrm>
            <a:off x="200350" y="1085375"/>
            <a:ext cx="4181376" cy="1640775"/>
          </a:xfrm>
          <a:prstGeom prst="rect">
            <a:avLst/>
          </a:prstGeom>
          <a:noFill/>
          <a:ln>
            <a:noFill/>
          </a:ln>
          <a:effectLst>
            <a:outerShdw blurRad="57150" rotWithShape="0" algn="bl" dir="5400000" dist="19050">
              <a:srgbClr val="000000">
                <a:alpha val="50000"/>
              </a:srgbClr>
            </a:outerShdw>
          </a:effectLst>
        </p:spPr>
      </p:pic>
      <p:sp>
        <p:nvSpPr>
          <p:cNvPr id="266" name="Google Shape;266;p41"/>
          <p:cNvSpPr txBox="1"/>
          <p:nvPr/>
        </p:nvSpPr>
        <p:spPr>
          <a:xfrm>
            <a:off x="290150" y="638825"/>
            <a:ext cx="15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rPr>
              <a:t>Train Metrics</a:t>
            </a:r>
            <a:endParaRPr b="1">
              <a:solidFill>
                <a:schemeClr val="lt1"/>
              </a:solidFill>
            </a:endParaRPr>
          </a:p>
        </p:txBody>
      </p:sp>
      <p:sp>
        <p:nvSpPr>
          <p:cNvPr id="267" name="Google Shape;267;p41"/>
          <p:cNvSpPr txBox="1"/>
          <p:nvPr/>
        </p:nvSpPr>
        <p:spPr>
          <a:xfrm>
            <a:off x="200350" y="2857500"/>
            <a:ext cx="19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rPr>
              <a:t>Test Metrics</a:t>
            </a:r>
            <a:endParaRPr/>
          </a:p>
        </p:txBody>
      </p:sp>
      <p:pic>
        <p:nvPicPr>
          <p:cNvPr id="268" name="Google Shape;268;p41"/>
          <p:cNvPicPr preferRelativeResize="0"/>
          <p:nvPr/>
        </p:nvPicPr>
        <p:blipFill>
          <a:blip r:embed="rId5">
            <a:alphaModFix/>
          </a:blip>
          <a:stretch>
            <a:fillRect/>
          </a:stretch>
        </p:blipFill>
        <p:spPr>
          <a:xfrm>
            <a:off x="5286600" y="747713"/>
            <a:ext cx="3162300" cy="364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1530200" y="858175"/>
            <a:ext cx="75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3" name="Google Shape;73;p15"/>
          <p:cNvSpPr txBox="1"/>
          <p:nvPr/>
        </p:nvSpPr>
        <p:spPr>
          <a:xfrm>
            <a:off x="475125" y="1464825"/>
            <a:ext cx="7596600" cy="3421500"/>
          </a:xfrm>
          <a:prstGeom prst="rect">
            <a:avLst/>
          </a:prstGeom>
          <a:noFill/>
          <a:ln>
            <a:noFill/>
          </a:ln>
        </p:spPr>
        <p:txBody>
          <a:bodyPr anchorCtr="0" anchor="t" bIns="91425" lIns="91425" spcFirstLastPara="1" rIns="91425" wrap="square" tIns="91425">
            <a:spAutoFit/>
          </a:bodyPr>
          <a:lstStyle/>
          <a:p>
            <a:pPr indent="-6350" lvl="0" marL="259715" marR="155575" rtl="0" algn="l">
              <a:lnSpc>
                <a:spcPct val="110416"/>
              </a:lnSpc>
              <a:spcBef>
                <a:spcPts val="0"/>
              </a:spcBef>
              <a:spcAft>
                <a:spcPts val="0"/>
              </a:spcAft>
              <a:buNone/>
            </a:pPr>
            <a:r>
              <a:rPr b="1" lang="en-GB" sz="1800">
                <a:solidFill>
                  <a:srgbClr val="2F5496"/>
                </a:solidFill>
                <a:highlight>
                  <a:srgbClr val="FFFFFF"/>
                </a:highlight>
                <a:latin typeface="Roboto"/>
                <a:ea typeface="Roboto"/>
                <a:cs typeface="Roboto"/>
                <a:sym typeface="Roboto"/>
              </a:rPr>
              <a:t>In the competitive mobile phone market the companies want to understand sales data of mobile phones and factors which drive the prices. The objective is to find out some relation between features of a mobile phone (e.g. Ram, Internal memory etc.) and Its selling price. In this problem, we do not have to predict the actual price but a price range indicating how high the price.</a:t>
            </a:r>
            <a:endParaRPr b="1" sz="1800">
              <a:solidFill>
                <a:srgbClr val="2F5496"/>
              </a:solidFill>
              <a:latin typeface="Calibri"/>
              <a:ea typeface="Calibri"/>
              <a:cs typeface="Calibri"/>
              <a:sym typeface="Calibri"/>
            </a:endParaRPr>
          </a:p>
          <a:p>
            <a:pPr indent="-6350" lvl="0" marL="259715" marR="155575" rtl="0" algn="l">
              <a:lnSpc>
                <a:spcPct val="110416"/>
              </a:lnSpc>
              <a:spcBef>
                <a:spcPts val="860"/>
              </a:spcBef>
              <a:spcAft>
                <a:spcPts val="0"/>
              </a:spcAft>
              <a:buNone/>
            </a:pPr>
            <a:r>
              <a:rPr b="1" lang="en-GB" sz="1800">
                <a:solidFill>
                  <a:srgbClr val="2F5496"/>
                </a:solidFill>
                <a:latin typeface="Roboto"/>
                <a:ea typeface="Roboto"/>
                <a:cs typeface="Roboto"/>
                <a:sym typeface="Roboto"/>
              </a:rPr>
              <a:t>This will basically help companies to estimate the price of mobiles to give tough competition to other mobile manufacturers.</a:t>
            </a:r>
            <a:endParaRPr b="1" sz="1800">
              <a:solidFill>
                <a:srgbClr val="2F5496"/>
              </a:solidFill>
              <a:latin typeface="Roboto"/>
              <a:ea typeface="Roboto"/>
              <a:cs typeface="Roboto"/>
              <a:sym typeface="Roboto"/>
            </a:endParaRPr>
          </a:p>
          <a:p>
            <a:pPr indent="-6350" lvl="0" marL="259715" marR="155575" rtl="0" algn="l">
              <a:lnSpc>
                <a:spcPct val="110416"/>
              </a:lnSpc>
              <a:spcBef>
                <a:spcPts val="750"/>
              </a:spcBef>
              <a:spcAft>
                <a:spcPts val="185"/>
              </a:spcAft>
              <a:buNone/>
            </a:pPr>
            <a:r>
              <a:rPr b="1" lang="en-GB" sz="1800">
                <a:solidFill>
                  <a:srgbClr val="2F5496"/>
                </a:solidFill>
                <a:latin typeface="Roboto"/>
                <a:ea typeface="Roboto"/>
                <a:cs typeface="Roboto"/>
                <a:sym typeface="Roboto"/>
              </a:rPr>
              <a:t>Also, it will be useful for consumers to verify that they are paying the best price for a mobile.</a:t>
            </a:r>
            <a:endParaRPr>
              <a:latin typeface="Roboto"/>
              <a:ea typeface="Roboto"/>
              <a:cs typeface="Roboto"/>
              <a:sym typeface="Roboto"/>
            </a:endParaRPr>
          </a:p>
        </p:txBody>
      </p:sp>
      <p:sp>
        <p:nvSpPr>
          <p:cNvPr id="74" name="Google Shape;74;p15"/>
          <p:cNvSpPr txBox="1"/>
          <p:nvPr/>
        </p:nvSpPr>
        <p:spPr>
          <a:xfrm>
            <a:off x="53075" y="405250"/>
            <a:ext cx="4629300" cy="7233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b="1" lang="en-GB" sz="3500">
                <a:solidFill>
                  <a:srgbClr val="CC0000"/>
                </a:solidFill>
                <a:latin typeface="Calibri"/>
                <a:ea typeface="Calibri"/>
                <a:cs typeface="Calibri"/>
                <a:sym typeface="Calibri"/>
              </a:rPr>
              <a:t>Problem Statement</a:t>
            </a:r>
            <a:endParaRPr sz="1700"/>
          </a:p>
        </p:txBody>
      </p:sp>
      <p:pic>
        <p:nvPicPr>
          <p:cNvPr id="75" name="Google Shape;75;p15"/>
          <p:cNvPicPr preferRelativeResize="0"/>
          <p:nvPr/>
        </p:nvPicPr>
        <p:blipFill>
          <a:blip r:embed="rId3">
            <a:alphaModFix/>
          </a:blip>
          <a:stretch>
            <a:fillRect/>
          </a:stretch>
        </p:blipFill>
        <p:spPr>
          <a:xfrm>
            <a:off x="6414375" y="67525"/>
            <a:ext cx="1657350" cy="1352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nvSpPr>
        <p:spPr>
          <a:xfrm>
            <a:off x="76200" y="381000"/>
            <a:ext cx="6006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dk1"/>
                </a:solidFill>
              </a:rPr>
              <a:t>Implementing Random Forest Classifier</a:t>
            </a:r>
            <a:r>
              <a:rPr b="1" lang="en-GB" sz="1900">
                <a:solidFill>
                  <a:schemeClr val="dk1"/>
                </a:solidFill>
              </a:rPr>
              <a:t> </a:t>
            </a:r>
            <a:endParaRPr/>
          </a:p>
        </p:txBody>
      </p:sp>
      <p:sp>
        <p:nvSpPr>
          <p:cNvPr id="274" name="Google Shape;274;p42"/>
          <p:cNvSpPr txBox="1"/>
          <p:nvPr/>
        </p:nvSpPr>
        <p:spPr>
          <a:xfrm>
            <a:off x="290150" y="1134663"/>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rPr>
              <a:t>Test Metrics</a:t>
            </a:r>
            <a:endParaRPr/>
          </a:p>
        </p:txBody>
      </p:sp>
      <p:pic>
        <p:nvPicPr>
          <p:cNvPr id="275" name="Google Shape;275;p42"/>
          <p:cNvPicPr preferRelativeResize="0"/>
          <p:nvPr/>
        </p:nvPicPr>
        <p:blipFill>
          <a:blip r:embed="rId3">
            <a:alphaModFix/>
          </a:blip>
          <a:stretch>
            <a:fillRect/>
          </a:stretch>
        </p:blipFill>
        <p:spPr>
          <a:xfrm>
            <a:off x="290150" y="1896125"/>
            <a:ext cx="4542775" cy="2715325"/>
          </a:xfrm>
          <a:prstGeom prst="rect">
            <a:avLst/>
          </a:prstGeom>
          <a:noFill/>
          <a:ln>
            <a:noFill/>
          </a:ln>
          <a:effectLst>
            <a:outerShdw blurRad="57150" rotWithShape="0" algn="bl" dir="5400000" dist="19050">
              <a:srgbClr val="000000">
                <a:alpha val="50000"/>
              </a:srgbClr>
            </a:outerShdw>
          </a:effectLst>
        </p:spPr>
      </p:pic>
      <p:pic>
        <p:nvPicPr>
          <p:cNvPr id="276" name="Google Shape;276;p42"/>
          <p:cNvPicPr preferRelativeResize="0"/>
          <p:nvPr/>
        </p:nvPicPr>
        <p:blipFill>
          <a:blip r:embed="rId4">
            <a:alphaModFix/>
          </a:blip>
          <a:stretch>
            <a:fillRect/>
          </a:stretch>
        </p:blipFill>
        <p:spPr>
          <a:xfrm>
            <a:off x="5299650" y="1534875"/>
            <a:ext cx="3162300" cy="3076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nvSpPr>
        <p:spPr>
          <a:xfrm>
            <a:off x="0" y="0"/>
            <a:ext cx="5633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dk1"/>
                </a:solidFill>
              </a:rPr>
              <a:t>Implementing GINI Random Forest Classifier</a:t>
            </a:r>
            <a:r>
              <a:rPr b="1" lang="en-GB" sz="1900">
                <a:solidFill>
                  <a:schemeClr val="dk1"/>
                </a:solidFill>
              </a:rPr>
              <a:t> </a:t>
            </a:r>
            <a:endParaRPr/>
          </a:p>
        </p:txBody>
      </p:sp>
      <p:sp>
        <p:nvSpPr>
          <p:cNvPr id="282" name="Google Shape;282;p43"/>
          <p:cNvSpPr txBox="1"/>
          <p:nvPr/>
        </p:nvSpPr>
        <p:spPr>
          <a:xfrm>
            <a:off x="133350" y="809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rPr>
              <a:t>Train Metrics</a:t>
            </a:r>
            <a:endParaRPr/>
          </a:p>
        </p:txBody>
      </p:sp>
      <p:pic>
        <p:nvPicPr>
          <p:cNvPr id="283" name="Google Shape;283;p43"/>
          <p:cNvPicPr preferRelativeResize="0"/>
          <p:nvPr/>
        </p:nvPicPr>
        <p:blipFill>
          <a:blip r:embed="rId3">
            <a:alphaModFix/>
          </a:blip>
          <a:stretch>
            <a:fillRect/>
          </a:stretch>
        </p:blipFill>
        <p:spPr>
          <a:xfrm>
            <a:off x="133350" y="1286025"/>
            <a:ext cx="4112550" cy="1520975"/>
          </a:xfrm>
          <a:prstGeom prst="rect">
            <a:avLst/>
          </a:prstGeom>
          <a:noFill/>
          <a:ln>
            <a:noFill/>
          </a:ln>
          <a:effectLst>
            <a:outerShdw blurRad="57150" rotWithShape="0" algn="bl" dir="5400000" dist="19050">
              <a:srgbClr val="000000">
                <a:alpha val="50000"/>
              </a:srgbClr>
            </a:outerShdw>
          </a:effectLst>
        </p:spPr>
      </p:pic>
      <p:sp>
        <p:nvSpPr>
          <p:cNvPr id="284" name="Google Shape;284;p43"/>
          <p:cNvSpPr txBox="1"/>
          <p:nvPr/>
        </p:nvSpPr>
        <p:spPr>
          <a:xfrm>
            <a:off x="197775" y="2980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rPr>
              <a:t>Test Metrics</a:t>
            </a:r>
            <a:endParaRPr/>
          </a:p>
        </p:txBody>
      </p:sp>
      <p:pic>
        <p:nvPicPr>
          <p:cNvPr id="285" name="Google Shape;285;p43"/>
          <p:cNvPicPr preferRelativeResize="0"/>
          <p:nvPr/>
        </p:nvPicPr>
        <p:blipFill>
          <a:blip r:embed="rId4">
            <a:alphaModFix/>
          </a:blip>
          <a:stretch>
            <a:fillRect/>
          </a:stretch>
        </p:blipFill>
        <p:spPr>
          <a:xfrm>
            <a:off x="254925" y="3381175"/>
            <a:ext cx="4050601" cy="1651500"/>
          </a:xfrm>
          <a:prstGeom prst="rect">
            <a:avLst/>
          </a:prstGeom>
          <a:noFill/>
          <a:ln>
            <a:noFill/>
          </a:ln>
          <a:effectLst>
            <a:outerShdw blurRad="57150" rotWithShape="0" algn="bl" dir="5400000" dist="19050">
              <a:srgbClr val="000000">
                <a:alpha val="50000"/>
              </a:srgbClr>
            </a:outerShdw>
          </a:effectLst>
        </p:spPr>
      </p:pic>
      <p:pic>
        <p:nvPicPr>
          <p:cNvPr id="286" name="Google Shape;286;p43"/>
          <p:cNvPicPr preferRelativeResize="0"/>
          <p:nvPr/>
        </p:nvPicPr>
        <p:blipFill>
          <a:blip r:embed="rId5">
            <a:alphaModFix/>
          </a:blip>
          <a:stretch>
            <a:fillRect/>
          </a:stretch>
        </p:blipFill>
        <p:spPr>
          <a:xfrm>
            <a:off x="5633701" y="1209825"/>
            <a:ext cx="3162300" cy="36480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nvSpPr>
        <p:spPr>
          <a:xfrm>
            <a:off x="57150" y="152400"/>
            <a:ext cx="6343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dk1"/>
                </a:solidFill>
              </a:rPr>
              <a:t>Implementing Decision Tree Classifier</a:t>
            </a:r>
            <a:r>
              <a:rPr b="1" lang="en-GB" sz="1900">
                <a:solidFill>
                  <a:schemeClr val="dk1"/>
                </a:solidFill>
              </a:rPr>
              <a:t> </a:t>
            </a:r>
            <a:endParaRPr/>
          </a:p>
        </p:txBody>
      </p:sp>
      <p:pic>
        <p:nvPicPr>
          <p:cNvPr id="292" name="Google Shape;292;p44"/>
          <p:cNvPicPr preferRelativeResize="0"/>
          <p:nvPr/>
        </p:nvPicPr>
        <p:blipFill>
          <a:blip r:embed="rId3">
            <a:alphaModFix/>
          </a:blip>
          <a:stretch>
            <a:fillRect/>
          </a:stretch>
        </p:blipFill>
        <p:spPr>
          <a:xfrm>
            <a:off x="5810250" y="1434150"/>
            <a:ext cx="3095625" cy="2801600"/>
          </a:xfrm>
          <a:prstGeom prst="rect">
            <a:avLst/>
          </a:prstGeom>
          <a:noFill/>
          <a:ln>
            <a:noFill/>
          </a:ln>
          <a:effectLst>
            <a:outerShdw blurRad="57150" rotWithShape="0" algn="bl" dir="5400000" dist="19050">
              <a:srgbClr val="000000">
                <a:alpha val="50000"/>
              </a:srgbClr>
            </a:outerShdw>
          </a:effectLst>
        </p:spPr>
      </p:pic>
      <p:pic>
        <p:nvPicPr>
          <p:cNvPr id="293" name="Google Shape;293;p44"/>
          <p:cNvPicPr preferRelativeResize="0"/>
          <p:nvPr/>
        </p:nvPicPr>
        <p:blipFill>
          <a:blip r:embed="rId4">
            <a:alphaModFix/>
          </a:blip>
          <a:stretch>
            <a:fillRect/>
          </a:stretch>
        </p:blipFill>
        <p:spPr>
          <a:xfrm>
            <a:off x="209550" y="1434150"/>
            <a:ext cx="4819875" cy="2801600"/>
          </a:xfrm>
          <a:prstGeom prst="rect">
            <a:avLst/>
          </a:prstGeom>
          <a:noFill/>
          <a:ln>
            <a:noFill/>
          </a:ln>
          <a:effectLst>
            <a:outerShdw blurRad="57150" rotWithShape="0" algn="bl" dir="5400000" dist="19050">
              <a:srgbClr val="000000">
                <a:alpha val="50000"/>
              </a:srgbClr>
            </a:outerShdw>
          </a:effectLst>
        </p:spPr>
      </p:pic>
      <p:sp>
        <p:nvSpPr>
          <p:cNvPr id="294" name="Google Shape;294;p44"/>
          <p:cNvSpPr txBox="1"/>
          <p:nvPr/>
        </p:nvSpPr>
        <p:spPr>
          <a:xfrm>
            <a:off x="209550" y="7810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rPr>
              <a:t>Test Metrics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5"/>
          <p:cNvPicPr preferRelativeResize="0"/>
          <p:nvPr/>
        </p:nvPicPr>
        <p:blipFill>
          <a:blip r:embed="rId3">
            <a:alphaModFix/>
          </a:blip>
          <a:stretch>
            <a:fillRect/>
          </a:stretch>
        </p:blipFill>
        <p:spPr>
          <a:xfrm>
            <a:off x="5495925" y="1300950"/>
            <a:ext cx="3162300" cy="2784325"/>
          </a:xfrm>
          <a:prstGeom prst="rect">
            <a:avLst/>
          </a:prstGeom>
          <a:noFill/>
          <a:ln>
            <a:noFill/>
          </a:ln>
          <a:effectLst>
            <a:outerShdw blurRad="57150" rotWithShape="0" algn="bl" dir="5400000" dist="19050">
              <a:srgbClr val="000000">
                <a:alpha val="50000"/>
              </a:srgbClr>
            </a:outerShdw>
          </a:effectLst>
        </p:spPr>
      </p:pic>
      <p:sp>
        <p:nvSpPr>
          <p:cNvPr id="300" name="Google Shape;300;p45"/>
          <p:cNvSpPr txBox="1"/>
          <p:nvPr/>
        </p:nvSpPr>
        <p:spPr>
          <a:xfrm>
            <a:off x="400050" y="209550"/>
            <a:ext cx="5143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dk1"/>
                </a:solidFill>
              </a:rPr>
              <a:t>Implementing XGBoost Classifier</a:t>
            </a:r>
            <a:r>
              <a:rPr b="1" lang="en-GB" sz="1900">
                <a:solidFill>
                  <a:schemeClr val="dk1"/>
                </a:solidFill>
              </a:rPr>
              <a:t> </a:t>
            </a:r>
            <a:endParaRPr/>
          </a:p>
        </p:txBody>
      </p:sp>
      <p:sp>
        <p:nvSpPr>
          <p:cNvPr id="301" name="Google Shape;301;p45"/>
          <p:cNvSpPr txBox="1"/>
          <p:nvPr/>
        </p:nvSpPr>
        <p:spPr>
          <a:xfrm>
            <a:off x="400050" y="748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rPr>
              <a:t>Test Metrics</a:t>
            </a:r>
            <a:endParaRPr/>
          </a:p>
        </p:txBody>
      </p:sp>
      <p:pic>
        <p:nvPicPr>
          <p:cNvPr id="302" name="Google Shape;302;p45"/>
          <p:cNvPicPr preferRelativeResize="0"/>
          <p:nvPr/>
        </p:nvPicPr>
        <p:blipFill>
          <a:blip r:embed="rId4">
            <a:alphaModFix/>
          </a:blip>
          <a:stretch>
            <a:fillRect/>
          </a:stretch>
        </p:blipFill>
        <p:spPr>
          <a:xfrm>
            <a:off x="152400" y="1300950"/>
            <a:ext cx="4743676" cy="27843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6"/>
          <p:cNvPicPr preferRelativeResize="0"/>
          <p:nvPr/>
        </p:nvPicPr>
        <p:blipFill>
          <a:blip r:embed="rId3">
            <a:alphaModFix/>
          </a:blip>
          <a:stretch>
            <a:fillRect/>
          </a:stretch>
        </p:blipFill>
        <p:spPr>
          <a:xfrm>
            <a:off x="5439000" y="1915175"/>
            <a:ext cx="3095625" cy="2579875"/>
          </a:xfrm>
          <a:prstGeom prst="rect">
            <a:avLst/>
          </a:prstGeom>
          <a:noFill/>
          <a:ln>
            <a:noFill/>
          </a:ln>
          <a:effectLst>
            <a:outerShdw blurRad="57150" rotWithShape="0" algn="bl" dir="5400000" dist="19050">
              <a:srgbClr val="000000">
                <a:alpha val="50000"/>
              </a:srgbClr>
            </a:outerShdw>
          </a:effectLst>
        </p:spPr>
      </p:pic>
      <p:sp>
        <p:nvSpPr>
          <p:cNvPr id="308" name="Google Shape;308;p46"/>
          <p:cNvSpPr txBox="1"/>
          <p:nvPr/>
        </p:nvSpPr>
        <p:spPr>
          <a:xfrm>
            <a:off x="142875" y="228600"/>
            <a:ext cx="5439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dk1"/>
                </a:solidFill>
              </a:rPr>
              <a:t>Implementing Naive Bayes Classifier</a:t>
            </a:r>
            <a:r>
              <a:rPr b="1" lang="en-GB" sz="1900">
                <a:solidFill>
                  <a:schemeClr val="dk1"/>
                </a:solidFill>
              </a:rPr>
              <a:t> </a:t>
            </a:r>
            <a:endParaRPr/>
          </a:p>
        </p:txBody>
      </p:sp>
      <p:sp>
        <p:nvSpPr>
          <p:cNvPr id="309" name="Google Shape;309;p46"/>
          <p:cNvSpPr txBox="1"/>
          <p:nvPr/>
        </p:nvSpPr>
        <p:spPr>
          <a:xfrm>
            <a:off x="371475" y="14668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rPr>
              <a:t>Test Metrics</a:t>
            </a:r>
            <a:endParaRPr/>
          </a:p>
        </p:txBody>
      </p:sp>
      <p:pic>
        <p:nvPicPr>
          <p:cNvPr id="310" name="Google Shape;310;p46"/>
          <p:cNvPicPr preferRelativeResize="0"/>
          <p:nvPr/>
        </p:nvPicPr>
        <p:blipFill>
          <a:blip r:embed="rId4">
            <a:alphaModFix/>
          </a:blip>
          <a:stretch>
            <a:fillRect/>
          </a:stretch>
        </p:blipFill>
        <p:spPr>
          <a:xfrm>
            <a:off x="257175" y="1977275"/>
            <a:ext cx="4772250" cy="25177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47"/>
          <p:cNvPicPr preferRelativeResize="0"/>
          <p:nvPr/>
        </p:nvPicPr>
        <p:blipFill>
          <a:blip r:embed="rId3">
            <a:alphaModFix/>
          </a:blip>
          <a:stretch>
            <a:fillRect/>
          </a:stretch>
        </p:blipFill>
        <p:spPr>
          <a:xfrm>
            <a:off x="4400825" y="2000900"/>
            <a:ext cx="4419324" cy="3057025"/>
          </a:xfrm>
          <a:prstGeom prst="rect">
            <a:avLst/>
          </a:prstGeom>
          <a:noFill/>
          <a:ln>
            <a:noFill/>
          </a:ln>
          <a:effectLst>
            <a:outerShdw blurRad="57150" rotWithShape="0" algn="bl" dir="5400000" dist="19050">
              <a:srgbClr val="000000">
                <a:alpha val="50000"/>
              </a:srgbClr>
            </a:outerShdw>
          </a:effectLst>
        </p:spPr>
      </p:pic>
      <p:sp>
        <p:nvSpPr>
          <p:cNvPr id="316" name="Google Shape;316;p47"/>
          <p:cNvSpPr txBox="1"/>
          <p:nvPr/>
        </p:nvSpPr>
        <p:spPr>
          <a:xfrm>
            <a:off x="352425" y="866775"/>
            <a:ext cx="537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dk1"/>
                </a:solidFill>
              </a:rPr>
              <a:t>Implementing SVM Classifier</a:t>
            </a:r>
            <a:endParaRPr/>
          </a:p>
        </p:txBody>
      </p:sp>
      <p:sp>
        <p:nvSpPr>
          <p:cNvPr id="317" name="Google Shape;317;p47"/>
          <p:cNvSpPr txBox="1"/>
          <p:nvPr/>
        </p:nvSpPr>
        <p:spPr>
          <a:xfrm>
            <a:off x="430700" y="1447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rPr>
              <a:t>Test Metrics</a:t>
            </a:r>
            <a:endParaRPr/>
          </a:p>
        </p:txBody>
      </p:sp>
      <p:pic>
        <p:nvPicPr>
          <p:cNvPr id="318" name="Google Shape;318;p47"/>
          <p:cNvPicPr preferRelativeResize="0"/>
          <p:nvPr/>
        </p:nvPicPr>
        <p:blipFill>
          <a:blip r:embed="rId4">
            <a:alphaModFix/>
          </a:blip>
          <a:stretch>
            <a:fillRect/>
          </a:stretch>
        </p:blipFill>
        <p:spPr>
          <a:xfrm>
            <a:off x="430688" y="2034237"/>
            <a:ext cx="3262575" cy="29903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8"/>
          <p:cNvPicPr preferRelativeResize="0"/>
          <p:nvPr/>
        </p:nvPicPr>
        <p:blipFill>
          <a:blip r:embed="rId3">
            <a:alphaModFix/>
          </a:blip>
          <a:stretch>
            <a:fillRect/>
          </a:stretch>
        </p:blipFill>
        <p:spPr>
          <a:xfrm>
            <a:off x="3857900" y="2090175"/>
            <a:ext cx="4647925" cy="2843775"/>
          </a:xfrm>
          <a:prstGeom prst="rect">
            <a:avLst/>
          </a:prstGeom>
          <a:noFill/>
          <a:ln>
            <a:noFill/>
          </a:ln>
          <a:effectLst>
            <a:outerShdw blurRad="57150" rotWithShape="0" algn="bl" dir="5400000" dist="19050">
              <a:srgbClr val="000000">
                <a:alpha val="50000"/>
              </a:srgbClr>
            </a:outerShdw>
          </a:effectLst>
        </p:spPr>
      </p:pic>
      <p:sp>
        <p:nvSpPr>
          <p:cNvPr id="324" name="Google Shape;324;p48"/>
          <p:cNvSpPr txBox="1"/>
          <p:nvPr/>
        </p:nvSpPr>
        <p:spPr>
          <a:xfrm>
            <a:off x="171450" y="200025"/>
            <a:ext cx="4343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dk1"/>
                </a:solidFill>
              </a:rPr>
              <a:t>Implementing KNN Classifier</a:t>
            </a:r>
            <a:endParaRPr/>
          </a:p>
        </p:txBody>
      </p:sp>
      <p:sp>
        <p:nvSpPr>
          <p:cNvPr id="325" name="Google Shape;325;p48"/>
          <p:cNvSpPr txBox="1"/>
          <p:nvPr/>
        </p:nvSpPr>
        <p:spPr>
          <a:xfrm>
            <a:off x="333713" y="1467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rPr>
              <a:t>Test Metrics</a:t>
            </a:r>
            <a:endParaRPr/>
          </a:p>
        </p:txBody>
      </p:sp>
      <p:pic>
        <p:nvPicPr>
          <p:cNvPr id="326" name="Google Shape;326;p48"/>
          <p:cNvPicPr preferRelativeResize="0"/>
          <p:nvPr/>
        </p:nvPicPr>
        <p:blipFill>
          <a:blip r:embed="rId4">
            <a:alphaModFix/>
          </a:blip>
          <a:stretch>
            <a:fillRect/>
          </a:stretch>
        </p:blipFill>
        <p:spPr>
          <a:xfrm>
            <a:off x="238125" y="2042550"/>
            <a:ext cx="3191175" cy="2891400"/>
          </a:xfrm>
          <a:prstGeom prst="rect">
            <a:avLst/>
          </a:prstGeom>
          <a:noFill/>
          <a:ln>
            <a:noFill/>
          </a:ln>
          <a:effectLst>
            <a:outerShdw blurRad="57150" rotWithShape="0" algn="bl" dir="5400000" dist="19050">
              <a:srgbClr val="000000">
                <a:alpha val="50000"/>
              </a:srgbClr>
            </a:outerShdw>
          </a:effectLst>
        </p:spPr>
      </p:pic>
      <p:sp>
        <p:nvSpPr>
          <p:cNvPr id="327" name="Google Shape;327;p48"/>
          <p:cNvSpPr txBox="1"/>
          <p:nvPr/>
        </p:nvSpPr>
        <p:spPr>
          <a:xfrm>
            <a:off x="7525025" y="2762900"/>
            <a:ext cx="16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9"/>
          <p:cNvSpPr txBox="1"/>
          <p:nvPr/>
        </p:nvSpPr>
        <p:spPr>
          <a:xfrm>
            <a:off x="256800" y="171450"/>
            <a:ext cx="431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Model Validation &amp; Selection</a:t>
            </a:r>
            <a:endParaRPr b="1" sz="2000">
              <a:solidFill>
                <a:schemeClr val="dk1"/>
              </a:solidFill>
            </a:endParaRPr>
          </a:p>
        </p:txBody>
      </p:sp>
      <p:sp>
        <p:nvSpPr>
          <p:cNvPr id="333" name="Google Shape;333;p49"/>
          <p:cNvSpPr txBox="1"/>
          <p:nvPr/>
        </p:nvSpPr>
        <p:spPr>
          <a:xfrm>
            <a:off x="304800" y="664050"/>
            <a:ext cx="3000000" cy="461700"/>
          </a:xfrm>
          <a:prstGeom prst="rect">
            <a:avLst/>
          </a:prstGeom>
          <a:noFill/>
          <a:ln>
            <a:noFill/>
          </a:ln>
        </p:spPr>
        <p:txBody>
          <a:bodyPr anchorCtr="0" anchor="t" bIns="91425" lIns="91425" spcFirstLastPara="1" rIns="91425" wrap="square" tIns="91425">
            <a:spAutoFit/>
          </a:bodyPr>
          <a:lstStyle/>
          <a:p>
            <a:pPr indent="0" lvl="0" marL="367665" rtl="0" algn="l">
              <a:lnSpc>
                <a:spcPct val="107916"/>
              </a:lnSpc>
              <a:spcBef>
                <a:spcPts val="0"/>
              </a:spcBef>
              <a:spcAft>
                <a:spcPts val="2450"/>
              </a:spcAft>
              <a:buNone/>
            </a:pPr>
            <a:r>
              <a:rPr b="1" lang="en-GB" sz="1800">
                <a:solidFill>
                  <a:srgbClr val="CC0000"/>
                </a:solidFill>
                <a:latin typeface="Calibri"/>
                <a:ea typeface="Calibri"/>
                <a:cs typeface="Calibri"/>
                <a:sym typeface="Calibri"/>
              </a:rPr>
              <a:t>Observations</a:t>
            </a:r>
            <a:r>
              <a:rPr lang="en-GB" sz="1800">
                <a:solidFill>
                  <a:srgbClr val="CC0000"/>
                </a:solidFill>
                <a:latin typeface="Century Gothic"/>
                <a:ea typeface="Century Gothic"/>
                <a:cs typeface="Century Gothic"/>
                <a:sym typeface="Century Gothic"/>
              </a:rPr>
              <a:t>:</a:t>
            </a:r>
            <a:endParaRPr/>
          </a:p>
        </p:txBody>
      </p:sp>
      <p:sp>
        <p:nvSpPr>
          <p:cNvPr id="334" name="Google Shape;334;p49"/>
          <p:cNvSpPr txBox="1"/>
          <p:nvPr/>
        </p:nvSpPr>
        <p:spPr>
          <a:xfrm>
            <a:off x="352425" y="1125750"/>
            <a:ext cx="7944000" cy="3387600"/>
          </a:xfrm>
          <a:prstGeom prst="rect">
            <a:avLst/>
          </a:prstGeom>
          <a:noFill/>
          <a:ln>
            <a:noFill/>
          </a:ln>
        </p:spPr>
        <p:txBody>
          <a:bodyPr anchorCtr="0" anchor="t" bIns="91425" lIns="91425" spcFirstLastPara="1" rIns="91425" wrap="square" tIns="91425">
            <a:spAutoFit/>
          </a:bodyPr>
          <a:lstStyle/>
          <a:p>
            <a:pPr indent="-457200" lvl="0" marL="701040" marR="68580" rtl="0" algn="just">
              <a:lnSpc>
                <a:spcPct val="112916"/>
              </a:lnSpc>
              <a:spcBef>
                <a:spcPts val="0"/>
              </a:spcBef>
              <a:spcAft>
                <a:spcPts val="0"/>
              </a:spcAft>
              <a:buClr>
                <a:srgbClr val="004A52"/>
              </a:buClr>
              <a:buSzPts val="1800"/>
              <a:buFont typeface="Century Gothic"/>
              <a:buAutoNum type="arabicPeriod"/>
            </a:pPr>
            <a:r>
              <a:rPr lang="en-GB" sz="1800">
                <a:solidFill>
                  <a:srgbClr val="004A52"/>
                </a:solidFill>
                <a:latin typeface="Century Gothic"/>
                <a:ea typeface="Century Gothic"/>
                <a:cs typeface="Century Gothic"/>
                <a:sym typeface="Century Gothic"/>
              </a:rPr>
              <a:t>As seen in the above slides KNN classifier is not giving great result, Naive Bayes and Decision Tree Classifier is bit better than KNN in recall and precision</a:t>
            </a:r>
            <a:endParaRPr sz="1800">
              <a:solidFill>
                <a:srgbClr val="004A52"/>
              </a:solidFill>
              <a:latin typeface="Century Gothic"/>
              <a:ea typeface="Century Gothic"/>
              <a:cs typeface="Century Gothic"/>
              <a:sym typeface="Century Gothic"/>
            </a:endParaRPr>
          </a:p>
          <a:p>
            <a:pPr indent="-457200" lvl="0" marL="701040" marR="68580" rtl="0" algn="just">
              <a:lnSpc>
                <a:spcPct val="112916"/>
              </a:lnSpc>
              <a:spcBef>
                <a:spcPts val="2725"/>
              </a:spcBef>
              <a:spcAft>
                <a:spcPts val="0"/>
              </a:spcAft>
              <a:buClr>
                <a:srgbClr val="004A52"/>
              </a:buClr>
              <a:buSzPts val="1800"/>
              <a:buFont typeface="Century Gothic"/>
              <a:buAutoNum type="arabicPeriod"/>
            </a:pPr>
            <a:r>
              <a:rPr lang="en-GB" sz="1800">
                <a:solidFill>
                  <a:srgbClr val="004A52"/>
                </a:solidFill>
                <a:latin typeface="Century Gothic"/>
                <a:ea typeface="Century Gothic"/>
                <a:cs typeface="Century Gothic"/>
                <a:sym typeface="Century Gothic"/>
              </a:rPr>
              <a:t>Logistic Classifier</a:t>
            </a:r>
            <a:r>
              <a:rPr lang="en-GB" sz="1800">
                <a:solidFill>
                  <a:srgbClr val="004A52"/>
                </a:solidFill>
                <a:latin typeface="Century Gothic"/>
                <a:ea typeface="Century Gothic"/>
                <a:cs typeface="Century Gothic"/>
                <a:sym typeface="Century Gothic"/>
              </a:rPr>
              <a:t> is giving the best results among all of the models</a:t>
            </a:r>
            <a:endParaRPr sz="1800">
              <a:solidFill>
                <a:srgbClr val="004A52"/>
              </a:solidFill>
              <a:latin typeface="Century Gothic"/>
              <a:ea typeface="Century Gothic"/>
              <a:cs typeface="Century Gothic"/>
              <a:sym typeface="Century Gothic"/>
            </a:endParaRPr>
          </a:p>
          <a:p>
            <a:pPr indent="-457200" lvl="0" marL="701040" marR="68580" rtl="0" algn="just">
              <a:lnSpc>
                <a:spcPct val="112916"/>
              </a:lnSpc>
              <a:spcBef>
                <a:spcPts val="2725"/>
              </a:spcBef>
              <a:spcAft>
                <a:spcPts val="0"/>
              </a:spcAft>
              <a:buClr>
                <a:srgbClr val="004A52"/>
              </a:buClr>
              <a:buSzPts val="1800"/>
              <a:buFont typeface="Century Gothic"/>
              <a:buAutoNum type="arabicPeriod"/>
            </a:pPr>
            <a:r>
              <a:rPr lang="en-GB" sz="1800">
                <a:solidFill>
                  <a:srgbClr val="004A52"/>
                </a:solidFill>
                <a:latin typeface="Century Gothic"/>
                <a:ea typeface="Century Gothic"/>
                <a:cs typeface="Century Gothic"/>
                <a:sym typeface="Century Gothic"/>
              </a:rPr>
              <a:t>KNN is giving low results among all of them</a:t>
            </a:r>
            <a:endParaRPr sz="1800">
              <a:solidFill>
                <a:srgbClr val="004A52"/>
              </a:solidFill>
              <a:latin typeface="Century Gothic"/>
              <a:ea typeface="Century Gothic"/>
              <a:cs typeface="Century Gothic"/>
              <a:sym typeface="Century Gothic"/>
            </a:endParaRPr>
          </a:p>
          <a:p>
            <a:pPr indent="0" lvl="0" marL="0" marR="68580" rtl="0" algn="just">
              <a:lnSpc>
                <a:spcPct val="112916"/>
              </a:lnSpc>
              <a:spcBef>
                <a:spcPts val="2725"/>
              </a:spcBef>
              <a:spcAft>
                <a:spcPts val="2725"/>
              </a:spcAft>
              <a:buNone/>
            </a:pPr>
            <a:r>
              <a:rPr lang="en-GB" sz="1800">
                <a:solidFill>
                  <a:srgbClr val="004A52"/>
                </a:solidFill>
                <a:latin typeface="Century Gothic"/>
                <a:ea typeface="Century Gothic"/>
                <a:cs typeface="Century Gothic"/>
                <a:sym typeface="Century Gothic"/>
              </a:rPr>
              <a:t>    So we had chosen Logistic classifier for the prediction </a:t>
            </a:r>
            <a:endParaRPr sz="1800">
              <a:solidFill>
                <a:srgbClr val="004A52"/>
              </a:solidFill>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nvSpPr>
        <p:spPr>
          <a:xfrm>
            <a:off x="571500" y="334025"/>
            <a:ext cx="5486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solidFill>
                  <a:schemeClr val="dk1"/>
                </a:solidFill>
              </a:rPr>
              <a:t>Feature Importance</a:t>
            </a:r>
            <a:endParaRPr b="1" sz="2200">
              <a:solidFill>
                <a:schemeClr val="dk1"/>
              </a:solidFill>
            </a:endParaRPr>
          </a:p>
        </p:txBody>
      </p:sp>
      <p:pic>
        <p:nvPicPr>
          <p:cNvPr id="340" name="Google Shape;340;p50"/>
          <p:cNvPicPr preferRelativeResize="0"/>
          <p:nvPr/>
        </p:nvPicPr>
        <p:blipFill>
          <a:blip r:embed="rId3">
            <a:alphaModFix/>
          </a:blip>
          <a:stretch>
            <a:fillRect/>
          </a:stretch>
        </p:blipFill>
        <p:spPr>
          <a:xfrm>
            <a:off x="43000" y="2623575"/>
            <a:ext cx="4053025" cy="2453250"/>
          </a:xfrm>
          <a:prstGeom prst="rect">
            <a:avLst/>
          </a:prstGeom>
          <a:noFill/>
          <a:ln>
            <a:noFill/>
          </a:ln>
          <a:effectLst>
            <a:outerShdw blurRad="57150" rotWithShape="0" algn="bl" dir="5400000" dist="19050">
              <a:srgbClr val="000000">
                <a:alpha val="50000"/>
              </a:srgbClr>
            </a:outerShdw>
          </a:effectLst>
        </p:spPr>
      </p:pic>
      <p:pic>
        <p:nvPicPr>
          <p:cNvPr id="341" name="Google Shape;341;p50"/>
          <p:cNvPicPr preferRelativeResize="0"/>
          <p:nvPr/>
        </p:nvPicPr>
        <p:blipFill>
          <a:blip r:embed="rId4">
            <a:alphaModFix/>
          </a:blip>
          <a:stretch>
            <a:fillRect/>
          </a:stretch>
        </p:blipFill>
        <p:spPr>
          <a:xfrm>
            <a:off x="4410075" y="2623575"/>
            <a:ext cx="4572000" cy="2453250"/>
          </a:xfrm>
          <a:prstGeom prst="rect">
            <a:avLst/>
          </a:prstGeom>
          <a:noFill/>
          <a:ln>
            <a:noFill/>
          </a:ln>
          <a:effectLst>
            <a:outerShdw blurRad="57150" rotWithShape="0" algn="bl" dir="5400000" dist="19050">
              <a:srgbClr val="000000">
                <a:alpha val="50000"/>
              </a:srgbClr>
            </a:outerShdw>
          </a:effectLst>
        </p:spPr>
      </p:pic>
      <p:sp>
        <p:nvSpPr>
          <p:cNvPr id="342" name="Google Shape;342;p50"/>
          <p:cNvSpPr txBox="1"/>
          <p:nvPr/>
        </p:nvSpPr>
        <p:spPr>
          <a:xfrm>
            <a:off x="628925" y="1762775"/>
            <a:ext cx="29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r>
              <a:rPr b="1" lang="en-GB"/>
              <a:t>R a n d o m F o r e s t Classifier</a:t>
            </a:r>
            <a:endParaRPr b="1"/>
          </a:p>
        </p:txBody>
      </p:sp>
      <p:sp>
        <p:nvSpPr>
          <p:cNvPr id="343" name="Google Shape;343;p50"/>
          <p:cNvSpPr txBox="1"/>
          <p:nvPr/>
        </p:nvSpPr>
        <p:spPr>
          <a:xfrm>
            <a:off x="5486400" y="1762775"/>
            <a:ext cx="32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X G B o o s t Classifier</a:t>
            </a:r>
            <a:endParaRPr b="1"/>
          </a:p>
        </p:txBody>
      </p:sp>
      <p:sp>
        <p:nvSpPr>
          <p:cNvPr id="344" name="Google Shape;344;p50"/>
          <p:cNvSpPr/>
          <p:nvPr/>
        </p:nvSpPr>
        <p:spPr>
          <a:xfrm>
            <a:off x="1981475" y="2039000"/>
            <a:ext cx="4572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0"/>
          <p:cNvSpPr/>
          <p:nvPr/>
        </p:nvSpPr>
        <p:spPr>
          <a:xfrm>
            <a:off x="6467475" y="2039000"/>
            <a:ext cx="4572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50"/>
          <p:cNvPicPr preferRelativeResize="0"/>
          <p:nvPr/>
        </p:nvPicPr>
        <p:blipFill>
          <a:blip r:embed="rId5">
            <a:alphaModFix/>
          </a:blip>
          <a:stretch>
            <a:fillRect/>
          </a:stretch>
        </p:blipFill>
        <p:spPr>
          <a:xfrm>
            <a:off x="5924825" y="143525"/>
            <a:ext cx="2113150" cy="1581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nvSpPr>
        <p:spPr>
          <a:xfrm>
            <a:off x="0" y="693875"/>
            <a:ext cx="9230100" cy="4033200"/>
          </a:xfrm>
          <a:prstGeom prst="rect">
            <a:avLst/>
          </a:prstGeom>
          <a:noFill/>
          <a:ln>
            <a:noFill/>
          </a:ln>
        </p:spPr>
        <p:txBody>
          <a:bodyPr anchorCtr="0" anchor="t" bIns="91425" lIns="91425" spcFirstLastPara="1" rIns="91425" wrap="square" tIns="91425">
            <a:spAutoFit/>
          </a:bodyPr>
          <a:lstStyle/>
          <a:p>
            <a:pPr indent="-317500" lvl="0" marL="457200" rtl="0" algn="l">
              <a:lnSpc>
                <a:spcPct val="135714"/>
              </a:lnSpc>
              <a:spcBef>
                <a:spcPts val="0"/>
              </a:spcBef>
              <a:spcAft>
                <a:spcPts val="0"/>
              </a:spcAft>
              <a:buSzPts val="1400"/>
              <a:buChar char="❏"/>
            </a:pPr>
            <a:r>
              <a:rPr lang="en-GB" sz="1050">
                <a:highlight>
                  <a:srgbClr val="FFFFFE"/>
                </a:highlight>
                <a:latin typeface="Courier New"/>
                <a:ea typeface="Courier New"/>
                <a:cs typeface="Courier New"/>
                <a:sym typeface="Courier New"/>
              </a:rPr>
              <a:t> </a:t>
            </a:r>
            <a:r>
              <a:rPr b="1" lang="en-GB" sz="1250">
                <a:solidFill>
                  <a:schemeClr val="lt1"/>
                </a:solidFill>
                <a:highlight>
                  <a:srgbClr val="FFFFFE"/>
                </a:highlight>
              </a:rPr>
              <a:t>From EDA we can see that here are mobile phones in 4 price ranges. The </a:t>
            </a:r>
            <a:endParaRPr b="1" sz="1250">
              <a:solidFill>
                <a:schemeClr val="lt1"/>
              </a:solidFill>
              <a:highlight>
                <a:srgbClr val="FFFFFE"/>
              </a:highlight>
            </a:endParaRPr>
          </a:p>
          <a:p>
            <a:pPr indent="0" lvl="0" marL="0" rtl="0" algn="l">
              <a:lnSpc>
                <a:spcPct val="135714"/>
              </a:lnSpc>
              <a:spcBef>
                <a:spcPts val="0"/>
              </a:spcBef>
              <a:spcAft>
                <a:spcPts val="0"/>
              </a:spcAft>
              <a:buNone/>
            </a:pPr>
            <a:r>
              <a:rPr b="1" lang="en-GB" sz="1250">
                <a:solidFill>
                  <a:schemeClr val="lt1"/>
                </a:solidFill>
                <a:highlight>
                  <a:srgbClr val="FFFFFE"/>
                </a:highlight>
              </a:rPr>
              <a:t>           number of elements is almost similar.</a:t>
            </a:r>
            <a:endParaRPr b="1" sz="1250">
              <a:solidFill>
                <a:schemeClr val="lt1"/>
              </a:solidFill>
              <a:highlight>
                <a:srgbClr val="FFFFFE"/>
              </a:highlight>
            </a:endParaRPr>
          </a:p>
          <a:p>
            <a:pPr indent="-307975" lvl="0" marL="457200" rtl="0" algn="l">
              <a:lnSpc>
                <a:spcPct val="135714"/>
              </a:lnSpc>
              <a:spcBef>
                <a:spcPts val="0"/>
              </a:spcBef>
              <a:spcAft>
                <a:spcPts val="0"/>
              </a:spcAft>
              <a:buClr>
                <a:schemeClr val="lt1"/>
              </a:buClr>
              <a:buSzPts val="1250"/>
              <a:buChar char="❏"/>
            </a:pPr>
            <a:r>
              <a:rPr b="1" lang="en-GB" sz="1250">
                <a:solidFill>
                  <a:schemeClr val="lt1"/>
                </a:solidFill>
                <a:highlight>
                  <a:srgbClr val="FFFFFE"/>
                </a:highlight>
              </a:rPr>
              <a:t>Half the devices have Bluetooth, and half don’t</a:t>
            </a:r>
            <a:endParaRPr b="1" sz="1250">
              <a:solidFill>
                <a:schemeClr val="lt1"/>
              </a:solidFill>
              <a:highlight>
                <a:srgbClr val="FFFFFE"/>
              </a:highlight>
            </a:endParaRPr>
          </a:p>
          <a:p>
            <a:pPr indent="-307975" lvl="0" marL="457200" rtl="0" algn="l">
              <a:lnSpc>
                <a:spcPct val="135714"/>
              </a:lnSpc>
              <a:spcBef>
                <a:spcPts val="0"/>
              </a:spcBef>
              <a:spcAft>
                <a:spcPts val="0"/>
              </a:spcAft>
              <a:buClr>
                <a:schemeClr val="lt1"/>
              </a:buClr>
              <a:buSzPts val="1250"/>
              <a:buChar char="❏"/>
            </a:pPr>
            <a:r>
              <a:rPr b="1" lang="en-GB" sz="1250">
                <a:solidFill>
                  <a:schemeClr val="lt1"/>
                </a:solidFill>
                <a:highlight>
                  <a:srgbClr val="FFFFFE"/>
                </a:highlight>
              </a:rPr>
              <a:t>there is a gradual increase in battery as the price range increases</a:t>
            </a:r>
            <a:endParaRPr b="1" sz="1250">
              <a:solidFill>
                <a:schemeClr val="lt1"/>
              </a:solidFill>
              <a:highlight>
                <a:srgbClr val="FFFFFE"/>
              </a:highlight>
            </a:endParaRPr>
          </a:p>
          <a:p>
            <a:pPr indent="0" lvl="0" marL="0" rtl="0" algn="l">
              <a:lnSpc>
                <a:spcPct val="135714"/>
              </a:lnSpc>
              <a:spcBef>
                <a:spcPts val="0"/>
              </a:spcBef>
              <a:spcAft>
                <a:spcPts val="0"/>
              </a:spcAft>
              <a:buNone/>
            </a:pPr>
            <a:r>
              <a:t/>
            </a:r>
            <a:endParaRPr b="1" sz="1250">
              <a:solidFill>
                <a:schemeClr val="lt1"/>
              </a:solidFill>
              <a:highlight>
                <a:srgbClr val="FFFFFE"/>
              </a:highlight>
            </a:endParaRPr>
          </a:p>
          <a:p>
            <a:pPr indent="-307975" lvl="0" marL="457200" rtl="0" algn="l">
              <a:lnSpc>
                <a:spcPct val="135714"/>
              </a:lnSpc>
              <a:spcBef>
                <a:spcPts val="0"/>
              </a:spcBef>
              <a:spcAft>
                <a:spcPts val="0"/>
              </a:spcAft>
              <a:buClr>
                <a:schemeClr val="lt1"/>
              </a:buClr>
              <a:buSzPts val="1250"/>
              <a:buChar char="❏"/>
            </a:pPr>
            <a:r>
              <a:rPr b="1" lang="en-GB" sz="1250">
                <a:solidFill>
                  <a:schemeClr val="lt1"/>
                </a:solidFill>
                <a:highlight>
                  <a:srgbClr val="FFFFFE"/>
                </a:highlight>
              </a:rPr>
              <a:t>Ram has continuous increase with price range while moving from Low cost to Very high cost</a:t>
            </a:r>
            <a:endParaRPr b="1" sz="1250">
              <a:solidFill>
                <a:schemeClr val="lt1"/>
              </a:solidFill>
              <a:highlight>
                <a:srgbClr val="FFFFFE"/>
              </a:highlight>
            </a:endParaRPr>
          </a:p>
          <a:p>
            <a:pPr indent="0" lvl="0" marL="0" rtl="0" algn="l">
              <a:lnSpc>
                <a:spcPct val="135714"/>
              </a:lnSpc>
              <a:spcBef>
                <a:spcPts val="0"/>
              </a:spcBef>
              <a:spcAft>
                <a:spcPts val="0"/>
              </a:spcAft>
              <a:buNone/>
            </a:pPr>
            <a:r>
              <a:t/>
            </a:r>
            <a:endParaRPr b="1" sz="1250">
              <a:solidFill>
                <a:schemeClr val="lt1"/>
              </a:solidFill>
              <a:highlight>
                <a:srgbClr val="FFFFFE"/>
              </a:highlight>
            </a:endParaRPr>
          </a:p>
          <a:p>
            <a:pPr indent="-307975" lvl="0" marL="457200" rtl="0" algn="l">
              <a:lnSpc>
                <a:spcPct val="135714"/>
              </a:lnSpc>
              <a:spcBef>
                <a:spcPts val="0"/>
              </a:spcBef>
              <a:spcAft>
                <a:spcPts val="0"/>
              </a:spcAft>
              <a:buClr>
                <a:schemeClr val="lt1"/>
              </a:buClr>
              <a:buSzPts val="1250"/>
              <a:buChar char="❏"/>
            </a:pPr>
            <a:r>
              <a:rPr b="1" lang="en-GB" sz="1250">
                <a:solidFill>
                  <a:schemeClr val="lt1"/>
                </a:solidFill>
                <a:highlight>
                  <a:srgbClr val="FFFFFE"/>
                </a:highlight>
              </a:rPr>
              <a:t> Costly phones are lighter</a:t>
            </a:r>
            <a:endParaRPr b="1" sz="1250">
              <a:solidFill>
                <a:schemeClr val="lt1"/>
              </a:solidFill>
              <a:highlight>
                <a:srgbClr val="FFFFFE"/>
              </a:highlight>
            </a:endParaRPr>
          </a:p>
          <a:p>
            <a:pPr indent="-307975" lvl="0" marL="457200" rtl="0" algn="l">
              <a:lnSpc>
                <a:spcPct val="135714"/>
              </a:lnSpc>
              <a:spcBef>
                <a:spcPts val="0"/>
              </a:spcBef>
              <a:spcAft>
                <a:spcPts val="0"/>
              </a:spcAft>
              <a:buClr>
                <a:schemeClr val="lt1"/>
              </a:buClr>
              <a:buSzPts val="1250"/>
              <a:buChar char="❏"/>
            </a:pPr>
            <a:r>
              <a:rPr b="1" lang="en-GB" sz="1250">
                <a:solidFill>
                  <a:schemeClr val="lt1"/>
                </a:solidFill>
                <a:highlight>
                  <a:srgbClr val="FFFFFE"/>
                </a:highlight>
              </a:rPr>
              <a:t> RAM, battery power, pixels played more significant role in deciding the price range of mobile phone.</a:t>
            </a:r>
            <a:endParaRPr b="1" sz="1250">
              <a:solidFill>
                <a:schemeClr val="lt1"/>
              </a:solidFill>
              <a:highlight>
                <a:srgbClr val="FFFFFE"/>
              </a:highlight>
            </a:endParaRPr>
          </a:p>
          <a:p>
            <a:pPr indent="0" lvl="0" marL="0" rtl="0" algn="l">
              <a:lnSpc>
                <a:spcPct val="135714"/>
              </a:lnSpc>
              <a:spcBef>
                <a:spcPts val="0"/>
              </a:spcBef>
              <a:spcAft>
                <a:spcPts val="0"/>
              </a:spcAft>
              <a:buNone/>
            </a:pPr>
            <a:r>
              <a:rPr b="1" lang="en-GB" sz="1250">
                <a:solidFill>
                  <a:schemeClr val="lt1"/>
                </a:solidFill>
                <a:highlight>
                  <a:srgbClr val="FFFFFE"/>
                </a:highlight>
              </a:rPr>
              <a:t> </a:t>
            </a:r>
            <a:endParaRPr b="1" sz="1250">
              <a:solidFill>
                <a:schemeClr val="lt1"/>
              </a:solidFill>
              <a:highlight>
                <a:srgbClr val="FFFFFE"/>
              </a:highlight>
            </a:endParaRPr>
          </a:p>
          <a:p>
            <a:pPr indent="-307975" lvl="0" marL="457200" rtl="0" algn="l">
              <a:lnSpc>
                <a:spcPct val="135714"/>
              </a:lnSpc>
              <a:spcBef>
                <a:spcPts val="0"/>
              </a:spcBef>
              <a:spcAft>
                <a:spcPts val="0"/>
              </a:spcAft>
              <a:buClr>
                <a:schemeClr val="lt1"/>
              </a:buClr>
              <a:buSzPts val="1250"/>
              <a:buChar char="❏"/>
            </a:pPr>
            <a:r>
              <a:rPr b="1" lang="en-GB" sz="1250">
                <a:solidFill>
                  <a:schemeClr val="lt1"/>
                </a:solidFill>
                <a:highlight>
                  <a:srgbClr val="FFFFFE"/>
                </a:highlight>
              </a:rPr>
              <a:t> From all the above experiments we can conclude that in logistic regression and, Support Vector Machine, we got the best results . </a:t>
            </a:r>
            <a:endParaRPr b="1" sz="1250">
              <a:solidFill>
                <a:schemeClr val="lt1"/>
              </a:solidFill>
              <a:highlight>
                <a:srgbClr val="FFFFFE"/>
              </a:highlight>
            </a:endParaRPr>
          </a:p>
          <a:p>
            <a:pPr indent="-307975" lvl="0" marL="457200" rtl="0" algn="l">
              <a:lnSpc>
                <a:spcPct val="135714"/>
              </a:lnSpc>
              <a:spcBef>
                <a:spcPts val="0"/>
              </a:spcBef>
              <a:spcAft>
                <a:spcPts val="0"/>
              </a:spcAft>
              <a:buClr>
                <a:schemeClr val="lt1"/>
              </a:buClr>
              <a:buSzPts val="1250"/>
              <a:buChar char="❏"/>
            </a:pPr>
            <a:r>
              <a:rPr b="1" lang="en-GB" sz="1250">
                <a:solidFill>
                  <a:schemeClr val="lt1"/>
                </a:solidFill>
                <a:highlight>
                  <a:srgbClr val="FFFFFE"/>
                </a:highlight>
              </a:rPr>
              <a:t> So we can say that in the price range prediction as the ram and  battery_power increases the price range will increase for sure.</a:t>
            </a:r>
            <a:endParaRPr b="1" sz="1250">
              <a:solidFill>
                <a:schemeClr val="lt1"/>
              </a:solidFill>
              <a:highlight>
                <a:srgbClr val="FFFFFE"/>
              </a:highlight>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p:txBody>
      </p:sp>
      <p:pic>
        <p:nvPicPr>
          <p:cNvPr id="352" name="Google Shape;352;p51"/>
          <p:cNvPicPr preferRelativeResize="0"/>
          <p:nvPr/>
        </p:nvPicPr>
        <p:blipFill>
          <a:blip r:embed="rId3">
            <a:alphaModFix/>
          </a:blip>
          <a:stretch>
            <a:fillRect/>
          </a:stretch>
        </p:blipFill>
        <p:spPr>
          <a:xfrm>
            <a:off x="6429650" y="181625"/>
            <a:ext cx="2113150" cy="1581000"/>
          </a:xfrm>
          <a:prstGeom prst="rect">
            <a:avLst/>
          </a:prstGeom>
          <a:noFill/>
          <a:ln>
            <a:noFill/>
          </a:ln>
        </p:spPr>
      </p:pic>
      <p:sp>
        <p:nvSpPr>
          <p:cNvPr id="353" name="Google Shape;353;p51"/>
          <p:cNvSpPr txBox="1"/>
          <p:nvPr/>
        </p:nvSpPr>
        <p:spPr>
          <a:xfrm>
            <a:off x="479950" y="144875"/>
            <a:ext cx="364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dk1"/>
                </a:solidFill>
              </a:rPr>
              <a:t>Conclusion :</a:t>
            </a:r>
            <a:endParaRPr b="1"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2202800" y="1201075"/>
            <a:ext cx="69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152400" y="357000"/>
            <a:ext cx="8473199" cy="4634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359" name="Google Shape;359;p52"/>
          <p:cNvPicPr preferRelativeResize="0"/>
          <p:nvPr/>
        </p:nvPicPr>
        <p:blipFill>
          <a:blip r:embed="rId3">
            <a:alphaModFix/>
          </a:blip>
          <a:stretch>
            <a:fillRect/>
          </a:stretch>
        </p:blipFill>
        <p:spPr>
          <a:xfrm>
            <a:off x="152400" y="152400"/>
            <a:ext cx="8416750" cy="4834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382825" y="1515475"/>
            <a:ext cx="7596600" cy="3429900"/>
          </a:xfrm>
          <a:prstGeom prst="rect">
            <a:avLst/>
          </a:prstGeom>
          <a:noFill/>
          <a:ln>
            <a:noFill/>
          </a:ln>
        </p:spPr>
        <p:txBody>
          <a:bodyPr anchorCtr="0" anchor="t" bIns="91425" lIns="91425" spcFirstLastPara="1" rIns="91425" wrap="square" tIns="91425">
            <a:spAutoFit/>
          </a:bodyPr>
          <a:lstStyle/>
          <a:p>
            <a:pPr indent="-457200" lvl="1" marL="701040" marR="68580" rtl="0" algn="just">
              <a:lnSpc>
                <a:spcPct val="112916"/>
              </a:lnSpc>
              <a:spcBef>
                <a:spcPts val="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Battery power - </a:t>
            </a:r>
            <a:r>
              <a:rPr lang="en-GB" sz="1800">
                <a:solidFill>
                  <a:srgbClr val="004A52"/>
                </a:solidFill>
                <a:latin typeface="Century Gothic"/>
                <a:ea typeface="Century Gothic"/>
                <a:cs typeface="Century Gothic"/>
                <a:sym typeface="Century Gothic"/>
              </a:rPr>
              <a:t>Total energy a battery can store in one time measured in mAh</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Blue - </a:t>
            </a:r>
            <a:r>
              <a:rPr lang="en-GB" sz="1800">
                <a:solidFill>
                  <a:srgbClr val="004A52"/>
                </a:solidFill>
                <a:latin typeface="Century Gothic"/>
                <a:ea typeface="Century Gothic"/>
                <a:cs typeface="Century Gothic"/>
                <a:sym typeface="Century Gothic"/>
              </a:rPr>
              <a:t>Has Bluetooth or not</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Clock speed </a:t>
            </a:r>
            <a:r>
              <a:rPr lang="en-GB" sz="1800">
                <a:solidFill>
                  <a:srgbClr val="004A52"/>
                </a:solidFill>
                <a:latin typeface="Century Gothic"/>
                <a:ea typeface="Century Gothic"/>
                <a:cs typeface="Century Gothic"/>
                <a:sym typeface="Century Gothic"/>
              </a:rPr>
              <a:t>- speed at which microprocessor executes instructions</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Dual_sim - </a:t>
            </a:r>
            <a:r>
              <a:rPr lang="en-GB" sz="1800">
                <a:solidFill>
                  <a:srgbClr val="004A52"/>
                </a:solidFill>
                <a:latin typeface="Century Gothic"/>
                <a:ea typeface="Century Gothic"/>
                <a:cs typeface="Century Gothic"/>
                <a:sym typeface="Century Gothic"/>
              </a:rPr>
              <a:t>Has dual sim support or not</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Fc - </a:t>
            </a:r>
            <a:r>
              <a:rPr lang="en-GB" sz="1800">
                <a:solidFill>
                  <a:srgbClr val="004A52"/>
                </a:solidFill>
                <a:latin typeface="Century Gothic"/>
                <a:ea typeface="Century Gothic"/>
                <a:cs typeface="Century Gothic"/>
                <a:sym typeface="Century Gothic"/>
              </a:rPr>
              <a:t>Front Camera megapixels</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Four_g - </a:t>
            </a:r>
            <a:r>
              <a:rPr lang="en-GB" sz="1800">
                <a:solidFill>
                  <a:srgbClr val="004A52"/>
                </a:solidFill>
                <a:latin typeface="Century Gothic"/>
                <a:ea typeface="Century Gothic"/>
                <a:cs typeface="Century Gothic"/>
                <a:sym typeface="Century Gothic"/>
              </a:rPr>
              <a:t>Has 4G or not</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Int_memory - </a:t>
            </a:r>
            <a:r>
              <a:rPr lang="en-GB" sz="1800">
                <a:solidFill>
                  <a:srgbClr val="004A52"/>
                </a:solidFill>
                <a:latin typeface="Century Gothic"/>
                <a:ea typeface="Century Gothic"/>
                <a:cs typeface="Century Gothic"/>
                <a:sym typeface="Century Gothic"/>
              </a:rPr>
              <a:t>Internal Memory in Gigabytes</a:t>
            </a:r>
            <a:endParaRPr sz="1100">
              <a:latin typeface="Calibri"/>
              <a:ea typeface="Calibri"/>
              <a:cs typeface="Calibri"/>
              <a:sym typeface="Calibri"/>
            </a:endParaRPr>
          </a:p>
          <a:p>
            <a:pPr indent="-457200" lvl="1" marL="701040" marR="68580" rtl="0" algn="just">
              <a:lnSpc>
                <a:spcPct val="112916"/>
              </a:lnSpc>
              <a:spcBef>
                <a:spcPts val="170"/>
              </a:spcBef>
              <a:spcAft>
                <a:spcPts val="170"/>
              </a:spcAft>
              <a:buClr>
                <a:srgbClr val="134F5C"/>
              </a:buClr>
              <a:buSzPts val="1800"/>
              <a:buFont typeface="Calibri"/>
              <a:buChar char="●"/>
            </a:pPr>
            <a:r>
              <a:rPr b="1" lang="en-GB" sz="1800">
                <a:solidFill>
                  <a:srgbClr val="004A52"/>
                </a:solidFill>
                <a:latin typeface="Calibri"/>
                <a:ea typeface="Calibri"/>
                <a:cs typeface="Calibri"/>
                <a:sym typeface="Calibri"/>
              </a:rPr>
              <a:t>M_dep </a:t>
            </a:r>
            <a:r>
              <a:rPr lang="en-GB" sz="1800">
                <a:solidFill>
                  <a:srgbClr val="004A52"/>
                </a:solidFill>
                <a:latin typeface="Century Gothic"/>
                <a:ea typeface="Century Gothic"/>
                <a:cs typeface="Century Gothic"/>
                <a:sym typeface="Century Gothic"/>
              </a:rPr>
              <a:t>- Mobile Depth in cm</a:t>
            </a:r>
            <a:endParaRPr/>
          </a:p>
        </p:txBody>
      </p:sp>
      <p:pic>
        <p:nvPicPr>
          <p:cNvPr id="87" name="Google Shape;87;p17"/>
          <p:cNvPicPr preferRelativeResize="0"/>
          <p:nvPr/>
        </p:nvPicPr>
        <p:blipFill>
          <a:blip r:embed="rId3">
            <a:alphaModFix/>
          </a:blip>
          <a:stretch>
            <a:fillRect/>
          </a:stretch>
        </p:blipFill>
        <p:spPr>
          <a:xfrm>
            <a:off x="6575200" y="271100"/>
            <a:ext cx="1657350" cy="1352550"/>
          </a:xfrm>
          <a:prstGeom prst="rect">
            <a:avLst/>
          </a:prstGeom>
          <a:noFill/>
          <a:ln>
            <a:noFill/>
          </a:ln>
        </p:spPr>
      </p:pic>
      <p:sp>
        <p:nvSpPr>
          <p:cNvPr id="88" name="Google Shape;88;p17"/>
          <p:cNvSpPr txBox="1"/>
          <p:nvPr/>
        </p:nvSpPr>
        <p:spPr>
          <a:xfrm>
            <a:off x="105825" y="568025"/>
            <a:ext cx="4154400" cy="1127100"/>
          </a:xfrm>
          <a:prstGeom prst="rect">
            <a:avLst/>
          </a:prstGeom>
          <a:noFill/>
          <a:ln>
            <a:noFill/>
          </a:ln>
        </p:spPr>
        <p:txBody>
          <a:bodyPr anchorCtr="0" anchor="t" bIns="91425" lIns="91425" spcFirstLastPara="1" rIns="91425" wrap="square" tIns="91425">
            <a:spAutoFit/>
          </a:bodyPr>
          <a:lstStyle/>
          <a:p>
            <a:pPr indent="-6350" lvl="0" marL="250190" rtl="0" algn="ctr">
              <a:lnSpc>
                <a:spcPct val="107916"/>
              </a:lnSpc>
              <a:spcBef>
                <a:spcPts val="0"/>
              </a:spcBef>
              <a:spcAft>
                <a:spcPts val="0"/>
              </a:spcAft>
              <a:buNone/>
            </a:pPr>
            <a:r>
              <a:rPr b="1" lang="en-GB" sz="3400">
                <a:solidFill>
                  <a:srgbClr val="CC0000"/>
                </a:solidFill>
                <a:latin typeface="Calibri"/>
                <a:ea typeface="Calibri"/>
                <a:cs typeface="Calibri"/>
                <a:sym typeface="Calibri"/>
              </a:rPr>
              <a:t>Data Summary:</a:t>
            </a:r>
            <a:endParaRPr b="1" sz="3400">
              <a:solidFill>
                <a:srgbClr val="CC0000"/>
              </a:solidFill>
              <a:latin typeface="Calibri"/>
              <a:ea typeface="Calibri"/>
              <a:cs typeface="Calibri"/>
              <a:sym typeface="Calibri"/>
            </a:endParaRPr>
          </a:p>
          <a:p>
            <a:pPr indent="0" lvl="0" marL="0" rtl="0" algn="l">
              <a:spcBef>
                <a:spcPts val="1265"/>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4" name="Google Shape;94;p18"/>
          <p:cNvPicPr preferRelativeResize="0"/>
          <p:nvPr/>
        </p:nvPicPr>
        <p:blipFill rotWithShape="1">
          <a:blip r:embed="rId3">
            <a:alphaModFix/>
          </a:blip>
          <a:srcRect b="31290" l="-303780" r="303779" t="-31290"/>
          <a:stretch/>
        </p:blipFill>
        <p:spPr>
          <a:xfrm>
            <a:off x="152400" y="152400"/>
            <a:ext cx="2018747" cy="2529325"/>
          </a:xfrm>
          <a:prstGeom prst="rect">
            <a:avLst/>
          </a:prstGeom>
          <a:noFill/>
          <a:ln>
            <a:noFill/>
          </a:ln>
        </p:spPr>
      </p:pic>
      <p:sp>
        <p:nvSpPr>
          <p:cNvPr id="95" name="Google Shape;95;p18"/>
          <p:cNvSpPr txBox="1"/>
          <p:nvPr/>
        </p:nvSpPr>
        <p:spPr>
          <a:xfrm>
            <a:off x="311700" y="423450"/>
            <a:ext cx="8461200" cy="4296600"/>
          </a:xfrm>
          <a:prstGeom prst="rect">
            <a:avLst/>
          </a:prstGeom>
          <a:noFill/>
          <a:ln>
            <a:noFill/>
          </a:ln>
        </p:spPr>
        <p:txBody>
          <a:bodyPr anchorCtr="0" anchor="ctr" bIns="91425" lIns="91425" spcFirstLastPara="1" rIns="91425" wrap="square" tIns="91425">
            <a:noAutofit/>
          </a:bodyPr>
          <a:lstStyle/>
          <a:p>
            <a:pPr indent="-457200" lvl="1" marL="701040" marR="68580" rtl="0" algn="just">
              <a:lnSpc>
                <a:spcPct val="112916"/>
              </a:lnSpc>
              <a:spcBef>
                <a:spcPts val="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Mobile_wt </a:t>
            </a:r>
            <a:r>
              <a:rPr lang="en-GB" sz="1800">
                <a:solidFill>
                  <a:srgbClr val="004A52"/>
                </a:solidFill>
                <a:latin typeface="Century Gothic"/>
                <a:ea typeface="Century Gothic"/>
                <a:cs typeface="Century Gothic"/>
                <a:sym typeface="Century Gothic"/>
              </a:rPr>
              <a:t>- Weight of mobile phone</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N_cores </a:t>
            </a:r>
            <a:r>
              <a:rPr lang="en-GB" sz="1800">
                <a:solidFill>
                  <a:srgbClr val="004A52"/>
                </a:solidFill>
                <a:latin typeface="Century Gothic"/>
                <a:ea typeface="Century Gothic"/>
                <a:cs typeface="Century Gothic"/>
                <a:sym typeface="Century Gothic"/>
              </a:rPr>
              <a:t>- Number of cores of processor</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P c </a:t>
            </a:r>
            <a:r>
              <a:rPr lang="en-GB" sz="1800">
                <a:solidFill>
                  <a:srgbClr val="004A52"/>
                </a:solidFill>
                <a:latin typeface="Century Gothic"/>
                <a:ea typeface="Century Gothic"/>
                <a:cs typeface="Century Gothic"/>
                <a:sym typeface="Century Gothic"/>
              </a:rPr>
              <a:t>- Primary Camera megapixels</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Px_height </a:t>
            </a:r>
            <a:r>
              <a:rPr lang="en-GB" sz="1800">
                <a:solidFill>
                  <a:srgbClr val="004A52"/>
                </a:solidFill>
                <a:latin typeface="Century Gothic"/>
                <a:ea typeface="Century Gothic"/>
                <a:cs typeface="Century Gothic"/>
                <a:sym typeface="Century Gothic"/>
              </a:rPr>
              <a:t>- Pixel Resolution Height</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Px_width </a:t>
            </a:r>
            <a:r>
              <a:rPr lang="en-GB" sz="1800">
                <a:solidFill>
                  <a:srgbClr val="004A52"/>
                </a:solidFill>
                <a:latin typeface="Century Gothic"/>
                <a:ea typeface="Century Gothic"/>
                <a:cs typeface="Century Gothic"/>
                <a:sym typeface="Century Gothic"/>
              </a:rPr>
              <a:t>- Pixel Resolution Width</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Ram </a:t>
            </a:r>
            <a:r>
              <a:rPr lang="en-GB" sz="1800">
                <a:solidFill>
                  <a:srgbClr val="004A52"/>
                </a:solidFill>
                <a:latin typeface="Century Gothic"/>
                <a:ea typeface="Century Gothic"/>
                <a:cs typeface="Century Gothic"/>
                <a:sym typeface="Century Gothic"/>
              </a:rPr>
              <a:t>- Random Access Memory in MegaBytes</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Sc_h </a:t>
            </a:r>
            <a:r>
              <a:rPr lang="en-GB" sz="1800">
                <a:solidFill>
                  <a:srgbClr val="004A52"/>
                </a:solidFill>
                <a:latin typeface="Century Gothic"/>
                <a:ea typeface="Century Gothic"/>
                <a:cs typeface="Century Gothic"/>
                <a:sym typeface="Century Gothic"/>
              </a:rPr>
              <a:t>- Screen Height of mobile in cm</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Sc_w </a:t>
            </a:r>
            <a:r>
              <a:rPr lang="en-GB" sz="1800">
                <a:solidFill>
                  <a:srgbClr val="004A52"/>
                </a:solidFill>
                <a:latin typeface="Century Gothic"/>
                <a:ea typeface="Century Gothic"/>
                <a:cs typeface="Century Gothic"/>
                <a:sym typeface="Century Gothic"/>
              </a:rPr>
              <a:t>- Screen Width of mobile in cm</a:t>
            </a:r>
            <a:endParaRPr sz="1100">
              <a:latin typeface="Calibri"/>
              <a:ea typeface="Calibri"/>
              <a:cs typeface="Calibri"/>
              <a:sym typeface="Calibri"/>
            </a:endParaRPr>
          </a:p>
          <a:p>
            <a:pPr indent="-457200" lvl="1" marL="701040" marR="68580" rtl="0" algn="just">
              <a:lnSpc>
                <a:spcPct val="112916"/>
              </a:lnSpc>
              <a:spcBef>
                <a:spcPts val="35"/>
              </a:spcBef>
              <a:spcAft>
                <a:spcPts val="0"/>
              </a:spcAft>
              <a:buClr>
                <a:srgbClr val="134F5C"/>
              </a:buClr>
              <a:buSzPts val="1800"/>
              <a:buFont typeface="Calibri"/>
              <a:buChar char="●"/>
            </a:pPr>
            <a:r>
              <a:rPr b="1" lang="en-GB" sz="1800">
                <a:solidFill>
                  <a:srgbClr val="004A52"/>
                </a:solidFill>
                <a:latin typeface="Calibri"/>
                <a:ea typeface="Calibri"/>
                <a:cs typeface="Calibri"/>
                <a:sym typeface="Calibri"/>
              </a:rPr>
              <a:t>Talk_time </a:t>
            </a:r>
            <a:r>
              <a:rPr lang="en-GB" sz="1800">
                <a:solidFill>
                  <a:srgbClr val="004A52"/>
                </a:solidFill>
                <a:latin typeface="Century Gothic"/>
                <a:ea typeface="Century Gothic"/>
                <a:cs typeface="Century Gothic"/>
                <a:sym typeface="Century Gothic"/>
              </a:rPr>
              <a:t>- longest that a single battery charge </a:t>
            </a:r>
            <a:endParaRPr sz="1100">
              <a:latin typeface="Calibri"/>
              <a:ea typeface="Calibri"/>
              <a:cs typeface="Calibri"/>
              <a:sym typeface="Calibri"/>
            </a:endParaRPr>
          </a:p>
          <a:p>
            <a:pPr indent="0" lvl="0" marL="701040" marR="68580" rtl="0" algn="just">
              <a:lnSpc>
                <a:spcPct val="112916"/>
              </a:lnSpc>
              <a:spcBef>
                <a:spcPts val="170"/>
              </a:spcBef>
              <a:spcAft>
                <a:spcPts val="0"/>
              </a:spcAft>
              <a:buNone/>
            </a:pPr>
            <a:r>
              <a:rPr lang="en-GB" sz="1800">
                <a:solidFill>
                  <a:srgbClr val="004A52"/>
                </a:solidFill>
                <a:latin typeface="Century Gothic"/>
                <a:ea typeface="Century Gothic"/>
                <a:cs typeface="Century Gothic"/>
                <a:sym typeface="Century Gothic"/>
              </a:rPr>
              <a:t>can last over a call</a:t>
            </a:r>
            <a:endParaRPr sz="1100">
              <a:latin typeface="Calibri"/>
              <a:ea typeface="Calibri"/>
              <a:cs typeface="Calibri"/>
              <a:sym typeface="Calibri"/>
            </a:endParaRPr>
          </a:p>
          <a:p>
            <a:pPr indent="-457200" lvl="1" marL="701040" marR="68580" rtl="0" algn="just">
              <a:lnSpc>
                <a:spcPct val="112916"/>
              </a:lnSpc>
              <a:spcBef>
                <a:spcPts val="170"/>
              </a:spcBef>
              <a:spcAft>
                <a:spcPts val="0"/>
              </a:spcAft>
              <a:buClr>
                <a:srgbClr val="323E4F"/>
              </a:buClr>
              <a:buSzPts val="1800"/>
              <a:buFont typeface="Calibri"/>
              <a:buChar char="●"/>
            </a:pPr>
            <a:r>
              <a:rPr b="1" lang="en-GB" sz="1800">
                <a:solidFill>
                  <a:srgbClr val="323E4F"/>
                </a:solidFill>
                <a:latin typeface="Calibri"/>
                <a:ea typeface="Calibri"/>
                <a:cs typeface="Calibri"/>
                <a:sym typeface="Calibri"/>
              </a:rPr>
              <a:t>three_g</a:t>
            </a:r>
            <a:r>
              <a:rPr lang="en-GB" sz="1800">
                <a:solidFill>
                  <a:srgbClr val="323E4F"/>
                </a:solidFill>
                <a:latin typeface="Calibri"/>
                <a:ea typeface="Calibri"/>
                <a:cs typeface="Calibri"/>
                <a:sym typeface="Calibri"/>
              </a:rPr>
              <a:t> – Has 3G or not</a:t>
            </a:r>
            <a:endParaRPr sz="1800">
              <a:solidFill>
                <a:srgbClr val="323E4F"/>
              </a:solidFill>
              <a:latin typeface="Calibri"/>
              <a:ea typeface="Calibri"/>
              <a:cs typeface="Calibri"/>
              <a:sym typeface="Calibri"/>
            </a:endParaRPr>
          </a:p>
          <a:p>
            <a:pPr indent="-342900" lvl="0" marL="457200" marR="68580" rtl="0" algn="l">
              <a:lnSpc>
                <a:spcPct val="112916"/>
              </a:lnSpc>
              <a:spcBef>
                <a:spcPts val="170"/>
              </a:spcBef>
              <a:spcAft>
                <a:spcPts val="0"/>
              </a:spcAft>
              <a:buClr>
                <a:srgbClr val="323E4F"/>
              </a:buClr>
              <a:buSzPts val="1800"/>
              <a:buFont typeface="Calibri"/>
              <a:buChar char="●"/>
            </a:pPr>
            <a:r>
              <a:rPr b="1" lang="en-GB" sz="1800">
                <a:solidFill>
                  <a:srgbClr val="323E4F"/>
                </a:solidFill>
                <a:latin typeface="Calibri"/>
                <a:ea typeface="Calibri"/>
                <a:cs typeface="Calibri"/>
                <a:sym typeface="Calibri"/>
              </a:rPr>
              <a:t>     Touch_screen</a:t>
            </a:r>
            <a:r>
              <a:rPr lang="en-GB" sz="1800">
                <a:solidFill>
                  <a:srgbClr val="323E4F"/>
                </a:solidFill>
                <a:latin typeface="Calibri"/>
                <a:ea typeface="Calibri"/>
                <a:cs typeface="Calibri"/>
                <a:sym typeface="Calibri"/>
              </a:rPr>
              <a:t> -Has touch screen or not</a:t>
            </a:r>
            <a:endParaRPr sz="1100">
              <a:solidFill>
                <a:srgbClr val="323E4F"/>
              </a:solidFill>
              <a:latin typeface="Calibri"/>
              <a:ea typeface="Calibri"/>
              <a:cs typeface="Calibri"/>
              <a:sym typeface="Calibri"/>
            </a:endParaRPr>
          </a:p>
          <a:p>
            <a:pPr indent="-342900" lvl="0" marL="457200" marR="68580" rtl="0" algn="just">
              <a:lnSpc>
                <a:spcPct val="112916"/>
              </a:lnSpc>
              <a:spcBef>
                <a:spcPts val="0"/>
              </a:spcBef>
              <a:spcAft>
                <a:spcPts val="0"/>
              </a:spcAft>
              <a:buClr>
                <a:srgbClr val="323E4F"/>
              </a:buClr>
              <a:buSzPts val="1800"/>
              <a:buFont typeface="Calibri"/>
              <a:buChar char="●"/>
            </a:pPr>
            <a:r>
              <a:rPr b="1" lang="en-GB" sz="1800">
                <a:solidFill>
                  <a:srgbClr val="323E4F"/>
                </a:solidFill>
                <a:latin typeface="Calibri"/>
                <a:ea typeface="Calibri"/>
                <a:cs typeface="Calibri"/>
                <a:sym typeface="Calibri"/>
              </a:rPr>
              <a:t>Wi-Fi</a:t>
            </a:r>
            <a:r>
              <a:rPr lang="en-GB" sz="1800">
                <a:solidFill>
                  <a:srgbClr val="323E4F"/>
                </a:solidFill>
                <a:latin typeface="Calibri"/>
                <a:ea typeface="Calibri"/>
                <a:cs typeface="Calibri"/>
                <a:sym typeface="Calibri"/>
              </a:rPr>
              <a:t>-Has WIFI or not</a:t>
            </a:r>
            <a:endParaRPr sz="1800">
              <a:solidFill>
                <a:srgbClr val="323E4F"/>
              </a:solidFill>
              <a:latin typeface="Calibri"/>
              <a:ea typeface="Calibri"/>
              <a:cs typeface="Calibri"/>
              <a:sym typeface="Calibri"/>
            </a:endParaRPr>
          </a:p>
        </p:txBody>
      </p:sp>
      <p:sp>
        <p:nvSpPr>
          <p:cNvPr id="96" name="Google Shape;96;p18"/>
          <p:cNvSpPr txBox="1"/>
          <p:nvPr/>
        </p:nvSpPr>
        <p:spPr>
          <a:xfrm>
            <a:off x="1424700" y="1513625"/>
            <a:ext cx="75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646575" y="581200"/>
            <a:ext cx="8348400" cy="2177100"/>
          </a:xfrm>
          <a:prstGeom prst="rect">
            <a:avLst/>
          </a:prstGeom>
          <a:noFill/>
          <a:ln>
            <a:noFill/>
          </a:ln>
        </p:spPr>
        <p:txBody>
          <a:bodyPr anchorCtr="0" anchor="t" bIns="91425" lIns="91425" spcFirstLastPara="1" rIns="91425" wrap="square" tIns="91425">
            <a:spAutoFit/>
          </a:bodyPr>
          <a:lstStyle/>
          <a:p>
            <a:pPr indent="-6350" lvl="0" marL="364490" rtl="0" algn="l">
              <a:lnSpc>
                <a:spcPct val="110000"/>
              </a:lnSpc>
              <a:spcBef>
                <a:spcPts val="0"/>
              </a:spcBef>
              <a:spcAft>
                <a:spcPts val="0"/>
              </a:spcAft>
              <a:buNone/>
            </a:pPr>
            <a:r>
              <a:rPr b="1" lang="en-GB" sz="2100">
                <a:solidFill>
                  <a:srgbClr val="004A52"/>
                </a:solidFill>
                <a:latin typeface="Calibri"/>
                <a:ea typeface="Calibri"/>
                <a:cs typeface="Calibri"/>
                <a:sym typeface="Calibri"/>
              </a:rPr>
              <a:t>Dependent variables:</a:t>
            </a:r>
            <a:endParaRPr b="1" sz="2100">
              <a:solidFill>
                <a:srgbClr val="004A52"/>
              </a:solidFill>
              <a:latin typeface="Calibri"/>
              <a:ea typeface="Calibri"/>
              <a:cs typeface="Calibri"/>
              <a:sym typeface="Calibri"/>
            </a:endParaRPr>
          </a:p>
          <a:p>
            <a:pPr indent="-6350" lvl="0" marL="364490" marR="68580" rtl="0" algn="just">
              <a:lnSpc>
                <a:spcPct val="112916"/>
              </a:lnSpc>
              <a:spcBef>
                <a:spcPts val="165"/>
              </a:spcBef>
              <a:spcAft>
                <a:spcPts val="0"/>
              </a:spcAft>
              <a:buNone/>
            </a:pPr>
            <a:r>
              <a:rPr b="1" lang="en-GB" sz="1800">
                <a:solidFill>
                  <a:srgbClr val="004A52"/>
                </a:solidFill>
                <a:latin typeface="Calibri"/>
                <a:ea typeface="Calibri"/>
                <a:cs typeface="Calibri"/>
                <a:sym typeface="Calibri"/>
              </a:rPr>
              <a:t>Price_range </a:t>
            </a:r>
            <a:r>
              <a:rPr lang="en-GB" sz="1800">
                <a:solidFill>
                  <a:srgbClr val="202020"/>
                </a:solidFill>
                <a:latin typeface="Century Gothic"/>
                <a:ea typeface="Century Gothic"/>
                <a:cs typeface="Century Gothic"/>
                <a:sym typeface="Century Gothic"/>
              </a:rPr>
              <a:t>- </a:t>
            </a:r>
            <a:r>
              <a:rPr lang="en-GB" sz="1800">
                <a:solidFill>
                  <a:srgbClr val="004A52"/>
                </a:solidFill>
                <a:latin typeface="Century Gothic"/>
                <a:ea typeface="Century Gothic"/>
                <a:cs typeface="Century Gothic"/>
                <a:sym typeface="Century Gothic"/>
              </a:rPr>
              <a:t>This is the target variable with value of </a:t>
            </a:r>
            <a:endParaRPr sz="1100">
              <a:latin typeface="Calibri"/>
              <a:ea typeface="Calibri"/>
              <a:cs typeface="Calibri"/>
              <a:sym typeface="Calibri"/>
            </a:endParaRPr>
          </a:p>
          <a:p>
            <a:pPr indent="-6350" lvl="0" marL="364490" marR="68580" rtl="0" algn="just">
              <a:lnSpc>
                <a:spcPct val="112916"/>
              </a:lnSpc>
              <a:spcBef>
                <a:spcPts val="170"/>
              </a:spcBef>
              <a:spcAft>
                <a:spcPts val="0"/>
              </a:spcAft>
              <a:buNone/>
            </a:pPr>
            <a:r>
              <a:rPr lang="en-GB" sz="1800">
                <a:solidFill>
                  <a:srgbClr val="004A52"/>
                </a:solidFill>
                <a:latin typeface="Century Gothic"/>
                <a:ea typeface="Century Gothic"/>
                <a:cs typeface="Century Gothic"/>
                <a:sym typeface="Century Gothic"/>
              </a:rPr>
              <a:t>0-low cost,</a:t>
            </a:r>
            <a:endParaRPr sz="1800">
              <a:solidFill>
                <a:srgbClr val="004A52"/>
              </a:solidFill>
              <a:latin typeface="Century Gothic"/>
              <a:ea typeface="Century Gothic"/>
              <a:cs typeface="Century Gothic"/>
              <a:sym typeface="Century Gothic"/>
            </a:endParaRPr>
          </a:p>
          <a:p>
            <a:pPr indent="-6350" lvl="0" marL="364490" marR="5800725" rtl="0" algn="just">
              <a:lnSpc>
                <a:spcPct val="112916"/>
              </a:lnSpc>
              <a:spcBef>
                <a:spcPts val="170"/>
              </a:spcBef>
              <a:spcAft>
                <a:spcPts val="0"/>
              </a:spcAft>
              <a:buNone/>
            </a:pPr>
            <a:r>
              <a:rPr lang="en-GB" sz="1800">
                <a:solidFill>
                  <a:srgbClr val="004A52"/>
                </a:solidFill>
                <a:latin typeface="Century Gothic"/>
                <a:ea typeface="Century Gothic"/>
                <a:cs typeface="Century Gothic"/>
                <a:sym typeface="Century Gothic"/>
              </a:rPr>
              <a:t>1-medium cost,</a:t>
            </a:r>
            <a:endParaRPr sz="1800">
              <a:solidFill>
                <a:srgbClr val="004A52"/>
              </a:solidFill>
              <a:latin typeface="Century Gothic"/>
              <a:ea typeface="Century Gothic"/>
              <a:cs typeface="Century Gothic"/>
              <a:sym typeface="Century Gothic"/>
            </a:endParaRPr>
          </a:p>
          <a:p>
            <a:pPr indent="-6350" lvl="0" marL="364490" marR="5800725" rtl="0" algn="just">
              <a:lnSpc>
                <a:spcPct val="112916"/>
              </a:lnSpc>
              <a:spcBef>
                <a:spcPts val="170"/>
              </a:spcBef>
              <a:spcAft>
                <a:spcPts val="0"/>
              </a:spcAft>
              <a:buNone/>
            </a:pPr>
            <a:r>
              <a:rPr lang="en-GB" sz="1800">
                <a:solidFill>
                  <a:srgbClr val="004A52"/>
                </a:solidFill>
                <a:latin typeface="Century Gothic"/>
                <a:ea typeface="Century Gothic"/>
                <a:cs typeface="Century Gothic"/>
                <a:sym typeface="Century Gothic"/>
              </a:rPr>
              <a:t>2-High Cost and </a:t>
            </a:r>
            <a:endParaRPr sz="1800">
              <a:solidFill>
                <a:srgbClr val="004A52"/>
              </a:solidFill>
              <a:latin typeface="Century Gothic"/>
              <a:ea typeface="Century Gothic"/>
              <a:cs typeface="Century Gothic"/>
              <a:sym typeface="Century Gothic"/>
            </a:endParaRPr>
          </a:p>
          <a:p>
            <a:pPr indent="-6350" lvl="0" marL="364490" marR="5800725" rtl="0" algn="just">
              <a:lnSpc>
                <a:spcPct val="112916"/>
              </a:lnSpc>
              <a:spcBef>
                <a:spcPts val="170"/>
              </a:spcBef>
              <a:spcAft>
                <a:spcPts val="170"/>
              </a:spcAft>
              <a:buNone/>
            </a:pPr>
            <a:r>
              <a:rPr lang="en-GB" sz="1800">
                <a:solidFill>
                  <a:srgbClr val="004A52"/>
                </a:solidFill>
                <a:latin typeface="Century Gothic"/>
                <a:ea typeface="Century Gothic"/>
                <a:cs typeface="Century Gothic"/>
                <a:sym typeface="Century Gothic"/>
              </a:rPr>
              <a:t>3-very high cost.</a:t>
            </a:r>
            <a:endParaRPr sz="1800">
              <a:solidFill>
                <a:srgbClr val="004A52"/>
              </a:solidFill>
              <a:latin typeface="Century Gothic"/>
              <a:ea typeface="Century Gothic"/>
              <a:cs typeface="Century Gothic"/>
              <a:sym typeface="Century Gothic"/>
            </a:endParaRPr>
          </a:p>
        </p:txBody>
      </p:sp>
      <p:pic>
        <p:nvPicPr>
          <p:cNvPr id="102" name="Google Shape;102;p19"/>
          <p:cNvPicPr preferRelativeResize="0"/>
          <p:nvPr/>
        </p:nvPicPr>
        <p:blipFill>
          <a:blip r:embed="rId3">
            <a:alphaModFix/>
          </a:blip>
          <a:stretch>
            <a:fillRect/>
          </a:stretch>
        </p:blipFill>
        <p:spPr>
          <a:xfrm>
            <a:off x="3798625" y="2190175"/>
            <a:ext cx="4937525" cy="251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5970838" y="2665000"/>
            <a:ext cx="2650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In this pie chart we can see that half of the mobile has </a:t>
            </a:r>
            <a:r>
              <a:rPr lang="en-GB"/>
              <a:t>bluetooth</a:t>
            </a:r>
            <a:r>
              <a:rPr lang="en-GB"/>
              <a:t> supported</a:t>
            </a:r>
            <a:endParaRPr/>
          </a:p>
        </p:txBody>
      </p:sp>
      <p:pic>
        <p:nvPicPr>
          <p:cNvPr id="108" name="Google Shape;108;p20"/>
          <p:cNvPicPr preferRelativeResize="0"/>
          <p:nvPr/>
        </p:nvPicPr>
        <p:blipFill>
          <a:blip r:embed="rId3">
            <a:alphaModFix/>
          </a:blip>
          <a:stretch>
            <a:fillRect/>
          </a:stretch>
        </p:blipFill>
        <p:spPr>
          <a:xfrm>
            <a:off x="6535637" y="890950"/>
            <a:ext cx="1521213" cy="1241450"/>
          </a:xfrm>
          <a:prstGeom prst="rect">
            <a:avLst/>
          </a:prstGeom>
          <a:noFill/>
          <a:ln>
            <a:noFill/>
          </a:ln>
        </p:spPr>
      </p:pic>
      <p:pic>
        <p:nvPicPr>
          <p:cNvPr id="109" name="Google Shape;109;p20"/>
          <p:cNvPicPr preferRelativeResize="0"/>
          <p:nvPr/>
        </p:nvPicPr>
        <p:blipFill rotWithShape="1">
          <a:blip r:embed="rId4">
            <a:alphaModFix/>
          </a:blip>
          <a:srcRect b="0" l="0" r="0" t="-23107"/>
          <a:stretch/>
        </p:blipFill>
        <p:spPr>
          <a:xfrm>
            <a:off x="248400" y="537250"/>
            <a:ext cx="5255200" cy="3851575"/>
          </a:xfrm>
          <a:prstGeom prst="rect">
            <a:avLst/>
          </a:prstGeom>
          <a:noFill/>
          <a:ln>
            <a:noFill/>
          </a:ln>
        </p:spPr>
      </p:pic>
      <p:sp>
        <p:nvSpPr>
          <p:cNvPr id="110" name="Google Shape;110;p20"/>
          <p:cNvSpPr txBox="1"/>
          <p:nvPr/>
        </p:nvSpPr>
        <p:spPr>
          <a:xfrm>
            <a:off x="1219550" y="307875"/>
            <a:ext cx="525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rPr>
              <a:t>Bluetooth supported or not supported</a:t>
            </a:r>
            <a:endParaRPr b="1" sz="2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6654353" y="587625"/>
            <a:ext cx="1852550" cy="1241450"/>
          </a:xfrm>
          <a:prstGeom prst="rect">
            <a:avLst/>
          </a:prstGeom>
          <a:noFill/>
          <a:ln>
            <a:noFill/>
          </a:ln>
        </p:spPr>
      </p:pic>
      <p:sp>
        <p:nvSpPr>
          <p:cNvPr id="116" name="Google Shape;116;p21"/>
          <p:cNvSpPr txBox="1"/>
          <p:nvPr/>
        </p:nvSpPr>
        <p:spPr>
          <a:xfrm>
            <a:off x="6476200" y="2171550"/>
            <a:ext cx="2030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Here we can see that the dual sim supported and not supported both has almost similar number of mobile phone  </a:t>
            </a:r>
            <a:endParaRPr/>
          </a:p>
        </p:txBody>
      </p:sp>
      <p:pic>
        <p:nvPicPr>
          <p:cNvPr id="117" name="Google Shape;117;p21"/>
          <p:cNvPicPr preferRelativeResize="0"/>
          <p:nvPr/>
        </p:nvPicPr>
        <p:blipFill>
          <a:blip r:embed="rId4">
            <a:alphaModFix/>
          </a:blip>
          <a:stretch>
            <a:fillRect/>
          </a:stretch>
        </p:blipFill>
        <p:spPr>
          <a:xfrm>
            <a:off x="152400" y="1662650"/>
            <a:ext cx="5886450" cy="3304275"/>
          </a:xfrm>
          <a:prstGeom prst="rect">
            <a:avLst/>
          </a:prstGeom>
          <a:noFill/>
          <a:ln>
            <a:noFill/>
          </a:ln>
        </p:spPr>
      </p:pic>
      <p:sp>
        <p:nvSpPr>
          <p:cNvPr id="118" name="Google Shape;118;p21"/>
          <p:cNvSpPr txBox="1"/>
          <p:nvPr/>
        </p:nvSpPr>
        <p:spPr>
          <a:xfrm>
            <a:off x="1023275" y="172050"/>
            <a:ext cx="4944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                          </a:t>
            </a:r>
            <a:r>
              <a:rPr b="1" lang="en-GB" sz="2200">
                <a:solidFill>
                  <a:schemeClr val="dk1"/>
                </a:solidFill>
              </a:rPr>
              <a:t>Dual sim or not</a:t>
            </a:r>
            <a:endParaRPr b="1" sz="2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