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55CF49-631D-4D52-8AB5-4431E3BC146D}">
  <a:tblStyle styleId="{8E55CF49-631D-4D52-8AB5-4431E3BC14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bd68504ff2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bd68504ff2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d68504ff2_4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d68504ff2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d68504ff2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d68504ff2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d68504ff2_1_69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d68504ff2_1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bd68504ff2_1_70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bd68504ff2_1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d68504ff2_1_7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d68504ff2_1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d68504ff2_1_7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d68504ff2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d68504ff2_1_72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d68504ff2_1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bebcd74982_2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bebcd74982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bebcd74982_2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bebcd74982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5ddec3ebc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5ddec3e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bebcd74982_2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bebcd7498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bd68504ff2_1_75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bd68504ff2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bd68504ff2_1_76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bd68504ff2_1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bd68504ff2_1_77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bd68504ff2_1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bd68504ff2_1_79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bd68504ff2_1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bd68504ff2_1_80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bd68504ff2_1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bd526f5fcf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bd526f5fc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d526f5fcf_0_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bd526f5fc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f3093d369_7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f3093d36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d526f5fcf_0_11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d526f5fcf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f3093d369_9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f3093d369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d68504ff2_4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d68504ff2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d68504ff2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d68504ff2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54"/>
        <p:cNvGrpSpPr/>
        <p:nvPr/>
      </p:nvGrpSpPr>
      <p:grpSpPr>
        <a:xfrm>
          <a:off x="0" y="0"/>
          <a:ext cx="0" cy="0"/>
          <a:chOff x="0" y="0"/>
          <a:chExt cx="0" cy="0"/>
        </a:xfrm>
      </p:grpSpPr>
      <p:sp>
        <p:nvSpPr>
          <p:cNvPr id="55" name="Google Shape;55;p13"/>
          <p:cNvSpPr txBox="1"/>
          <p:nvPr/>
        </p:nvSpPr>
        <p:spPr>
          <a:xfrm>
            <a:off x="381750" y="683125"/>
            <a:ext cx="8408400" cy="20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100" b="1">
                <a:solidFill>
                  <a:schemeClr val="dk1"/>
                </a:solidFill>
              </a:rPr>
              <a:t>         Capstone Project -2</a:t>
            </a:r>
            <a:endParaRPr sz="4100" b="1">
              <a:solidFill>
                <a:schemeClr val="dk1"/>
              </a:solidFill>
            </a:endParaRPr>
          </a:p>
          <a:p>
            <a:pPr marL="0" lvl="0" indent="0" algn="l" rtl="0">
              <a:spcBef>
                <a:spcPts val="0"/>
              </a:spcBef>
              <a:spcAft>
                <a:spcPts val="0"/>
              </a:spcAft>
              <a:buNone/>
            </a:pPr>
            <a:endParaRPr sz="4100" b="1">
              <a:solidFill>
                <a:schemeClr val="dk1"/>
              </a:solidFill>
            </a:endParaRPr>
          </a:p>
          <a:p>
            <a:pPr marL="0" lvl="0" indent="0" algn="l" rtl="0">
              <a:spcBef>
                <a:spcPts val="0"/>
              </a:spcBef>
              <a:spcAft>
                <a:spcPts val="0"/>
              </a:spcAft>
              <a:buNone/>
            </a:pPr>
            <a:r>
              <a:rPr lang="en-GB" sz="4100" b="1">
                <a:solidFill>
                  <a:schemeClr val="lt1"/>
                </a:solidFill>
              </a:rPr>
              <a:t>Bike sharing Demand Prediction</a:t>
            </a:r>
            <a:endParaRPr sz="4100" b="1">
              <a:solidFill>
                <a:schemeClr val="lt1"/>
              </a:solidFill>
            </a:endParaRPr>
          </a:p>
        </p:txBody>
      </p:sp>
      <p:sp>
        <p:nvSpPr>
          <p:cNvPr id="56" name="Google Shape;56;p13"/>
          <p:cNvSpPr txBox="1"/>
          <p:nvPr/>
        </p:nvSpPr>
        <p:spPr>
          <a:xfrm>
            <a:off x="80375" y="3355350"/>
            <a:ext cx="274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solidFill>
                  <a:schemeClr val="lt1"/>
                </a:solidFill>
              </a:rPr>
              <a:t>Submitted By:</a:t>
            </a:r>
            <a:endParaRPr sz="2100" b="1">
              <a:solidFill>
                <a:schemeClr val="lt1"/>
              </a:solidFill>
            </a:endParaRPr>
          </a:p>
          <a:p>
            <a:pPr marL="0" lvl="0" indent="0" algn="l" rtl="0">
              <a:spcBef>
                <a:spcPts val="0"/>
              </a:spcBef>
              <a:spcAft>
                <a:spcPts val="0"/>
              </a:spcAft>
              <a:buNone/>
            </a:pPr>
            <a:r>
              <a:rPr lang="en-GB" sz="2100" b="1">
                <a:solidFill>
                  <a:schemeClr val="lt1"/>
                </a:solidFill>
              </a:rPr>
              <a:t>Jyoti Singh</a:t>
            </a:r>
            <a:endParaRPr sz="2100" b="1">
              <a:solidFill>
                <a:schemeClr val="lt1"/>
              </a:solidFill>
            </a:endParaRPr>
          </a:p>
        </p:txBody>
      </p:sp>
      <p:pic>
        <p:nvPicPr>
          <p:cNvPr id="57" name="Google Shape;57;p13"/>
          <p:cNvPicPr preferRelativeResize="0"/>
          <p:nvPr/>
        </p:nvPicPr>
        <p:blipFill>
          <a:blip r:embed="rId3">
            <a:alphaModFix/>
          </a:blip>
          <a:stretch>
            <a:fillRect/>
          </a:stretch>
        </p:blipFill>
        <p:spPr>
          <a:xfrm>
            <a:off x="6451225" y="2812875"/>
            <a:ext cx="2164008" cy="207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ctrTitle"/>
          </p:nvPr>
        </p:nvSpPr>
        <p:spPr>
          <a:xfrm>
            <a:off x="130875" y="316375"/>
            <a:ext cx="8520600" cy="6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200"/>
              <a:t>Rented bike count as per Holiday</a:t>
            </a:r>
            <a:endParaRPr/>
          </a:p>
        </p:txBody>
      </p:sp>
      <p:pic>
        <p:nvPicPr>
          <p:cNvPr id="154" name="Google Shape;154;p22"/>
          <p:cNvPicPr preferRelativeResize="0"/>
          <p:nvPr/>
        </p:nvPicPr>
        <p:blipFill>
          <a:blip r:embed="rId3">
            <a:alphaModFix/>
          </a:blip>
          <a:stretch>
            <a:fillRect/>
          </a:stretch>
        </p:blipFill>
        <p:spPr>
          <a:xfrm>
            <a:off x="4842125" y="1115100"/>
            <a:ext cx="3945250" cy="3566300"/>
          </a:xfrm>
          <a:prstGeom prst="rect">
            <a:avLst/>
          </a:prstGeom>
          <a:noFill/>
          <a:ln>
            <a:noFill/>
          </a:ln>
        </p:spPr>
      </p:pic>
      <p:sp>
        <p:nvSpPr>
          <p:cNvPr id="155" name="Google Shape;155;p22"/>
          <p:cNvSpPr txBox="1"/>
          <p:nvPr/>
        </p:nvSpPr>
        <p:spPr>
          <a:xfrm>
            <a:off x="528450" y="2162150"/>
            <a:ext cx="35943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As we can see most of the bikes rented on the working days.</a:t>
            </a:r>
            <a:endParaRPr/>
          </a:p>
          <a:p>
            <a:pPr marL="457200" lvl="0" indent="-317500" algn="l" rtl="0">
              <a:spcBef>
                <a:spcPts val="0"/>
              </a:spcBef>
              <a:spcAft>
                <a:spcPts val="0"/>
              </a:spcAft>
              <a:buSzPts val="1400"/>
              <a:buChar char="●"/>
            </a:pPr>
            <a:r>
              <a:rPr lang="en-GB"/>
              <a:t>Business should keep in mind that there is enough availability of bikes in working days.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ctrTitle"/>
          </p:nvPr>
        </p:nvSpPr>
        <p:spPr>
          <a:xfrm>
            <a:off x="311700" y="391800"/>
            <a:ext cx="8520600" cy="13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100"/>
              <a:t>Rented bikes in different months in the year 2018</a:t>
            </a:r>
            <a:endParaRPr sz="3100"/>
          </a:p>
        </p:txBody>
      </p:sp>
      <p:sp>
        <p:nvSpPr>
          <p:cNvPr id="161" name="Google Shape;161;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2" name="Google Shape;162;p23"/>
          <p:cNvPicPr preferRelativeResize="0"/>
          <p:nvPr/>
        </p:nvPicPr>
        <p:blipFill>
          <a:blip r:embed="rId3">
            <a:alphaModFix/>
          </a:blip>
          <a:stretch>
            <a:fillRect/>
          </a:stretch>
        </p:blipFill>
        <p:spPr>
          <a:xfrm>
            <a:off x="3676800" y="2077450"/>
            <a:ext cx="5022950" cy="2495550"/>
          </a:xfrm>
          <a:prstGeom prst="rect">
            <a:avLst/>
          </a:prstGeom>
          <a:noFill/>
          <a:ln>
            <a:noFill/>
          </a:ln>
        </p:spPr>
      </p:pic>
      <p:sp>
        <p:nvSpPr>
          <p:cNvPr id="163" name="Google Shape;163;p23"/>
          <p:cNvSpPr txBox="1"/>
          <p:nvPr/>
        </p:nvSpPr>
        <p:spPr>
          <a:xfrm>
            <a:off x="548371" y="2501425"/>
            <a:ext cx="3000000" cy="1557900"/>
          </a:xfrm>
          <a:prstGeom prst="rect">
            <a:avLst/>
          </a:prstGeom>
          <a:noFill/>
          <a:ln>
            <a:noFill/>
          </a:ln>
        </p:spPr>
        <p:txBody>
          <a:bodyPr spcFirstLastPara="1" wrap="square" lIns="91425" tIns="91425" rIns="91425" bIns="91425" anchor="t" anchorCtr="0">
            <a:spAutoFit/>
          </a:bodyPr>
          <a:lstStyle/>
          <a:p>
            <a:pPr marL="457200" lvl="0" indent="-320675" algn="l" rtl="0">
              <a:lnSpc>
                <a:spcPct val="135714"/>
              </a:lnSpc>
              <a:spcBef>
                <a:spcPts val="0"/>
              </a:spcBef>
              <a:spcAft>
                <a:spcPts val="0"/>
              </a:spcAft>
              <a:buSzPts val="1450"/>
              <a:buChar char="●"/>
            </a:pPr>
            <a:r>
              <a:rPr lang="en-GB" sz="1450">
                <a:highlight>
                  <a:schemeClr val="dk2"/>
                </a:highlight>
              </a:rPr>
              <a:t>The plot shows that very less bikes have been rented in december which is winter season.</a:t>
            </a:r>
            <a:endParaRPr sz="1450">
              <a:highlight>
                <a:schemeClr val="dk2"/>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64" name="Google Shape;164;p23"/>
          <p:cNvSpPr txBox="1"/>
          <p:nvPr/>
        </p:nvSpPr>
        <p:spPr>
          <a:xfrm>
            <a:off x="1918775" y="472150"/>
            <a:ext cx="8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ctrTitle"/>
          </p:nvPr>
        </p:nvSpPr>
        <p:spPr>
          <a:xfrm>
            <a:off x="181125" y="593900"/>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t>Bikes rented in different intensities rainfall</a:t>
            </a:r>
            <a:endParaRPr sz="3400"/>
          </a:p>
        </p:txBody>
      </p:sp>
      <p:sp>
        <p:nvSpPr>
          <p:cNvPr id="170" name="Google Shape;170;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71" name="Google Shape;171;p24"/>
          <p:cNvPicPr preferRelativeResize="0"/>
          <p:nvPr/>
        </p:nvPicPr>
        <p:blipFill>
          <a:blip r:embed="rId3">
            <a:alphaModFix/>
          </a:blip>
          <a:stretch>
            <a:fillRect/>
          </a:stretch>
        </p:blipFill>
        <p:spPr>
          <a:xfrm>
            <a:off x="3619275" y="1635400"/>
            <a:ext cx="4226575" cy="2824905"/>
          </a:xfrm>
          <a:prstGeom prst="rect">
            <a:avLst/>
          </a:prstGeom>
          <a:noFill/>
          <a:ln>
            <a:noFill/>
          </a:ln>
        </p:spPr>
      </p:pic>
      <p:sp>
        <p:nvSpPr>
          <p:cNvPr id="172" name="Google Shape;172;p24"/>
          <p:cNvSpPr txBox="1"/>
          <p:nvPr/>
        </p:nvSpPr>
        <p:spPr>
          <a:xfrm>
            <a:off x="590775" y="2090550"/>
            <a:ext cx="3028500" cy="1590900"/>
          </a:xfrm>
          <a:prstGeom prst="rect">
            <a:avLst/>
          </a:prstGeom>
          <a:noFill/>
          <a:ln>
            <a:noFill/>
          </a:ln>
        </p:spPr>
        <p:txBody>
          <a:bodyPr spcFirstLastPara="1" wrap="square" lIns="91425" tIns="91425" rIns="91425" bIns="91425" anchor="t" anchorCtr="0">
            <a:spAutoFit/>
          </a:bodyPr>
          <a:lstStyle/>
          <a:p>
            <a:pPr marL="457200" lvl="0" indent="-327025" algn="l" rtl="0">
              <a:lnSpc>
                <a:spcPct val="135714"/>
              </a:lnSpc>
              <a:spcBef>
                <a:spcPts val="0"/>
              </a:spcBef>
              <a:spcAft>
                <a:spcPts val="0"/>
              </a:spcAft>
              <a:buSzPts val="1550"/>
              <a:buChar char="●"/>
            </a:pPr>
            <a:r>
              <a:rPr lang="en-GB" sz="1550">
                <a:highlight>
                  <a:srgbClr val="FFFFFF"/>
                </a:highlight>
              </a:rPr>
              <a:t> Plot shows that people tend to rent bikes when there is no or less rainfall.</a:t>
            </a:r>
            <a:endParaRPr sz="1550">
              <a:highlight>
                <a:srgbClr val="FFFFF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311700" y="744575"/>
            <a:ext cx="8520600" cy="7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t>Bikes rented in different intensities snowfall</a:t>
            </a:r>
            <a:endParaRPr/>
          </a:p>
        </p:txBody>
      </p:sp>
      <p:sp>
        <p:nvSpPr>
          <p:cNvPr id="178" name="Google Shape;178;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79" name="Google Shape;179;p25"/>
          <p:cNvPicPr preferRelativeResize="0"/>
          <p:nvPr/>
        </p:nvPicPr>
        <p:blipFill>
          <a:blip r:embed="rId3">
            <a:alphaModFix/>
          </a:blip>
          <a:stretch>
            <a:fillRect/>
          </a:stretch>
        </p:blipFill>
        <p:spPr>
          <a:xfrm>
            <a:off x="4038450" y="1796125"/>
            <a:ext cx="4362600" cy="2744625"/>
          </a:xfrm>
          <a:prstGeom prst="rect">
            <a:avLst/>
          </a:prstGeom>
          <a:noFill/>
          <a:ln>
            <a:noFill/>
          </a:ln>
        </p:spPr>
      </p:pic>
      <p:sp>
        <p:nvSpPr>
          <p:cNvPr id="180" name="Google Shape;180;p25"/>
          <p:cNvSpPr txBox="1"/>
          <p:nvPr/>
        </p:nvSpPr>
        <p:spPr>
          <a:xfrm>
            <a:off x="683225" y="2297675"/>
            <a:ext cx="3000000" cy="1013700"/>
          </a:xfrm>
          <a:prstGeom prst="rect">
            <a:avLst/>
          </a:prstGeom>
          <a:noFill/>
          <a:ln>
            <a:noFill/>
          </a:ln>
        </p:spPr>
        <p:txBody>
          <a:bodyPr spcFirstLastPara="1" wrap="square" lIns="91425" tIns="91425" rIns="91425" bIns="91425" anchor="t" anchorCtr="0">
            <a:spAutoFit/>
          </a:bodyPr>
          <a:lstStyle/>
          <a:p>
            <a:pPr marL="457200" lvl="0" indent="-320675" algn="l" rtl="0">
              <a:lnSpc>
                <a:spcPct val="135714"/>
              </a:lnSpc>
              <a:spcBef>
                <a:spcPts val="0"/>
              </a:spcBef>
              <a:spcAft>
                <a:spcPts val="0"/>
              </a:spcAft>
              <a:buSzPts val="1450"/>
              <a:buChar char="●"/>
            </a:pPr>
            <a:r>
              <a:rPr lang="en-GB" sz="1450">
                <a:highlight>
                  <a:srgbClr val="FFFFFF"/>
                </a:highlight>
              </a:rPr>
              <a:t>Plot shows that people tend to rent bikes when there is no or less snowfall.</a:t>
            </a:r>
            <a:endParaRPr sz="1450">
              <a:highlight>
                <a:srgbClr val="FFFFFF"/>
              </a:highlight>
            </a:endParaRPr>
          </a:p>
        </p:txBody>
      </p:sp>
      <p:sp>
        <p:nvSpPr>
          <p:cNvPr id="181" name="Google Shape;181;p25"/>
          <p:cNvSpPr txBox="1"/>
          <p:nvPr/>
        </p:nvSpPr>
        <p:spPr>
          <a:xfrm>
            <a:off x="1597300" y="572625"/>
            <a:ext cx="1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ctrTitle"/>
          </p:nvPr>
        </p:nvSpPr>
        <p:spPr>
          <a:xfrm>
            <a:off x="311700" y="214875"/>
            <a:ext cx="8520600" cy="1985100"/>
          </a:xfrm>
          <a:prstGeom prst="rect">
            <a:avLst/>
          </a:prstGeom>
        </p:spPr>
        <p:txBody>
          <a:bodyPr spcFirstLastPara="1" wrap="square" lIns="91425" tIns="91425" rIns="91425" bIns="91425" anchor="b" anchorCtr="0">
            <a:noAutofit/>
          </a:bodyPr>
          <a:lstStyle/>
          <a:p>
            <a:pPr marL="0" lvl="0" indent="0" algn="l" rtl="0">
              <a:lnSpc>
                <a:spcPct val="135714"/>
              </a:lnSpc>
              <a:spcBef>
                <a:spcPts val="0"/>
              </a:spcBef>
              <a:spcAft>
                <a:spcPts val="0"/>
              </a:spcAft>
              <a:buNone/>
            </a:pPr>
            <a:r>
              <a:rPr lang="en-GB" sz="2900" b="1">
                <a:solidFill>
                  <a:srgbClr val="FF0000"/>
                </a:solidFill>
                <a:highlight>
                  <a:srgbClr val="FFFBFB"/>
                </a:highlight>
              </a:rPr>
              <a:t>Bike rentals according to temperature intensity</a:t>
            </a:r>
            <a:endParaRPr sz="2900" b="1">
              <a:solidFill>
                <a:srgbClr val="FF0000"/>
              </a:solidFill>
              <a:highlight>
                <a:srgbClr val="FFFBFB"/>
              </a:highlight>
            </a:endParaRPr>
          </a:p>
          <a:p>
            <a:pPr marL="0" lvl="0" indent="0" algn="l" rtl="0">
              <a:lnSpc>
                <a:spcPct val="135714"/>
              </a:lnSpc>
              <a:spcBef>
                <a:spcPts val="0"/>
              </a:spcBef>
              <a:spcAft>
                <a:spcPts val="0"/>
              </a:spcAft>
              <a:buNone/>
            </a:pPr>
            <a:endParaRPr sz="1050" b="1">
              <a:solidFill>
                <a:srgbClr val="FF0000"/>
              </a:solidFill>
              <a:highlight>
                <a:srgbClr val="FFFBFB"/>
              </a:highlight>
              <a:latin typeface="Courier New"/>
              <a:ea typeface="Courier New"/>
              <a:cs typeface="Courier New"/>
              <a:sym typeface="Courier New"/>
            </a:endParaRPr>
          </a:p>
          <a:p>
            <a:pPr marL="0" lvl="0" indent="0" algn="ctr" rtl="0">
              <a:spcBef>
                <a:spcPts val="0"/>
              </a:spcBef>
              <a:spcAft>
                <a:spcPts val="0"/>
              </a:spcAft>
              <a:buNone/>
            </a:pPr>
            <a:endParaRPr b="1">
              <a:solidFill>
                <a:srgbClr val="FF0000"/>
              </a:solidFill>
              <a:highlight>
                <a:srgbClr val="FFFBFB"/>
              </a:highlight>
            </a:endParaRPr>
          </a:p>
        </p:txBody>
      </p:sp>
      <p:sp>
        <p:nvSpPr>
          <p:cNvPr id="187" name="Google Shape;187;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88" name="Google Shape;188;p26"/>
          <p:cNvPicPr preferRelativeResize="0"/>
          <p:nvPr/>
        </p:nvPicPr>
        <p:blipFill>
          <a:blip r:embed="rId3">
            <a:alphaModFix/>
          </a:blip>
          <a:stretch>
            <a:fillRect/>
          </a:stretch>
        </p:blipFill>
        <p:spPr>
          <a:xfrm>
            <a:off x="4470425" y="1695675"/>
            <a:ext cx="4209225" cy="2945525"/>
          </a:xfrm>
          <a:prstGeom prst="rect">
            <a:avLst/>
          </a:prstGeom>
          <a:noFill/>
          <a:ln>
            <a:noFill/>
          </a:ln>
        </p:spPr>
      </p:pic>
      <p:sp>
        <p:nvSpPr>
          <p:cNvPr id="189" name="Google Shape;189;p26"/>
          <p:cNvSpPr txBox="1"/>
          <p:nvPr/>
        </p:nvSpPr>
        <p:spPr>
          <a:xfrm>
            <a:off x="683125" y="2200050"/>
            <a:ext cx="3000000" cy="1474200"/>
          </a:xfrm>
          <a:prstGeom prst="rect">
            <a:avLst/>
          </a:prstGeom>
          <a:noFill/>
          <a:ln>
            <a:noFill/>
          </a:ln>
        </p:spPr>
        <p:txBody>
          <a:bodyPr spcFirstLastPara="1" wrap="square" lIns="91425" tIns="91425" rIns="91425" bIns="91425" anchor="t" anchorCtr="0">
            <a:spAutoFit/>
          </a:bodyPr>
          <a:lstStyle/>
          <a:p>
            <a:pPr marL="457200" lvl="0" indent="-314325" algn="l" rtl="0">
              <a:lnSpc>
                <a:spcPct val="135714"/>
              </a:lnSpc>
              <a:spcBef>
                <a:spcPts val="0"/>
              </a:spcBef>
              <a:spcAft>
                <a:spcPts val="0"/>
              </a:spcAft>
              <a:buSzPts val="1350"/>
              <a:buChar char="●"/>
            </a:pPr>
            <a:r>
              <a:rPr lang="en-GB" sz="1350">
                <a:highlight>
                  <a:srgbClr val="FFFFFF"/>
                </a:highlight>
              </a:rPr>
              <a:t>Plot shows that people tend to rent bikes when the temperature is between -5 to 25 degrees.</a:t>
            </a:r>
            <a:endParaRPr sz="1350">
              <a:highlight>
                <a:srgbClr val="FFFFF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90" name="Google Shape;190;p26"/>
          <p:cNvSpPr txBox="1"/>
          <p:nvPr/>
        </p:nvSpPr>
        <p:spPr>
          <a:xfrm>
            <a:off x="1235650" y="271250"/>
            <a:ext cx="2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96" name="Google Shape;196;p27"/>
          <p:cNvPicPr preferRelativeResize="0"/>
          <p:nvPr/>
        </p:nvPicPr>
        <p:blipFill>
          <a:blip r:embed="rId3">
            <a:alphaModFix/>
          </a:blip>
          <a:stretch>
            <a:fillRect/>
          </a:stretch>
        </p:blipFill>
        <p:spPr>
          <a:xfrm>
            <a:off x="3182800" y="562550"/>
            <a:ext cx="5649501" cy="4363951"/>
          </a:xfrm>
          <a:prstGeom prst="rect">
            <a:avLst/>
          </a:prstGeom>
          <a:noFill/>
          <a:ln>
            <a:noFill/>
          </a:ln>
        </p:spPr>
      </p:pic>
      <p:sp>
        <p:nvSpPr>
          <p:cNvPr id="197" name="Google Shape;197;p27"/>
          <p:cNvSpPr txBox="1"/>
          <p:nvPr/>
        </p:nvSpPr>
        <p:spPr>
          <a:xfrm>
            <a:off x="120875" y="214875"/>
            <a:ext cx="2927700" cy="5077800"/>
          </a:xfrm>
          <a:prstGeom prst="rect">
            <a:avLst/>
          </a:prstGeom>
          <a:noFill/>
          <a:ln>
            <a:noFill/>
          </a:ln>
        </p:spPr>
        <p:txBody>
          <a:bodyPr spcFirstLastPara="1" wrap="square" lIns="91425" tIns="91425" rIns="91425" bIns="91425" anchor="t" anchorCtr="0">
            <a:spAutoFit/>
          </a:bodyPr>
          <a:lstStyle/>
          <a:p>
            <a:pPr marL="457200" lvl="0" indent="-317500" algn="l" rtl="0">
              <a:lnSpc>
                <a:spcPct val="135714"/>
              </a:lnSpc>
              <a:spcBef>
                <a:spcPts val="0"/>
              </a:spcBef>
              <a:spcAft>
                <a:spcPts val="0"/>
              </a:spcAft>
              <a:buClr>
                <a:srgbClr val="1E1E1E"/>
              </a:buClr>
              <a:buSzPts val="1400"/>
              <a:buChar char="●"/>
            </a:pPr>
            <a:r>
              <a:rPr lang="en-GB" sz="1050" b="1">
                <a:solidFill>
                  <a:srgbClr val="1E1E1E"/>
                </a:solidFill>
                <a:highlight>
                  <a:srgbClr val="FFFBFB"/>
                </a:highlight>
                <a:latin typeface="Courier New"/>
                <a:ea typeface="Courier New"/>
                <a:cs typeface="Courier New"/>
                <a:sym typeface="Courier New"/>
              </a:rPr>
              <a:t> </a:t>
            </a:r>
            <a:r>
              <a:rPr lang="en-GB" sz="1250" b="1">
                <a:solidFill>
                  <a:srgbClr val="1E1E1E"/>
                </a:solidFill>
                <a:highlight>
                  <a:srgbClr val="FFFBFB"/>
                </a:highlight>
              </a:rPr>
              <a:t>We see 2 rental patterns across the day in bike rentals count - first for a Working Day where the rental count high at peak office hours (8am and 5pm) and the second for a Non-working day where rental count is more or less uniform across the day with a peak at around noon.</a:t>
            </a:r>
            <a:endParaRPr sz="1250" b="1">
              <a:solidFill>
                <a:srgbClr val="1E1E1E"/>
              </a:solidFill>
              <a:highlight>
                <a:srgbClr val="FFFBFB"/>
              </a:highlight>
            </a:endParaRPr>
          </a:p>
          <a:p>
            <a:pPr marL="457200" lvl="0" indent="-307975" algn="l" rtl="0">
              <a:lnSpc>
                <a:spcPct val="135714"/>
              </a:lnSpc>
              <a:spcBef>
                <a:spcPts val="0"/>
              </a:spcBef>
              <a:spcAft>
                <a:spcPts val="0"/>
              </a:spcAft>
              <a:buClr>
                <a:srgbClr val="1E1E1E"/>
              </a:buClr>
              <a:buSzPts val="1250"/>
              <a:buChar char="●"/>
            </a:pPr>
            <a:r>
              <a:rPr lang="en-GB" sz="1250" b="1">
                <a:solidFill>
                  <a:srgbClr val="1E1E1E"/>
                </a:solidFill>
                <a:highlight>
                  <a:srgbClr val="FFFBFB"/>
                </a:highlight>
              </a:rPr>
              <a:t>Bike rental count is mostly correlated with the time of the day. As indicated above, the count reaches a high point during peak hours on a working day and is mostly uniform during the day on a non-working day.</a:t>
            </a:r>
            <a:endParaRPr sz="1250" b="1">
              <a:solidFill>
                <a:srgbClr val="1E1E1E"/>
              </a:solidFill>
              <a:highlight>
                <a:srgbClr val="FFFBFB"/>
              </a:highlight>
            </a:endParaRPr>
          </a:p>
          <a:p>
            <a:pPr marL="0" lvl="0" indent="0" algn="l" rtl="0">
              <a:lnSpc>
                <a:spcPct val="135714"/>
              </a:lnSpc>
              <a:spcBef>
                <a:spcPts val="0"/>
              </a:spcBef>
              <a:spcAft>
                <a:spcPts val="0"/>
              </a:spcAft>
              <a:buNone/>
            </a:pPr>
            <a:endParaRPr sz="1050">
              <a:solidFill>
                <a:srgbClr val="1E1E1E"/>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ctrTitle"/>
          </p:nvPr>
        </p:nvSpPr>
        <p:spPr>
          <a:xfrm>
            <a:off x="170775" y="141850"/>
            <a:ext cx="8520600" cy="8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b="1"/>
              <a:t>Correlation among the features</a:t>
            </a:r>
            <a:endParaRPr sz="3600" b="1"/>
          </a:p>
        </p:txBody>
      </p:sp>
      <p:sp>
        <p:nvSpPr>
          <p:cNvPr id="203" name="Google Shape;203;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4" name="Google Shape;204;p28"/>
          <p:cNvSpPr txBox="1"/>
          <p:nvPr/>
        </p:nvSpPr>
        <p:spPr>
          <a:xfrm>
            <a:off x="170775" y="1423525"/>
            <a:ext cx="18585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There is high correlation between temperature and dew point temperature.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To remove collinearity, used VIF.</a:t>
            </a:r>
            <a:endParaRPr/>
          </a:p>
        </p:txBody>
      </p:sp>
      <p:pic>
        <p:nvPicPr>
          <p:cNvPr id="205" name="Google Shape;205;p28"/>
          <p:cNvPicPr preferRelativeResize="0"/>
          <p:nvPr/>
        </p:nvPicPr>
        <p:blipFill>
          <a:blip r:embed="rId3">
            <a:alphaModFix/>
          </a:blip>
          <a:stretch>
            <a:fillRect/>
          </a:stretch>
        </p:blipFill>
        <p:spPr>
          <a:xfrm>
            <a:off x="2350175" y="1208650"/>
            <a:ext cx="6161424" cy="393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ctrTitle"/>
          </p:nvPr>
        </p:nvSpPr>
        <p:spPr>
          <a:xfrm>
            <a:off x="1450800" y="0"/>
            <a:ext cx="7039800" cy="68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1"/>
              <a:t>Relation between Categorical and Target Variable</a:t>
            </a:r>
            <a:endParaRPr sz="2000" b="1"/>
          </a:p>
        </p:txBody>
      </p:sp>
      <p:pic>
        <p:nvPicPr>
          <p:cNvPr id="211" name="Google Shape;211;p29"/>
          <p:cNvPicPr preferRelativeResize="0"/>
          <p:nvPr/>
        </p:nvPicPr>
        <p:blipFill>
          <a:blip r:embed="rId3">
            <a:alphaModFix/>
          </a:blip>
          <a:stretch>
            <a:fillRect/>
          </a:stretch>
        </p:blipFill>
        <p:spPr>
          <a:xfrm>
            <a:off x="1292375" y="2865075"/>
            <a:ext cx="2732050" cy="2063825"/>
          </a:xfrm>
          <a:prstGeom prst="rect">
            <a:avLst/>
          </a:prstGeom>
          <a:noFill/>
          <a:ln>
            <a:noFill/>
          </a:ln>
        </p:spPr>
      </p:pic>
      <p:pic>
        <p:nvPicPr>
          <p:cNvPr id="212" name="Google Shape;212;p29"/>
          <p:cNvPicPr preferRelativeResize="0"/>
          <p:nvPr/>
        </p:nvPicPr>
        <p:blipFill>
          <a:blip r:embed="rId4">
            <a:alphaModFix/>
          </a:blip>
          <a:stretch>
            <a:fillRect/>
          </a:stretch>
        </p:blipFill>
        <p:spPr>
          <a:xfrm>
            <a:off x="5033025" y="795738"/>
            <a:ext cx="3710175" cy="1958950"/>
          </a:xfrm>
          <a:prstGeom prst="rect">
            <a:avLst/>
          </a:prstGeom>
          <a:noFill/>
          <a:ln>
            <a:noFill/>
          </a:ln>
        </p:spPr>
      </p:pic>
      <p:pic>
        <p:nvPicPr>
          <p:cNvPr id="213" name="Google Shape;213;p29"/>
          <p:cNvPicPr preferRelativeResize="0"/>
          <p:nvPr/>
        </p:nvPicPr>
        <p:blipFill rotWithShape="1">
          <a:blip r:embed="rId5">
            <a:alphaModFix/>
          </a:blip>
          <a:srcRect b="2742"/>
          <a:stretch/>
        </p:blipFill>
        <p:spPr>
          <a:xfrm>
            <a:off x="4231950" y="2865075"/>
            <a:ext cx="2806375" cy="2063825"/>
          </a:xfrm>
          <a:prstGeom prst="rect">
            <a:avLst/>
          </a:prstGeom>
          <a:noFill/>
          <a:ln>
            <a:noFill/>
          </a:ln>
        </p:spPr>
      </p:pic>
      <p:pic>
        <p:nvPicPr>
          <p:cNvPr id="214" name="Google Shape;214;p29"/>
          <p:cNvPicPr preferRelativeResize="0"/>
          <p:nvPr/>
        </p:nvPicPr>
        <p:blipFill>
          <a:blip r:embed="rId6">
            <a:alphaModFix/>
          </a:blip>
          <a:stretch>
            <a:fillRect/>
          </a:stretch>
        </p:blipFill>
        <p:spPr>
          <a:xfrm>
            <a:off x="311700" y="833750"/>
            <a:ext cx="3264650" cy="1882925"/>
          </a:xfrm>
          <a:prstGeom prst="rect">
            <a:avLst/>
          </a:prstGeom>
          <a:noFill/>
          <a:ln>
            <a:noFill/>
          </a:ln>
        </p:spPr>
      </p:pic>
      <p:sp>
        <p:nvSpPr>
          <p:cNvPr id="215" name="Google Shape;215;p29"/>
          <p:cNvSpPr txBox="1"/>
          <p:nvPr/>
        </p:nvSpPr>
        <p:spPr>
          <a:xfrm>
            <a:off x="7245850" y="2803800"/>
            <a:ext cx="16749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There are outliers in the data so we have removed them using IQR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ctrTitle"/>
          </p:nvPr>
        </p:nvSpPr>
        <p:spPr>
          <a:xfrm>
            <a:off x="0" y="262375"/>
            <a:ext cx="8520600" cy="57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700" b="1"/>
              <a:t>Modelling Approach</a:t>
            </a:r>
            <a:endParaRPr sz="3700" b="1"/>
          </a:p>
        </p:txBody>
      </p:sp>
      <p:sp>
        <p:nvSpPr>
          <p:cNvPr id="221" name="Google Shape;221;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2" name="Google Shape;222;p30"/>
          <p:cNvSpPr txBox="1"/>
          <p:nvPr/>
        </p:nvSpPr>
        <p:spPr>
          <a:xfrm>
            <a:off x="311700" y="1215550"/>
            <a:ext cx="84174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t>•</a:t>
            </a:r>
            <a:r>
              <a:rPr lang="en-GB" sz="1300"/>
              <a:t> </a:t>
            </a:r>
            <a:r>
              <a:rPr lang="en-GB" sz="1800"/>
              <a:t>Since the data contains outliers, and many categorical attributes. It won’t be     wise to fit linear models, but we will fit the linear one and check errors.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We will also use tree models, since they can handle outliers and  categorical attributes better than linear models.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We will use decision tree as a baseline model.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Subsequently, to get better predictions, we will use ensemble models: Random forests, XGBoost, Light GBM.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 Final choice of model will depend on whether interpretability or accuracy is important to the stakeholders.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ctrTitle"/>
          </p:nvPr>
        </p:nvSpPr>
        <p:spPr>
          <a:xfrm>
            <a:off x="150950" y="312600"/>
            <a:ext cx="8520600" cy="7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900" b="1"/>
              <a:t>Fitting various model</a:t>
            </a:r>
            <a:endParaRPr sz="3900" b="1"/>
          </a:p>
        </p:txBody>
      </p:sp>
      <p:sp>
        <p:nvSpPr>
          <p:cNvPr id="228" name="Google Shape;228;p3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9" name="Google Shape;229;p31"/>
          <p:cNvSpPr txBox="1"/>
          <p:nvPr/>
        </p:nvSpPr>
        <p:spPr>
          <a:xfrm>
            <a:off x="753450" y="1305950"/>
            <a:ext cx="3104100" cy="2862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GB" sz="1700"/>
              <a:t>Linear Regression</a:t>
            </a:r>
            <a:endParaRPr sz="1700"/>
          </a:p>
          <a:p>
            <a:pPr marL="457200" lvl="0" indent="-355600" algn="l" rtl="0">
              <a:spcBef>
                <a:spcPts val="0"/>
              </a:spcBef>
              <a:spcAft>
                <a:spcPts val="0"/>
              </a:spcAft>
              <a:buSzPts val="2000"/>
              <a:buChar char="●"/>
            </a:pPr>
            <a:r>
              <a:rPr lang="en-GB" sz="1700"/>
              <a:t>Lasso Regression</a:t>
            </a:r>
            <a:endParaRPr sz="1700"/>
          </a:p>
          <a:p>
            <a:pPr marL="457200" lvl="0" indent="-355600" algn="l" rtl="0">
              <a:spcBef>
                <a:spcPts val="0"/>
              </a:spcBef>
              <a:spcAft>
                <a:spcPts val="0"/>
              </a:spcAft>
              <a:buSzPts val="2000"/>
              <a:buChar char="●"/>
            </a:pPr>
            <a:r>
              <a:rPr lang="en-GB" sz="1700"/>
              <a:t>Ridge Regression</a:t>
            </a:r>
            <a:endParaRPr sz="1700"/>
          </a:p>
          <a:p>
            <a:pPr marL="457200" lvl="0" indent="-355600" algn="l" rtl="0">
              <a:spcBef>
                <a:spcPts val="0"/>
              </a:spcBef>
              <a:spcAft>
                <a:spcPts val="0"/>
              </a:spcAft>
              <a:buSzPts val="2000"/>
              <a:buChar char="●"/>
            </a:pPr>
            <a:r>
              <a:rPr lang="en-GB" sz="1700"/>
              <a:t>Elastic Net Regression</a:t>
            </a:r>
            <a:endParaRPr sz="1700"/>
          </a:p>
          <a:p>
            <a:pPr marL="457200" lvl="0" indent="-355600" algn="l" rtl="0">
              <a:spcBef>
                <a:spcPts val="0"/>
              </a:spcBef>
              <a:spcAft>
                <a:spcPts val="0"/>
              </a:spcAft>
              <a:buSzPts val="2000"/>
              <a:buChar char="●"/>
            </a:pPr>
            <a:r>
              <a:rPr lang="en-GB" sz="1700"/>
              <a:t>Decision Tree</a:t>
            </a:r>
            <a:endParaRPr sz="1700"/>
          </a:p>
          <a:p>
            <a:pPr marL="457200" lvl="0" indent="-355600" algn="l" rtl="0">
              <a:spcBef>
                <a:spcPts val="0"/>
              </a:spcBef>
              <a:spcAft>
                <a:spcPts val="0"/>
              </a:spcAft>
              <a:buSzPts val="2000"/>
              <a:buChar char="●"/>
            </a:pPr>
            <a:r>
              <a:rPr lang="en-GB" sz="1700"/>
              <a:t>Random Forest</a:t>
            </a:r>
            <a:endParaRPr sz="1700"/>
          </a:p>
          <a:p>
            <a:pPr marL="457200" lvl="0" indent="-355600" algn="l" rtl="0">
              <a:spcBef>
                <a:spcPts val="0"/>
              </a:spcBef>
              <a:spcAft>
                <a:spcPts val="0"/>
              </a:spcAft>
              <a:buSzPts val="2000"/>
              <a:buChar char="●"/>
            </a:pPr>
            <a:r>
              <a:rPr lang="en-GB" sz="1700"/>
              <a:t>XGBoost</a:t>
            </a:r>
            <a:endParaRPr sz="1700"/>
          </a:p>
          <a:p>
            <a:pPr marL="457200" lvl="0" indent="-355600" algn="l" rtl="0">
              <a:spcBef>
                <a:spcPts val="0"/>
              </a:spcBef>
              <a:spcAft>
                <a:spcPts val="0"/>
              </a:spcAft>
              <a:buSzPts val="2000"/>
              <a:buChar char="●"/>
            </a:pPr>
            <a:r>
              <a:rPr lang="en-GB" sz="1700"/>
              <a:t>Light GBM</a:t>
            </a:r>
            <a:endParaRPr sz="1700"/>
          </a:p>
          <a:p>
            <a:pPr marL="457200" lvl="0" indent="0" algn="l" rtl="0">
              <a:spcBef>
                <a:spcPts val="0"/>
              </a:spcBef>
              <a:spcAft>
                <a:spcPts val="0"/>
              </a:spcAft>
              <a:buNone/>
            </a:pPr>
            <a:endParaRPr/>
          </a:p>
        </p:txBody>
      </p:sp>
      <p:pic>
        <p:nvPicPr>
          <p:cNvPr id="230" name="Google Shape;230;p31"/>
          <p:cNvPicPr preferRelativeResize="0"/>
          <p:nvPr/>
        </p:nvPicPr>
        <p:blipFill>
          <a:blip r:embed="rId3">
            <a:alphaModFix/>
          </a:blip>
          <a:stretch>
            <a:fillRect/>
          </a:stretch>
        </p:blipFill>
        <p:spPr>
          <a:xfrm>
            <a:off x="5860600" y="1305950"/>
            <a:ext cx="2511600" cy="290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67150"/>
            <a:ext cx="8520600" cy="49422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endParaRPr sz="1600">
              <a:solidFill>
                <a:srgbClr val="0000FF"/>
              </a:solidFill>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0" y="0"/>
            <a:ext cx="9144000" cy="5304300"/>
          </a:xfrm>
          <a:prstGeom prst="rect">
            <a:avLst/>
          </a:prstGeom>
          <a:solidFill>
            <a:srgbClr val="FFFBFB"/>
          </a:solidFill>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endParaRPr>
          </a:p>
          <a:p>
            <a:pPr marL="0" lvl="0" indent="0" algn="ctr" rtl="0">
              <a:spcBef>
                <a:spcPts val="0"/>
              </a:spcBef>
              <a:spcAft>
                <a:spcPts val="0"/>
              </a:spcAft>
              <a:buNone/>
            </a:pPr>
            <a:r>
              <a:rPr lang="en-GB" sz="2500" b="1">
                <a:solidFill>
                  <a:schemeClr val="dk1"/>
                </a:solidFill>
              </a:rPr>
              <a:t>  </a:t>
            </a:r>
            <a:r>
              <a:rPr lang="en-GB" sz="2700" b="1">
                <a:solidFill>
                  <a:schemeClr val="dk1"/>
                </a:solidFill>
              </a:rPr>
              <a:t>  </a:t>
            </a:r>
            <a:r>
              <a:rPr lang="en-GB" sz="3200" b="1">
                <a:solidFill>
                  <a:schemeClr val="dk1"/>
                </a:solidFill>
              </a:rPr>
              <a:t>Problem Statement</a:t>
            </a:r>
            <a:endParaRPr sz="2700">
              <a:solidFill>
                <a:schemeClr val="dk1"/>
              </a:solidFill>
            </a:endParaRPr>
          </a:p>
          <a:p>
            <a:pPr marL="0" lvl="0" indent="0" algn="l" rtl="0">
              <a:spcBef>
                <a:spcPts val="0"/>
              </a:spcBef>
              <a:spcAft>
                <a:spcPts val="0"/>
              </a:spcAft>
              <a:buNone/>
            </a:pPr>
            <a:endParaRPr sz="2500">
              <a:solidFill>
                <a:schemeClr val="dk1"/>
              </a:solidFill>
            </a:endParaRPr>
          </a:p>
          <a:p>
            <a:pPr marL="0" lvl="0" indent="0" algn="l" rtl="0">
              <a:spcBef>
                <a:spcPts val="0"/>
              </a:spcBef>
              <a:spcAft>
                <a:spcPts val="0"/>
              </a:spcAft>
              <a:buNone/>
            </a:pPr>
            <a:endParaRPr sz="2500">
              <a:solidFill>
                <a:schemeClr val="dk1"/>
              </a:solidFill>
            </a:endParaRPr>
          </a:p>
          <a:p>
            <a:pPr marL="0" lvl="0" indent="0" algn="just" rtl="0">
              <a:spcBef>
                <a:spcPts val="0"/>
              </a:spcBef>
              <a:spcAft>
                <a:spcPts val="0"/>
              </a:spcAft>
              <a:buNone/>
            </a:pPr>
            <a:endParaRPr sz="1800" b="1">
              <a:solidFill>
                <a:srgbClr val="1E1E1E"/>
              </a:solidFill>
            </a:endParaRPr>
          </a:p>
          <a:p>
            <a:pPr marL="457200" marR="38100" lvl="0" indent="-323850" algn="l" rtl="0">
              <a:lnSpc>
                <a:spcPct val="160000"/>
              </a:lnSpc>
              <a:spcBef>
                <a:spcPts val="600"/>
              </a:spcBef>
              <a:spcAft>
                <a:spcPts val="0"/>
              </a:spcAft>
              <a:buClr>
                <a:srgbClr val="1E1E1E"/>
              </a:buClr>
              <a:buSzPts val="1500"/>
              <a:buChar char="●"/>
            </a:pPr>
            <a:r>
              <a:rPr lang="en-GB" sz="1500" b="1">
                <a:solidFill>
                  <a:srgbClr val="1E1E1E"/>
                </a:solidFill>
                <a:latin typeface="Roboto"/>
                <a:ea typeface="Roboto"/>
                <a:cs typeface="Roboto"/>
                <a:sym typeface="Roboto"/>
              </a:rPr>
              <a:t>Currently Rental bikes are introduced in many urban cities for the enhancement of mobility comfort. It is important to make the rental bike available and accessible to the public at the right time as it lessens the waiting time. </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Char char="●"/>
            </a:pPr>
            <a:r>
              <a:rPr lang="en-GB" sz="1500" b="1">
                <a:solidFill>
                  <a:srgbClr val="1E1E1E"/>
                </a:solidFill>
                <a:latin typeface="Roboto"/>
                <a:ea typeface="Roboto"/>
                <a:cs typeface="Roboto"/>
                <a:sym typeface="Roboto"/>
              </a:rPr>
              <a:t>It is important to make rental bikes available and accessible to customers at the right time as it lessens the waiting time, eventually, providing the city with a stable supply of rental bikes.</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Font typeface="Roboto"/>
              <a:buChar char="●"/>
            </a:pPr>
            <a:r>
              <a:rPr lang="en-GB" sz="1500" b="1">
                <a:solidFill>
                  <a:srgbClr val="1E1E1E"/>
                </a:solidFill>
                <a:latin typeface="Roboto"/>
                <a:ea typeface="Roboto"/>
                <a:cs typeface="Roboto"/>
                <a:sym typeface="Roboto"/>
              </a:rPr>
              <a:t>Predicting the important features related to the availability of rental bikes.</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Font typeface="Roboto"/>
              <a:buChar char="●"/>
            </a:pPr>
            <a:r>
              <a:rPr lang="en-GB" sz="1500" b="1">
                <a:solidFill>
                  <a:srgbClr val="1E1E1E"/>
                </a:solidFill>
                <a:latin typeface="Roboto"/>
                <a:ea typeface="Roboto"/>
                <a:cs typeface="Roboto"/>
                <a:sym typeface="Roboto"/>
              </a:rPr>
              <a:t>The goal of this project is to build a ML model that is able to predict the demand of rental bikes in the city of Seoul.</a:t>
            </a:r>
            <a:endParaRPr sz="1500" b="1">
              <a:solidFill>
                <a:srgbClr val="1E1E1E"/>
              </a:solidFill>
              <a:latin typeface="Roboto"/>
              <a:ea typeface="Roboto"/>
              <a:cs typeface="Roboto"/>
              <a:sym typeface="Roboto"/>
            </a:endParaRPr>
          </a:p>
          <a:p>
            <a:pPr marL="457200" marR="38100" lvl="0" indent="0" algn="l" rtl="0">
              <a:lnSpc>
                <a:spcPct val="160000"/>
              </a:lnSpc>
              <a:spcBef>
                <a:spcPts val="600"/>
              </a:spcBef>
              <a:spcAft>
                <a:spcPts val="0"/>
              </a:spcAft>
              <a:buNone/>
            </a:pPr>
            <a:endParaRPr sz="1500">
              <a:solidFill>
                <a:srgbClr val="FF0000"/>
              </a:solidFill>
              <a:latin typeface="Roboto"/>
              <a:ea typeface="Roboto"/>
              <a:cs typeface="Roboto"/>
              <a:sym typeface="Roboto"/>
            </a:endParaRPr>
          </a:p>
          <a:p>
            <a:pPr marL="0" marR="38100" lvl="0" indent="0" algn="l" rtl="0">
              <a:lnSpc>
                <a:spcPct val="160000"/>
              </a:lnSpc>
              <a:spcBef>
                <a:spcPts val="600"/>
              </a:spcBef>
              <a:spcAft>
                <a:spcPts val="0"/>
              </a:spcAft>
              <a:buNone/>
            </a:pPr>
            <a:endParaRPr sz="1500" b="1">
              <a:solidFill>
                <a:srgbClr val="FF0000"/>
              </a:solidFill>
              <a:latin typeface="Roboto"/>
              <a:ea typeface="Roboto"/>
              <a:cs typeface="Roboto"/>
              <a:sym typeface="Roboto"/>
            </a:endParaRPr>
          </a:p>
          <a:p>
            <a:pPr marL="457200" marR="38100" lvl="0" indent="0" algn="l" rtl="0">
              <a:lnSpc>
                <a:spcPct val="160000"/>
              </a:lnSpc>
              <a:spcBef>
                <a:spcPts val="600"/>
              </a:spcBef>
              <a:spcAft>
                <a:spcPts val="0"/>
              </a:spcAft>
              <a:buNone/>
            </a:pPr>
            <a:endParaRPr sz="1500" b="1">
              <a:solidFill>
                <a:srgbClr val="FF0000"/>
              </a:solidFill>
              <a:latin typeface="Roboto"/>
              <a:ea typeface="Roboto"/>
              <a:cs typeface="Roboto"/>
              <a:sym typeface="Roboto"/>
            </a:endParaRPr>
          </a:p>
          <a:p>
            <a:pPr marL="457200" marR="177800" lvl="0" indent="0" algn="l" rtl="0">
              <a:lnSpc>
                <a:spcPct val="115000"/>
              </a:lnSpc>
              <a:spcBef>
                <a:spcPts val="500"/>
              </a:spcBef>
              <a:spcAft>
                <a:spcPts val="0"/>
              </a:spcAft>
              <a:buNone/>
            </a:pPr>
            <a:endParaRPr sz="2100" b="1">
              <a:solidFill>
                <a:schemeClr val="dk1"/>
              </a:solidFill>
            </a:endParaRPr>
          </a:p>
        </p:txBody>
      </p:sp>
      <p:pic>
        <p:nvPicPr>
          <p:cNvPr id="64" name="Google Shape;64;p14"/>
          <p:cNvPicPr preferRelativeResize="0"/>
          <p:nvPr/>
        </p:nvPicPr>
        <p:blipFill>
          <a:blip r:embed="rId3">
            <a:alphaModFix/>
          </a:blip>
          <a:stretch>
            <a:fillRect/>
          </a:stretch>
        </p:blipFill>
        <p:spPr>
          <a:xfrm>
            <a:off x="7018175" y="120875"/>
            <a:ext cx="1670701" cy="1651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ctrTitle"/>
          </p:nvPr>
        </p:nvSpPr>
        <p:spPr>
          <a:xfrm>
            <a:off x="658050" y="342725"/>
            <a:ext cx="7248000" cy="7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300" b="1"/>
              <a:t>Model Performance Comparison</a:t>
            </a:r>
            <a:endParaRPr sz="3300" b="1"/>
          </a:p>
        </p:txBody>
      </p:sp>
      <p:pic>
        <p:nvPicPr>
          <p:cNvPr id="236" name="Google Shape;236;p32"/>
          <p:cNvPicPr preferRelativeResize="0"/>
          <p:nvPr/>
        </p:nvPicPr>
        <p:blipFill>
          <a:blip r:embed="rId3">
            <a:alphaModFix/>
          </a:blip>
          <a:stretch>
            <a:fillRect/>
          </a:stretch>
        </p:blipFill>
        <p:spPr>
          <a:xfrm>
            <a:off x="498125" y="1396675"/>
            <a:ext cx="8147749" cy="1786125"/>
          </a:xfrm>
          <a:prstGeom prst="rect">
            <a:avLst/>
          </a:prstGeom>
          <a:noFill/>
          <a:ln>
            <a:noFill/>
          </a:ln>
        </p:spPr>
      </p:pic>
      <p:sp>
        <p:nvSpPr>
          <p:cNvPr id="237" name="Google Shape;237;p32"/>
          <p:cNvSpPr txBox="1"/>
          <p:nvPr/>
        </p:nvSpPr>
        <p:spPr>
          <a:xfrm>
            <a:off x="498125" y="3576350"/>
            <a:ext cx="790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t>• The RMSE of Light GBM is least among all the models.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GB" sz="1500"/>
              <a:t>• The R2 score is also the highest in Light GBM.</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GB" sz="1500" b="1"/>
              <a:t>It indicates that Light GBM is performing best among all the other models.</a:t>
            </a:r>
            <a:endParaRPr sz="15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ctrTitle"/>
          </p:nvPr>
        </p:nvSpPr>
        <p:spPr>
          <a:xfrm>
            <a:off x="1713900" y="332675"/>
            <a:ext cx="5716200" cy="4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100" b="1"/>
              <a:t>Feature Importance</a:t>
            </a:r>
            <a:endParaRPr sz="3100" b="1"/>
          </a:p>
        </p:txBody>
      </p:sp>
      <p:pic>
        <p:nvPicPr>
          <p:cNvPr id="243" name="Google Shape;243;p33"/>
          <p:cNvPicPr preferRelativeResize="0"/>
          <p:nvPr/>
        </p:nvPicPr>
        <p:blipFill>
          <a:blip r:embed="rId3">
            <a:alphaModFix/>
          </a:blip>
          <a:stretch>
            <a:fillRect/>
          </a:stretch>
        </p:blipFill>
        <p:spPr>
          <a:xfrm>
            <a:off x="152400" y="1356375"/>
            <a:ext cx="8026175" cy="3726851"/>
          </a:xfrm>
          <a:prstGeom prst="rect">
            <a:avLst/>
          </a:prstGeom>
          <a:noFill/>
          <a:ln>
            <a:noFill/>
          </a:ln>
        </p:spPr>
      </p:pic>
      <p:sp>
        <p:nvSpPr>
          <p:cNvPr id="244" name="Google Shape;244;p33"/>
          <p:cNvSpPr txBox="1"/>
          <p:nvPr/>
        </p:nvSpPr>
        <p:spPr>
          <a:xfrm>
            <a:off x="1235525" y="867052"/>
            <a:ext cx="7023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Hour of the day is most important features which helping to make our prediction.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ctrTitle"/>
          </p:nvPr>
        </p:nvSpPr>
        <p:spPr>
          <a:xfrm>
            <a:off x="883225" y="164175"/>
            <a:ext cx="7202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300" b="1"/>
              <a:t>Model Explainability </a:t>
            </a:r>
            <a:endParaRPr sz="3300" b="1"/>
          </a:p>
        </p:txBody>
      </p:sp>
      <p:sp>
        <p:nvSpPr>
          <p:cNvPr id="250" name="Google Shape;250;p3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51" name="Google Shape;251;p34"/>
          <p:cNvPicPr preferRelativeResize="0"/>
          <p:nvPr/>
        </p:nvPicPr>
        <p:blipFill>
          <a:blip r:embed="rId3">
            <a:alphaModFix/>
          </a:blip>
          <a:stretch>
            <a:fillRect/>
          </a:stretch>
        </p:blipFill>
        <p:spPr>
          <a:xfrm>
            <a:off x="99975" y="2903450"/>
            <a:ext cx="8944051" cy="2240050"/>
          </a:xfrm>
          <a:prstGeom prst="rect">
            <a:avLst/>
          </a:prstGeom>
          <a:noFill/>
          <a:ln>
            <a:noFill/>
          </a:ln>
        </p:spPr>
      </p:pic>
      <p:pic>
        <p:nvPicPr>
          <p:cNvPr id="252" name="Google Shape;252;p34"/>
          <p:cNvPicPr preferRelativeResize="0"/>
          <p:nvPr/>
        </p:nvPicPr>
        <p:blipFill>
          <a:blip r:embed="rId4">
            <a:alphaModFix/>
          </a:blip>
          <a:stretch>
            <a:fillRect/>
          </a:stretch>
        </p:blipFill>
        <p:spPr>
          <a:xfrm>
            <a:off x="6714750" y="297800"/>
            <a:ext cx="1450375" cy="692275"/>
          </a:xfrm>
          <a:prstGeom prst="rect">
            <a:avLst/>
          </a:prstGeom>
          <a:noFill/>
          <a:ln>
            <a:noFill/>
          </a:ln>
        </p:spPr>
      </p:pic>
      <p:sp>
        <p:nvSpPr>
          <p:cNvPr id="253" name="Google Shape;253;p34"/>
          <p:cNvSpPr txBox="1"/>
          <p:nvPr/>
        </p:nvSpPr>
        <p:spPr>
          <a:xfrm>
            <a:off x="235375" y="1134800"/>
            <a:ext cx="8520600" cy="1554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The force plot is another way to see the effect each feature has on the prediction, for a given observation. </a:t>
            </a:r>
            <a:endParaRPr sz="1600">
              <a:solidFill>
                <a:srgbClr val="202124"/>
              </a:solidFill>
              <a:highlight>
                <a:srgbClr val="FFFFFF"/>
              </a:highlight>
            </a:endParaRPr>
          </a:p>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In this plot the positive SHAP values are displayed on the left side and the negative on the right side, as if competing against each other.</a:t>
            </a:r>
            <a:endParaRPr sz="1600">
              <a:solidFill>
                <a:srgbClr val="202124"/>
              </a:solidFill>
              <a:highlight>
                <a:srgbClr val="FFFFFF"/>
              </a:highlight>
            </a:endParaRPr>
          </a:p>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 The highlighted value is the prediction for that observation.</a:t>
            </a:r>
            <a:endParaRPr sz="1600">
              <a:highlight>
                <a:srgbClr val="F1F3F4"/>
              </a:highlight>
            </a:endParaRPr>
          </a:p>
          <a:p>
            <a:pPr marL="114300" lvl="0" indent="0" algn="ctr" rtl="0">
              <a:lnSpc>
                <a:spcPct val="115000"/>
              </a:lnSpc>
              <a:spcBef>
                <a:spcPts val="0"/>
              </a:spcBef>
              <a:spcAft>
                <a:spcPts val="0"/>
              </a:spcAft>
              <a:buNone/>
            </a:pPr>
            <a:endParaRPr sz="900">
              <a:solidFill>
                <a:srgbClr val="FFFFFF"/>
              </a:solidFill>
              <a:highlight>
                <a:srgbClr val="202124"/>
              </a:highlight>
              <a:latin typeface="Roboto"/>
              <a:ea typeface="Roboto"/>
              <a:cs typeface="Roboto"/>
              <a:sym typeface="Roboto"/>
            </a:endParaRPr>
          </a:p>
        </p:txBody>
      </p:sp>
      <p:sp>
        <p:nvSpPr>
          <p:cNvPr id="254" name="Google Shape;254;p34"/>
          <p:cNvSpPr txBox="1"/>
          <p:nvPr/>
        </p:nvSpPr>
        <p:spPr>
          <a:xfrm>
            <a:off x="3438175" y="16953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ctrTitle"/>
          </p:nvPr>
        </p:nvSpPr>
        <p:spPr>
          <a:xfrm>
            <a:off x="2620600" y="647525"/>
            <a:ext cx="5012700"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200" b="1"/>
              <a:t>Challenges Faced</a:t>
            </a:r>
            <a:endParaRPr sz="4200" b="1"/>
          </a:p>
        </p:txBody>
      </p:sp>
      <p:sp>
        <p:nvSpPr>
          <p:cNvPr id="260" name="Google Shape;260;p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Comprehending the problem statement, and understanding the  </a:t>
            </a:r>
            <a:endParaRPr/>
          </a:p>
        </p:txBody>
      </p:sp>
      <p:sp>
        <p:nvSpPr>
          <p:cNvPr id="261" name="Google Shape;261;p35"/>
          <p:cNvSpPr txBox="1"/>
          <p:nvPr/>
        </p:nvSpPr>
        <p:spPr>
          <a:xfrm>
            <a:off x="228300" y="2400975"/>
            <a:ext cx="86940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 Comprehending the problem statement, and understanding the  business implications. </a:t>
            </a:r>
            <a:endParaRPr sz="1700"/>
          </a:p>
          <a:p>
            <a:pPr marL="0" lvl="0" indent="0" algn="l" rtl="0">
              <a:spcBef>
                <a:spcPts val="0"/>
              </a:spcBef>
              <a:spcAft>
                <a:spcPts val="0"/>
              </a:spcAft>
              <a:buNone/>
            </a:pPr>
            <a:r>
              <a:rPr lang="en-GB" sz="1700"/>
              <a:t>● Feature engineering – deciding on which features to be dropped /  kept / transformed </a:t>
            </a:r>
            <a:endParaRPr sz="1700"/>
          </a:p>
          <a:p>
            <a:pPr marL="0" lvl="0" indent="0" algn="l" rtl="0">
              <a:spcBef>
                <a:spcPts val="0"/>
              </a:spcBef>
              <a:spcAft>
                <a:spcPts val="0"/>
              </a:spcAft>
              <a:buNone/>
            </a:pPr>
            <a:r>
              <a:rPr lang="en-GB" sz="1700"/>
              <a:t>● Choosing the best visualization to show the trends among different features clearly in </a:t>
            </a:r>
            <a:endParaRPr sz="1700"/>
          </a:p>
          <a:p>
            <a:pPr marL="0" lvl="0" indent="0" algn="l" rtl="0">
              <a:spcBef>
                <a:spcPts val="0"/>
              </a:spcBef>
              <a:spcAft>
                <a:spcPts val="0"/>
              </a:spcAft>
              <a:buNone/>
            </a:pPr>
            <a:r>
              <a:rPr lang="en-GB" sz="1700"/>
              <a:t>   the EDA phase</a:t>
            </a:r>
            <a:endParaRPr sz="1700"/>
          </a:p>
          <a:p>
            <a:pPr marL="0" lvl="0" indent="0" algn="l" rtl="0">
              <a:spcBef>
                <a:spcPts val="0"/>
              </a:spcBef>
              <a:spcAft>
                <a:spcPts val="0"/>
              </a:spcAft>
              <a:buNone/>
            </a:pPr>
            <a:r>
              <a:rPr lang="en-GB" sz="1700"/>
              <a:t>● Deciding on how to handle outliers </a:t>
            </a:r>
            <a:endParaRPr sz="1700"/>
          </a:p>
          <a:p>
            <a:pPr marL="0" lvl="0" indent="0" algn="l" rtl="0">
              <a:spcBef>
                <a:spcPts val="0"/>
              </a:spcBef>
              <a:spcAft>
                <a:spcPts val="0"/>
              </a:spcAft>
              <a:buNone/>
            </a:pPr>
            <a:r>
              <a:rPr lang="en-GB" sz="1700"/>
              <a:t>● Choosing the ML models to make predictions </a:t>
            </a:r>
            <a:endParaRPr sz="1700"/>
          </a:p>
          <a:p>
            <a:pPr marL="0" lvl="0" indent="0" algn="l" rtl="0">
              <a:spcBef>
                <a:spcPts val="0"/>
              </a:spcBef>
              <a:spcAft>
                <a:spcPts val="0"/>
              </a:spcAft>
              <a:buNone/>
            </a:pPr>
            <a:r>
              <a:rPr lang="en-GB" sz="1700"/>
              <a:t>● Deciding the evaluation metric to evaluate the models</a:t>
            </a:r>
            <a:endParaRPr sz="1700"/>
          </a:p>
          <a:p>
            <a:pPr marL="0" lvl="0" indent="0" algn="l" rtl="0">
              <a:spcBef>
                <a:spcPts val="0"/>
              </a:spcBef>
              <a:spcAft>
                <a:spcPts val="0"/>
              </a:spcAft>
              <a:buNone/>
            </a:pPr>
            <a:r>
              <a:rPr lang="en-GB" sz="1700"/>
              <a:t>● Choosing the best hyperparameters, which prevents overfitting</a:t>
            </a:r>
            <a:endParaRPr sz="1700"/>
          </a:p>
          <a:p>
            <a:pPr marL="0" lvl="0" indent="0" algn="l" rtl="0">
              <a:spcBef>
                <a:spcPts val="0"/>
              </a:spcBef>
              <a:spcAft>
                <a:spcPts val="0"/>
              </a:spcAft>
              <a:buNone/>
            </a:pPr>
            <a:r>
              <a:rPr lang="en-GB" sz="1700"/>
              <a:t> </a:t>
            </a:r>
            <a:endParaRPr sz="1700"/>
          </a:p>
        </p:txBody>
      </p:sp>
      <p:pic>
        <p:nvPicPr>
          <p:cNvPr id="262" name="Google Shape;262;p35"/>
          <p:cNvPicPr preferRelativeResize="0"/>
          <p:nvPr/>
        </p:nvPicPr>
        <p:blipFill rotWithShape="1">
          <a:blip r:embed="rId3">
            <a:alphaModFix/>
          </a:blip>
          <a:srcRect b="7149"/>
          <a:stretch/>
        </p:blipFill>
        <p:spPr>
          <a:xfrm>
            <a:off x="311700" y="109775"/>
            <a:ext cx="2400300" cy="176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68" name="Google Shape;268;p36"/>
          <p:cNvSpPr txBox="1"/>
          <p:nvPr/>
        </p:nvSpPr>
        <p:spPr>
          <a:xfrm>
            <a:off x="0" y="1611550"/>
            <a:ext cx="9144000" cy="3549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500">
                <a:solidFill>
                  <a:srgbClr val="1E1E1E"/>
                </a:solidFill>
                <a:highlight>
                  <a:srgbClr val="FFFBFB"/>
                </a:highlight>
              </a:rPr>
              <a:t>We used 6 Regression Models to predict the bike rental count at any hour of the day - Linear Regression, Ridge, Lasso, Random Forest,XG Boost and LightGBM Model.</a:t>
            </a:r>
            <a:endParaRPr sz="1500">
              <a:solidFill>
                <a:srgbClr val="1E1E1E"/>
              </a:solidFill>
              <a:highlight>
                <a:srgbClr val="FFFBFB"/>
              </a:highlight>
            </a:endParaRPr>
          </a:p>
          <a:p>
            <a:pPr marL="0" lvl="0" indent="0" algn="l" rtl="0">
              <a:lnSpc>
                <a:spcPct val="135714"/>
              </a:lnSpc>
              <a:spcBef>
                <a:spcPts val="0"/>
              </a:spcBef>
              <a:spcAft>
                <a:spcPts val="0"/>
              </a:spcAft>
              <a:buNone/>
            </a:pPr>
            <a:r>
              <a:rPr lang="en-GB" sz="1500" b="1">
                <a:solidFill>
                  <a:srgbClr val="1E1E1E"/>
                </a:solidFill>
                <a:highlight>
                  <a:srgbClr val="FFFBFB"/>
                </a:highlight>
              </a:rPr>
              <a:t>Below is a summary of the model performances :</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Of all the models, we found LightGBM Model providing the best/lowest RMSE score and highest R^2 score.</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Hour of the day is the most important feature in the respect of all independent feature which provide highest bike rented count.</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 Thus, we have successfully built predictive models that can predict the demand for rental bikes based on different weather conditions and all other features. </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 If the model interpretability is important to the stakeholders, we can choose deploy the Light GBM model.</a:t>
            </a:r>
            <a:endParaRPr sz="1500">
              <a:solidFill>
                <a:srgbClr val="1E1E1E"/>
              </a:solidFill>
              <a:highlight>
                <a:srgbClr val="FFFBFB"/>
              </a:highlight>
            </a:endParaRPr>
          </a:p>
        </p:txBody>
      </p:sp>
      <p:pic>
        <p:nvPicPr>
          <p:cNvPr id="269" name="Google Shape;269;p36"/>
          <p:cNvPicPr preferRelativeResize="0"/>
          <p:nvPr/>
        </p:nvPicPr>
        <p:blipFill>
          <a:blip r:embed="rId3">
            <a:alphaModFix/>
          </a:blip>
          <a:stretch>
            <a:fillRect/>
          </a:stretch>
        </p:blipFill>
        <p:spPr>
          <a:xfrm>
            <a:off x="2895675" y="120175"/>
            <a:ext cx="2857500" cy="123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75" name="Google Shape;275;p37"/>
          <p:cNvPicPr preferRelativeResize="0"/>
          <p:nvPr/>
        </p:nvPicPr>
        <p:blipFill>
          <a:blip r:embed="rId3">
            <a:alphaModFix/>
          </a:blip>
          <a:stretch>
            <a:fillRect/>
          </a:stretch>
        </p:blipFill>
        <p:spPr>
          <a:xfrm>
            <a:off x="152400" y="152400"/>
            <a:ext cx="8416750" cy="4834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33350" y="830313"/>
            <a:ext cx="4761900" cy="6327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endParaRPr sz="4000"/>
          </a:p>
          <a:p>
            <a:pPr marL="457200" lvl="0" indent="0" algn="ctr" rtl="0">
              <a:spcBef>
                <a:spcPts val="0"/>
              </a:spcBef>
              <a:spcAft>
                <a:spcPts val="0"/>
              </a:spcAft>
              <a:buNone/>
            </a:pPr>
            <a:r>
              <a:rPr lang="en-GB" sz="4000" b="1"/>
              <a:t>Objectives</a:t>
            </a:r>
            <a:endParaRPr b="1"/>
          </a:p>
        </p:txBody>
      </p:sp>
      <p:sp>
        <p:nvSpPr>
          <p:cNvPr id="70" name="Google Shape;70;p15"/>
          <p:cNvSpPr txBox="1">
            <a:spLocks noGrp="1"/>
          </p:cNvSpPr>
          <p:nvPr>
            <p:ph type="subTitle" idx="1"/>
          </p:nvPr>
        </p:nvSpPr>
        <p:spPr>
          <a:xfrm>
            <a:off x="623400" y="25717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1" name="Google Shape;71;p15"/>
          <p:cNvSpPr txBox="1"/>
          <p:nvPr/>
        </p:nvSpPr>
        <p:spPr>
          <a:xfrm>
            <a:off x="803675" y="2702350"/>
            <a:ext cx="72030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E1E1E"/>
              </a:buClr>
              <a:buSzPts val="1600"/>
              <a:buChar char="➢"/>
            </a:pPr>
            <a:r>
              <a:rPr lang="en-GB" sz="1600">
                <a:solidFill>
                  <a:srgbClr val="1E1E1E"/>
                </a:solidFill>
              </a:rPr>
              <a:t>Primary Objective: To Build a superior statistical model to predict the number of bicycle that can be rented with availability of data</a:t>
            </a:r>
            <a:endParaRPr sz="1600">
              <a:solidFill>
                <a:srgbClr val="1E1E1E"/>
              </a:solidFill>
            </a:endParaRPr>
          </a:p>
          <a:p>
            <a:pPr marL="457200" lvl="0" indent="-330200" algn="l" rtl="0">
              <a:spcBef>
                <a:spcPts val="0"/>
              </a:spcBef>
              <a:spcAft>
                <a:spcPts val="0"/>
              </a:spcAft>
              <a:buClr>
                <a:srgbClr val="1E1E1E"/>
              </a:buClr>
              <a:buSzPts val="1600"/>
              <a:buChar char="➢"/>
            </a:pPr>
            <a:r>
              <a:rPr lang="en-GB" sz="1600">
                <a:solidFill>
                  <a:srgbClr val="1E1E1E"/>
                </a:solidFill>
              </a:rPr>
              <a:t>Secondary objectives: </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learn how real time data is represented in dataset</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understand how to preprocess such data</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fit various models such as Regression, Regularized regression(Lasso, ridge and Elastic Net), Decision Tree, Random Forest ,XGBoost, Light GBM</a:t>
            </a:r>
            <a:endParaRPr sz="1600">
              <a:solidFill>
                <a:srgbClr val="1E1E1E"/>
              </a:solidFill>
            </a:endParaRPr>
          </a:p>
        </p:txBody>
      </p:sp>
      <p:pic>
        <p:nvPicPr>
          <p:cNvPr id="72" name="Google Shape;72;p15"/>
          <p:cNvPicPr preferRelativeResize="0"/>
          <p:nvPr/>
        </p:nvPicPr>
        <p:blipFill>
          <a:blip r:embed="rId3">
            <a:alphaModFix/>
          </a:blip>
          <a:stretch>
            <a:fillRect/>
          </a:stretch>
        </p:blipFill>
        <p:spPr>
          <a:xfrm>
            <a:off x="803675" y="361675"/>
            <a:ext cx="2842976" cy="221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1657575" y="255150"/>
            <a:ext cx="67710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b="1"/>
              <a:t>Proposed Methodology</a:t>
            </a:r>
            <a:endParaRPr sz="4000" b="1"/>
          </a:p>
        </p:txBody>
      </p:sp>
      <p:pic>
        <p:nvPicPr>
          <p:cNvPr id="78" name="Google Shape;78;p16"/>
          <p:cNvPicPr preferRelativeResize="0"/>
          <p:nvPr/>
        </p:nvPicPr>
        <p:blipFill>
          <a:blip r:embed="rId3">
            <a:alphaModFix/>
          </a:blip>
          <a:stretch>
            <a:fillRect/>
          </a:stretch>
        </p:blipFill>
        <p:spPr>
          <a:xfrm>
            <a:off x="1932025" y="1052250"/>
            <a:ext cx="1629475" cy="1629475"/>
          </a:xfrm>
          <a:prstGeom prst="rect">
            <a:avLst/>
          </a:prstGeom>
          <a:noFill/>
          <a:ln>
            <a:noFill/>
          </a:ln>
        </p:spPr>
      </p:pic>
      <p:sp>
        <p:nvSpPr>
          <p:cNvPr id="79" name="Google Shape;79;p16"/>
          <p:cNvSpPr/>
          <p:nvPr/>
        </p:nvSpPr>
        <p:spPr>
          <a:xfrm>
            <a:off x="180375" y="1934425"/>
            <a:ext cx="1404300" cy="8997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202124"/>
                </a:solidFill>
                <a:highlight>
                  <a:srgbClr val="6D9EEB"/>
                </a:highlight>
              </a:rPr>
              <a:t>Fetch and analyzed data</a:t>
            </a:r>
            <a:endParaRPr b="1">
              <a:solidFill>
                <a:srgbClr val="202124"/>
              </a:solidFill>
              <a:highlight>
                <a:srgbClr val="6D9EEB"/>
              </a:highlight>
            </a:endParaRPr>
          </a:p>
        </p:txBody>
      </p:sp>
      <p:sp>
        <p:nvSpPr>
          <p:cNvPr id="80" name="Google Shape;80;p16"/>
          <p:cNvSpPr/>
          <p:nvPr/>
        </p:nvSpPr>
        <p:spPr>
          <a:xfrm>
            <a:off x="1657575" y="1052250"/>
            <a:ext cx="1477200" cy="36126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3449088" y="1934425"/>
            <a:ext cx="1544400" cy="100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Building a prediction model</a:t>
            </a:r>
            <a:endParaRPr/>
          </a:p>
        </p:txBody>
      </p:sp>
      <p:sp>
        <p:nvSpPr>
          <p:cNvPr id="82" name="Google Shape;82;p16"/>
          <p:cNvSpPr/>
          <p:nvPr/>
        </p:nvSpPr>
        <p:spPr>
          <a:xfrm>
            <a:off x="5369250" y="1904175"/>
            <a:ext cx="1477200" cy="9939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Validate the model</a:t>
            </a:r>
            <a:endParaRPr/>
          </a:p>
        </p:txBody>
      </p:sp>
      <p:sp>
        <p:nvSpPr>
          <p:cNvPr id="83" name="Google Shape;83;p16"/>
          <p:cNvSpPr/>
          <p:nvPr/>
        </p:nvSpPr>
        <p:spPr>
          <a:xfrm>
            <a:off x="7222200" y="1934425"/>
            <a:ext cx="1329600" cy="10071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Predict values for the test data</a:t>
            </a:r>
            <a:endParaRPr/>
          </a:p>
        </p:txBody>
      </p:sp>
      <p:sp>
        <p:nvSpPr>
          <p:cNvPr id="84" name="Google Shape;84;p16"/>
          <p:cNvSpPr/>
          <p:nvPr/>
        </p:nvSpPr>
        <p:spPr>
          <a:xfrm>
            <a:off x="1852275" y="1310700"/>
            <a:ext cx="1087800" cy="5505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Clean data</a:t>
            </a:r>
            <a:endParaRPr/>
          </a:p>
        </p:txBody>
      </p:sp>
      <p:sp>
        <p:nvSpPr>
          <p:cNvPr id="85" name="Google Shape;85;p16"/>
          <p:cNvSpPr/>
          <p:nvPr/>
        </p:nvSpPr>
        <p:spPr>
          <a:xfrm>
            <a:off x="1852275" y="207877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Remove Missing Data</a:t>
            </a:r>
            <a:endParaRPr/>
          </a:p>
        </p:txBody>
      </p:sp>
      <p:sp>
        <p:nvSpPr>
          <p:cNvPr id="86" name="Google Shape;86;p16"/>
          <p:cNvSpPr/>
          <p:nvPr/>
        </p:nvSpPr>
        <p:spPr>
          <a:xfrm>
            <a:off x="1880175" y="2941050"/>
            <a:ext cx="10599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Create new features</a:t>
            </a:r>
            <a:endParaRPr/>
          </a:p>
        </p:txBody>
      </p:sp>
      <p:sp>
        <p:nvSpPr>
          <p:cNvPr id="87" name="Google Shape;87;p16"/>
          <p:cNvSpPr/>
          <p:nvPr/>
        </p:nvSpPr>
        <p:spPr>
          <a:xfrm>
            <a:off x="1866225" y="380332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Split Data</a:t>
            </a:r>
            <a:endParaRPr/>
          </a:p>
        </p:txBody>
      </p:sp>
      <p:sp>
        <p:nvSpPr>
          <p:cNvPr id="88" name="Google Shape;88;p16"/>
          <p:cNvSpPr/>
          <p:nvPr/>
        </p:nvSpPr>
        <p:spPr>
          <a:xfrm>
            <a:off x="1584675" y="2272050"/>
            <a:ext cx="2955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5000037" y="2280525"/>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852977" y="2272050"/>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299563" y="1873538"/>
            <a:ext cx="221100" cy="1929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2285625" y="2728300"/>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285625" y="3585751"/>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435700" y="4128875"/>
            <a:ext cx="1544400" cy="16800"/>
          </a:xfrm>
          <a:prstGeom prst="curvedUpArrow">
            <a:avLst>
              <a:gd name="adj1" fmla="val 25000"/>
              <a:gd name="adj2" fmla="val 821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3134775" y="3651175"/>
            <a:ext cx="1216800" cy="550500"/>
          </a:xfrm>
          <a:prstGeom prst="bentUpArrow">
            <a:avLst>
              <a:gd name="adj1" fmla="val 25000"/>
              <a:gd name="adj2" fmla="val 25000"/>
              <a:gd name="adj3" fmla="val 25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16"/>
          <p:cNvCxnSpPr/>
          <p:nvPr/>
        </p:nvCxnSpPr>
        <p:spPr>
          <a:xfrm rot="10800000" flipH="1">
            <a:off x="3144375" y="3787450"/>
            <a:ext cx="1617300" cy="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subTitle" idx="1"/>
          </p:nvPr>
        </p:nvSpPr>
        <p:spPr>
          <a:xfrm>
            <a:off x="814000" y="28124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02" name="Google Shape;102;p17"/>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03" name="Google Shape;103;p17"/>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04" name="Google Shape;104;p17"/>
          <p:cNvSpPr txBox="1"/>
          <p:nvPr/>
        </p:nvSpPr>
        <p:spPr>
          <a:xfrm>
            <a:off x="2762625" y="208600"/>
            <a:ext cx="4460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solidFill>
                  <a:srgbClr val="FF0000"/>
                </a:solidFill>
              </a:rPr>
              <a:t>Data Description</a:t>
            </a:r>
            <a:endParaRPr sz="3300" b="1">
              <a:solidFill>
                <a:srgbClr val="FF0000"/>
              </a:solidFill>
            </a:endParaRPr>
          </a:p>
        </p:txBody>
      </p:sp>
      <p:sp>
        <p:nvSpPr>
          <p:cNvPr id="105" name="Google Shape;105;p17"/>
          <p:cNvSpPr txBox="1"/>
          <p:nvPr/>
        </p:nvSpPr>
        <p:spPr>
          <a:xfrm>
            <a:off x="1567150" y="849875"/>
            <a:ext cx="578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dataset contains 8760 rows and 14 columns,below are the features details:</a:t>
            </a:r>
            <a:endParaRPr/>
          </a:p>
        </p:txBody>
      </p:sp>
      <p:cxnSp>
        <p:nvCxnSpPr>
          <p:cNvPr id="106" name="Google Shape;106;p17"/>
          <p:cNvCxnSpPr/>
          <p:nvPr/>
        </p:nvCxnSpPr>
        <p:spPr>
          <a:xfrm>
            <a:off x="180825" y="-120550"/>
            <a:ext cx="2340600" cy="20895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17"/>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08" name="Google Shape;108;p17"/>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med" len="med"/>
            <a:tailEnd type="none" w="med" len="med"/>
          </a:ln>
        </p:spPr>
      </p:cxnSp>
      <p:graphicFrame>
        <p:nvGraphicFramePr>
          <p:cNvPr id="109" name="Google Shape;109;p17"/>
          <p:cNvGraphicFramePr/>
          <p:nvPr/>
        </p:nvGraphicFramePr>
        <p:xfrm>
          <a:off x="89550" y="1465475"/>
          <a:ext cx="3000000" cy="3000000"/>
        </p:xfrm>
        <a:graphic>
          <a:graphicData uri="http://schemas.openxmlformats.org/drawingml/2006/table">
            <a:tbl>
              <a:tblPr>
                <a:noFill/>
                <a:tableStyleId>{8E55CF49-631D-4D52-8AB5-4431E3BC146D}</a:tableStyleId>
              </a:tblPr>
              <a:tblGrid>
                <a:gridCol w="2354350">
                  <a:extLst>
                    <a:ext uri="{9D8B030D-6E8A-4147-A177-3AD203B41FA5}">
                      <a16:colId xmlns:a16="http://schemas.microsoft.com/office/drawing/2014/main" val="20000"/>
                    </a:ext>
                  </a:extLst>
                </a:gridCol>
                <a:gridCol w="874875">
                  <a:extLst>
                    <a:ext uri="{9D8B030D-6E8A-4147-A177-3AD203B41FA5}">
                      <a16:colId xmlns:a16="http://schemas.microsoft.com/office/drawing/2014/main" val="20001"/>
                    </a:ext>
                  </a:extLst>
                </a:gridCol>
                <a:gridCol w="5291375">
                  <a:extLst>
                    <a:ext uri="{9D8B030D-6E8A-4147-A177-3AD203B41FA5}">
                      <a16:colId xmlns:a16="http://schemas.microsoft.com/office/drawing/2014/main" val="20002"/>
                    </a:ext>
                  </a:extLst>
                </a:gridCol>
              </a:tblGrid>
              <a:tr h="473375">
                <a:tc>
                  <a:txBody>
                    <a:bodyPr/>
                    <a:lstStyle/>
                    <a:p>
                      <a:pPr marL="0" lvl="0" indent="0" algn="l" rtl="0">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Data Type</a:t>
                      </a:r>
                      <a:endParaRPr>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Description</a:t>
                      </a:r>
                      <a:endParaRPr>
                        <a:highlight>
                          <a:schemeClr val="dk1"/>
                        </a:highlight>
                      </a:endParaRPr>
                    </a:p>
                  </a:txBody>
                  <a:tcPr marL="91425" marR="91425" marT="91425" marB="91425">
                    <a:solidFill>
                      <a:schemeClr val="dk1"/>
                    </a:solidFill>
                  </a:tcPr>
                </a:tc>
                <a:extLst>
                  <a:ext uri="{0D108BD9-81ED-4DB2-BD59-A6C34878D82A}">
                    <a16:rowId xmlns:a16="http://schemas.microsoft.com/office/drawing/2014/main" val="10000"/>
                  </a:ext>
                </a:extLst>
              </a:tr>
              <a:tr h="338325">
                <a:tc>
                  <a:txBody>
                    <a:bodyPr/>
                    <a:lstStyle/>
                    <a:p>
                      <a:pPr marL="0" lvl="0" indent="0" algn="l" rtl="0">
                        <a:spcBef>
                          <a:spcPts val="0"/>
                        </a:spcBef>
                        <a:spcAft>
                          <a:spcPts val="0"/>
                        </a:spcAft>
                        <a:buNone/>
                      </a:pPr>
                      <a:r>
                        <a:rPr lang="en-GB"/>
                        <a:t>datetime</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From Dec 2017 to Nov 2018</a:t>
                      </a:r>
                      <a:endParaRPr/>
                    </a:p>
                  </a:txBody>
                  <a:tcPr marL="91425" marR="91425" marT="91425" marB="91425"/>
                </a:tc>
                <a:extLst>
                  <a:ext uri="{0D108BD9-81ED-4DB2-BD59-A6C34878D82A}">
                    <a16:rowId xmlns:a16="http://schemas.microsoft.com/office/drawing/2014/main" val="10001"/>
                  </a:ext>
                </a:extLst>
              </a:tr>
              <a:tr h="313825">
                <a:tc>
                  <a:txBody>
                    <a:bodyPr/>
                    <a:lstStyle/>
                    <a:p>
                      <a:pPr marL="0" lvl="0" indent="0" algn="l" rtl="0">
                        <a:spcBef>
                          <a:spcPts val="0"/>
                        </a:spcBef>
                        <a:spcAft>
                          <a:spcPts val="0"/>
                        </a:spcAft>
                        <a:buNone/>
                      </a:pPr>
                      <a:r>
                        <a:rPr lang="en-GB"/>
                        <a:t>Rented Bike count </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The total number of bikes share for the hour</a:t>
                      </a:r>
                      <a:endParaRPr/>
                    </a:p>
                  </a:txBody>
                  <a:tcPr marL="91425" marR="91425" marT="91425" marB="91425"/>
                </a:tc>
                <a:extLst>
                  <a:ext uri="{0D108BD9-81ED-4DB2-BD59-A6C34878D82A}">
                    <a16:rowId xmlns:a16="http://schemas.microsoft.com/office/drawing/2014/main" val="10002"/>
                  </a:ext>
                </a:extLst>
              </a:tr>
              <a:tr h="313825">
                <a:tc>
                  <a:txBody>
                    <a:bodyPr/>
                    <a:lstStyle/>
                    <a:p>
                      <a:pPr marL="0" lvl="0" indent="0" algn="l" rtl="0">
                        <a:spcBef>
                          <a:spcPts val="0"/>
                        </a:spcBef>
                        <a:spcAft>
                          <a:spcPts val="0"/>
                        </a:spcAft>
                        <a:buNone/>
                      </a:pPr>
                      <a:r>
                        <a:rPr lang="en-GB"/>
                        <a:t>Hour</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Per hour information</a:t>
                      </a:r>
                      <a:endParaRPr/>
                    </a:p>
                  </a:txBody>
                  <a:tcPr marL="91425" marR="91425" marT="91425" marB="91425"/>
                </a:tc>
                <a:extLst>
                  <a:ext uri="{0D108BD9-81ED-4DB2-BD59-A6C34878D82A}">
                    <a16:rowId xmlns:a16="http://schemas.microsoft.com/office/drawing/2014/main" val="10003"/>
                  </a:ext>
                </a:extLst>
              </a:tr>
              <a:tr h="313825">
                <a:tc>
                  <a:txBody>
                    <a:bodyPr/>
                    <a:lstStyle/>
                    <a:p>
                      <a:pPr marL="0" lvl="0" indent="0" algn="l" rtl="0">
                        <a:spcBef>
                          <a:spcPts val="0"/>
                        </a:spcBef>
                        <a:spcAft>
                          <a:spcPts val="0"/>
                        </a:spcAft>
                        <a:buNone/>
                      </a:pPr>
                      <a:r>
                        <a:rPr lang="en-GB"/>
                        <a:t>Temperature</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Temperature in degree celsius</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GB"/>
                        <a:t>Humidity</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 Relative humidity percentage</a:t>
                      </a:r>
                      <a:endParaRPr/>
                    </a:p>
                  </a:txBody>
                  <a:tcPr marL="91425" marR="91425" marT="91425" marB="91425"/>
                </a:tc>
                <a:extLst>
                  <a:ext uri="{0D108BD9-81ED-4DB2-BD59-A6C34878D82A}">
                    <a16:rowId xmlns:a16="http://schemas.microsoft.com/office/drawing/2014/main" val="10005"/>
                  </a:ext>
                </a:extLst>
              </a:tr>
              <a:tr h="313825">
                <a:tc>
                  <a:txBody>
                    <a:bodyPr/>
                    <a:lstStyle/>
                    <a:p>
                      <a:pPr marL="0" lvl="0" indent="0" algn="l" rtl="0">
                        <a:spcBef>
                          <a:spcPts val="0"/>
                        </a:spcBef>
                        <a:spcAft>
                          <a:spcPts val="0"/>
                        </a:spcAft>
                        <a:buNone/>
                      </a:pPr>
                      <a:r>
                        <a:rPr lang="en-GB"/>
                        <a:t>Wind speed</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The speed that air is moving in Meter/sec</a:t>
                      </a:r>
                      <a:endParaRPr/>
                    </a:p>
                  </a:txBody>
                  <a:tcPr marL="91425" marR="91425" marT="91425" marB="91425"/>
                </a:tc>
                <a:extLst>
                  <a:ext uri="{0D108BD9-81ED-4DB2-BD59-A6C34878D82A}">
                    <a16:rowId xmlns:a16="http://schemas.microsoft.com/office/drawing/2014/main" val="10006"/>
                  </a:ext>
                </a:extLst>
              </a:tr>
              <a:tr h="313825">
                <a:tc>
                  <a:txBody>
                    <a:bodyPr/>
                    <a:lstStyle/>
                    <a:p>
                      <a:pPr marL="0" lvl="0" indent="0" algn="l" rtl="0">
                        <a:spcBef>
                          <a:spcPts val="0"/>
                        </a:spcBef>
                        <a:spcAft>
                          <a:spcPts val="0"/>
                        </a:spcAft>
                        <a:buNone/>
                      </a:pPr>
                      <a:r>
                        <a:rPr lang="en-GB"/>
                        <a:t>Visibility</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Visibility upto 10m</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814000" y="28124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5" name="Google Shape;115;p18"/>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16" name="Google Shape;116;p18"/>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17" name="Google Shape;117;p18"/>
          <p:cNvSpPr txBox="1"/>
          <p:nvPr/>
        </p:nvSpPr>
        <p:spPr>
          <a:xfrm>
            <a:off x="1552075" y="412525"/>
            <a:ext cx="6238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solidFill>
                  <a:srgbClr val="FF0000"/>
                </a:solidFill>
              </a:rPr>
              <a:t>Data Description (Contd.)</a:t>
            </a:r>
            <a:endParaRPr sz="3300" b="1">
              <a:solidFill>
                <a:srgbClr val="FF0000"/>
              </a:solidFill>
            </a:endParaRPr>
          </a:p>
        </p:txBody>
      </p:sp>
      <p:cxnSp>
        <p:nvCxnSpPr>
          <p:cNvPr id="118" name="Google Shape;118;p18"/>
          <p:cNvCxnSpPr/>
          <p:nvPr/>
        </p:nvCxnSpPr>
        <p:spPr>
          <a:xfrm>
            <a:off x="180825" y="-120550"/>
            <a:ext cx="2340600" cy="2089500"/>
          </a:xfrm>
          <a:prstGeom prst="straightConnector1">
            <a:avLst/>
          </a:prstGeom>
          <a:noFill/>
          <a:ln w="9525" cap="flat" cmpd="sng">
            <a:solidFill>
              <a:schemeClr val="dk2"/>
            </a:solidFill>
            <a:prstDash val="solid"/>
            <a:round/>
            <a:headEnd type="none" w="med" len="med"/>
            <a:tailEnd type="none" w="med" len="med"/>
          </a:ln>
        </p:spPr>
      </p:cxnSp>
      <p:sp>
        <p:nvSpPr>
          <p:cNvPr id="119" name="Google Shape;119;p18"/>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20" name="Google Shape;120;p18"/>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med" len="med"/>
            <a:tailEnd type="none" w="med" len="med"/>
          </a:ln>
        </p:spPr>
      </p:cxnSp>
      <p:graphicFrame>
        <p:nvGraphicFramePr>
          <p:cNvPr id="121" name="Google Shape;121;p18"/>
          <p:cNvGraphicFramePr/>
          <p:nvPr/>
        </p:nvGraphicFramePr>
        <p:xfrm>
          <a:off x="89550" y="1465475"/>
          <a:ext cx="3000000" cy="3000000"/>
        </p:xfrm>
        <a:graphic>
          <a:graphicData uri="http://schemas.openxmlformats.org/drawingml/2006/table">
            <a:tbl>
              <a:tblPr>
                <a:noFill/>
                <a:tableStyleId>{8E55CF49-631D-4D52-8AB5-4431E3BC146D}</a:tableStyleId>
              </a:tblPr>
              <a:tblGrid>
                <a:gridCol w="2354350">
                  <a:extLst>
                    <a:ext uri="{9D8B030D-6E8A-4147-A177-3AD203B41FA5}">
                      <a16:colId xmlns:a16="http://schemas.microsoft.com/office/drawing/2014/main" val="20000"/>
                    </a:ext>
                  </a:extLst>
                </a:gridCol>
                <a:gridCol w="874875">
                  <a:extLst>
                    <a:ext uri="{9D8B030D-6E8A-4147-A177-3AD203B41FA5}">
                      <a16:colId xmlns:a16="http://schemas.microsoft.com/office/drawing/2014/main" val="20001"/>
                    </a:ext>
                  </a:extLst>
                </a:gridCol>
                <a:gridCol w="5291375">
                  <a:extLst>
                    <a:ext uri="{9D8B030D-6E8A-4147-A177-3AD203B41FA5}">
                      <a16:colId xmlns:a16="http://schemas.microsoft.com/office/drawing/2014/main" val="20002"/>
                    </a:ext>
                  </a:extLst>
                </a:gridCol>
              </a:tblGrid>
              <a:tr h="473375">
                <a:tc>
                  <a:txBody>
                    <a:bodyPr/>
                    <a:lstStyle/>
                    <a:p>
                      <a:pPr marL="0" lvl="0" indent="0" algn="l" rtl="0">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Data Type</a:t>
                      </a:r>
                      <a:endParaRPr>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Description</a:t>
                      </a:r>
                      <a:endParaRPr>
                        <a:highlight>
                          <a:schemeClr val="dk1"/>
                        </a:highlight>
                      </a:endParaRPr>
                    </a:p>
                  </a:txBody>
                  <a:tcPr marL="91425" marR="91425" marT="91425" marB="91425">
                    <a:solidFill>
                      <a:schemeClr val="dk1"/>
                    </a:solidFill>
                  </a:tcPr>
                </a:tc>
                <a:extLst>
                  <a:ext uri="{0D108BD9-81ED-4DB2-BD59-A6C34878D82A}">
                    <a16:rowId xmlns:a16="http://schemas.microsoft.com/office/drawing/2014/main" val="10000"/>
                  </a:ext>
                </a:extLst>
              </a:tr>
              <a:tr h="313825">
                <a:tc>
                  <a:txBody>
                    <a:bodyPr/>
                    <a:lstStyle/>
                    <a:p>
                      <a:pPr marL="0" lvl="0" indent="0" algn="l" rtl="0">
                        <a:spcBef>
                          <a:spcPts val="0"/>
                        </a:spcBef>
                        <a:spcAft>
                          <a:spcPts val="0"/>
                        </a:spcAft>
                        <a:buNone/>
                      </a:pPr>
                      <a:r>
                        <a:rPr lang="en-GB"/>
                        <a:t>Dew Point Temperature</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Dew point temperature in degree celsius</a:t>
                      </a:r>
                      <a:endParaRPr/>
                    </a:p>
                  </a:txBody>
                  <a:tcPr marL="91425" marR="91425" marT="91425" marB="91425"/>
                </a:tc>
                <a:extLst>
                  <a:ext uri="{0D108BD9-81ED-4DB2-BD59-A6C34878D82A}">
                    <a16:rowId xmlns:a16="http://schemas.microsoft.com/office/drawing/2014/main" val="10001"/>
                  </a:ext>
                </a:extLst>
              </a:tr>
              <a:tr h="313825">
                <a:tc>
                  <a:txBody>
                    <a:bodyPr/>
                    <a:lstStyle/>
                    <a:p>
                      <a:pPr marL="0" lvl="0" indent="0" algn="l" rtl="0">
                        <a:spcBef>
                          <a:spcPts val="0"/>
                        </a:spcBef>
                        <a:spcAft>
                          <a:spcPts val="0"/>
                        </a:spcAft>
                        <a:buNone/>
                      </a:pPr>
                      <a:r>
                        <a:rPr lang="en-GB"/>
                        <a:t>Solar Radiation</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Solar radiation in Megajoules per square meter</a:t>
                      </a:r>
                      <a:endParaRPr/>
                    </a:p>
                  </a:txBody>
                  <a:tcPr marL="91425" marR="91425" marT="91425" marB="91425"/>
                </a:tc>
                <a:extLst>
                  <a:ext uri="{0D108BD9-81ED-4DB2-BD59-A6C34878D82A}">
                    <a16:rowId xmlns:a16="http://schemas.microsoft.com/office/drawing/2014/main" val="10002"/>
                  </a:ext>
                </a:extLst>
              </a:tr>
              <a:tr h="313825">
                <a:tc>
                  <a:txBody>
                    <a:bodyPr/>
                    <a:lstStyle/>
                    <a:p>
                      <a:pPr marL="0" lvl="0" indent="0" algn="l" rtl="0">
                        <a:spcBef>
                          <a:spcPts val="0"/>
                        </a:spcBef>
                        <a:spcAft>
                          <a:spcPts val="0"/>
                        </a:spcAft>
                        <a:buNone/>
                      </a:pPr>
                      <a:r>
                        <a:rPr lang="en-GB"/>
                        <a:t>Rainfall</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Rainfall in mm</a:t>
                      </a:r>
                      <a:endParaRPr/>
                    </a:p>
                  </a:txBody>
                  <a:tcPr marL="91425" marR="91425" marT="91425" marB="91425"/>
                </a:tc>
                <a:extLst>
                  <a:ext uri="{0D108BD9-81ED-4DB2-BD59-A6C34878D82A}">
                    <a16:rowId xmlns:a16="http://schemas.microsoft.com/office/drawing/2014/main" val="10003"/>
                  </a:ext>
                </a:extLst>
              </a:tr>
              <a:tr h="313825">
                <a:tc>
                  <a:txBody>
                    <a:bodyPr/>
                    <a:lstStyle/>
                    <a:p>
                      <a:pPr marL="0" lvl="0" indent="0" algn="l" rtl="0">
                        <a:spcBef>
                          <a:spcPts val="0"/>
                        </a:spcBef>
                        <a:spcAft>
                          <a:spcPts val="0"/>
                        </a:spcAft>
                        <a:buNone/>
                      </a:pPr>
                      <a:r>
                        <a:rPr lang="en-GB"/>
                        <a:t>Snowfall</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Snowfall in cm</a:t>
                      </a:r>
                      <a:endParaRPr/>
                    </a:p>
                  </a:txBody>
                  <a:tcPr marL="91425" marR="91425" marT="91425" marB="91425"/>
                </a:tc>
                <a:extLst>
                  <a:ext uri="{0D108BD9-81ED-4DB2-BD59-A6C34878D82A}">
                    <a16:rowId xmlns:a16="http://schemas.microsoft.com/office/drawing/2014/main" val="10004"/>
                  </a:ext>
                </a:extLst>
              </a:tr>
              <a:tr h="313825">
                <a:tc>
                  <a:txBody>
                    <a:bodyPr/>
                    <a:lstStyle/>
                    <a:p>
                      <a:pPr marL="0" lvl="0" indent="0" algn="l" rtl="0">
                        <a:spcBef>
                          <a:spcPts val="0"/>
                        </a:spcBef>
                        <a:spcAft>
                          <a:spcPts val="0"/>
                        </a:spcAft>
                        <a:buNone/>
                      </a:pPr>
                      <a:r>
                        <a:rPr lang="en-GB"/>
                        <a:t>Seasons</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Categorical (spring, Summer, autumn,winter)</a:t>
                      </a:r>
                      <a:endParaRPr/>
                    </a:p>
                  </a:txBody>
                  <a:tcPr marL="91425" marR="91425" marT="91425" marB="91425"/>
                </a:tc>
                <a:extLst>
                  <a:ext uri="{0D108BD9-81ED-4DB2-BD59-A6C34878D82A}">
                    <a16:rowId xmlns:a16="http://schemas.microsoft.com/office/drawing/2014/main" val="10005"/>
                  </a:ext>
                </a:extLst>
              </a:tr>
              <a:tr h="313825">
                <a:tc>
                  <a:txBody>
                    <a:bodyPr/>
                    <a:lstStyle/>
                    <a:p>
                      <a:pPr marL="0" lvl="0" indent="0" algn="l" rtl="0">
                        <a:spcBef>
                          <a:spcPts val="0"/>
                        </a:spcBef>
                        <a:spcAft>
                          <a:spcPts val="0"/>
                        </a:spcAft>
                        <a:buNone/>
                      </a:pPr>
                      <a:r>
                        <a:rPr lang="en-GB"/>
                        <a:t>Holiday</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Holiday /no holiday</a:t>
                      </a:r>
                      <a:endParaRPr/>
                    </a:p>
                  </a:txBody>
                  <a:tcPr marL="91425" marR="91425" marT="91425" marB="91425"/>
                </a:tc>
                <a:extLst>
                  <a:ext uri="{0D108BD9-81ED-4DB2-BD59-A6C34878D82A}">
                    <a16:rowId xmlns:a16="http://schemas.microsoft.com/office/drawing/2014/main" val="10006"/>
                  </a:ext>
                </a:extLst>
              </a:tr>
              <a:tr h="313825">
                <a:tc>
                  <a:txBody>
                    <a:bodyPr/>
                    <a:lstStyle/>
                    <a:p>
                      <a:pPr marL="0" lvl="0" indent="0" algn="l" rtl="0">
                        <a:spcBef>
                          <a:spcPts val="0"/>
                        </a:spcBef>
                        <a:spcAft>
                          <a:spcPts val="0"/>
                        </a:spcAft>
                        <a:buNone/>
                      </a:pPr>
                      <a:r>
                        <a:rPr lang="en-GB"/>
                        <a:t>Functional Day</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yes/no</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0" y="0"/>
            <a:ext cx="550599" cy="550599"/>
          </a:xfrm>
          <a:prstGeom prst="rect">
            <a:avLst/>
          </a:prstGeom>
          <a:noFill/>
          <a:ln>
            <a:noFill/>
          </a:ln>
        </p:spPr>
      </p:pic>
      <p:sp>
        <p:nvSpPr>
          <p:cNvPr id="127" name="Google Shape;127;p19"/>
          <p:cNvSpPr txBox="1"/>
          <p:nvPr/>
        </p:nvSpPr>
        <p:spPr>
          <a:xfrm>
            <a:off x="1125150" y="974450"/>
            <a:ext cx="4872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rPr>
              <a:t>Pre Processing and Data Cleaning</a:t>
            </a:r>
            <a:endParaRPr sz="2400" b="1">
              <a:solidFill>
                <a:schemeClr val="dk1"/>
              </a:solidFill>
            </a:endParaRPr>
          </a:p>
        </p:txBody>
      </p:sp>
      <p:sp>
        <p:nvSpPr>
          <p:cNvPr id="128" name="Google Shape;128;p19"/>
          <p:cNvSpPr txBox="1"/>
          <p:nvPr/>
        </p:nvSpPr>
        <p:spPr>
          <a:xfrm>
            <a:off x="517500" y="2206375"/>
            <a:ext cx="81090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AutoNum type="arabicPeriod"/>
            </a:pPr>
            <a:r>
              <a:rPr lang="en-GB" sz="1700" b="1">
                <a:solidFill>
                  <a:srgbClr val="1E1E1E"/>
                </a:solidFill>
              </a:rPr>
              <a:t>Duplicates Value: </a:t>
            </a:r>
            <a:r>
              <a:rPr lang="en-GB" sz="1700"/>
              <a:t>We searched for duplicates value but there were none duplicates in dataset.</a:t>
            </a:r>
            <a:endParaRPr sz="1700"/>
          </a:p>
          <a:p>
            <a:pPr marL="457200" lvl="0" indent="-336550" algn="l" rtl="0">
              <a:spcBef>
                <a:spcPts val="0"/>
              </a:spcBef>
              <a:spcAft>
                <a:spcPts val="0"/>
              </a:spcAft>
              <a:buSzPts val="1700"/>
              <a:buAutoNum type="arabicPeriod"/>
            </a:pPr>
            <a:r>
              <a:rPr lang="en-GB" sz="1700" b="1">
                <a:solidFill>
                  <a:srgbClr val="1E1E1E"/>
                </a:solidFill>
              </a:rPr>
              <a:t>Null Values: </a:t>
            </a:r>
            <a:r>
              <a:rPr lang="en-GB" sz="1700">
                <a:solidFill>
                  <a:srgbClr val="383838"/>
                </a:solidFill>
              </a:rPr>
              <a:t>There were no null values in dataset</a:t>
            </a:r>
            <a:endParaRPr sz="1700">
              <a:solidFill>
                <a:srgbClr val="383838"/>
              </a:solidFill>
            </a:endParaRPr>
          </a:p>
          <a:p>
            <a:pPr marL="457200" lvl="0" indent="-336550" algn="l" rtl="0">
              <a:spcBef>
                <a:spcPts val="0"/>
              </a:spcBef>
              <a:spcAft>
                <a:spcPts val="0"/>
              </a:spcAft>
              <a:buSzPts val="1700"/>
              <a:buAutoNum type="arabicPeriod"/>
            </a:pPr>
            <a:r>
              <a:rPr lang="en-GB" sz="1700" b="1">
                <a:solidFill>
                  <a:srgbClr val="1E1E1E"/>
                </a:solidFill>
              </a:rPr>
              <a:t>Convert column to appropriate data type: </a:t>
            </a:r>
            <a:r>
              <a:rPr lang="en-GB" sz="1700" b="1">
                <a:solidFill>
                  <a:srgbClr val="FF0000"/>
                </a:solidFill>
              </a:rPr>
              <a:t> </a:t>
            </a:r>
            <a:r>
              <a:rPr lang="en-GB" sz="1700"/>
              <a:t>converted date column to datetime object</a:t>
            </a:r>
            <a:endParaRPr sz="1700"/>
          </a:p>
          <a:p>
            <a:pPr marL="457200" lvl="0" indent="-336550" algn="l" rtl="0">
              <a:spcBef>
                <a:spcPts val="0"/>
              </a:spcBef>
              <a:spcAft>
                <a:spcPts val="0"/>
              </a:spcAft>
              <a:buSzPts val="1700"/>
              <a:buAutoNum type="arabicPeriod"/>
            </a:pPr>
            <a:r>
              <a:rPr lang="en-GB" sz="1700" b="1">
                <a:solidFill>
                  <a:srgbClr val="1E1E1E"/>
                </a:solidFill>
              </a:rPr>
              <a:t>Extract new columns:</a:t>
            </a:r>
            <a:r>
              <a:rPr lang="en-GB" sz="1700" b="1"/>
              <a:t> </a:t>
            </a:r>
            <a:r>
              <a:rPr lang="en-GB" sz="1700"/>
              <a:t>Extracted day,month, year from date column</a:t>
            </a:r>
            <a:endParaRPr sz="1700"/>
          </a:p>
          <a:p>
            <a:pPr marL="457200" lvl="0" indent="-336550" algn="l" rtl="0">
              <a:spcBef>
                <a:spcPts val="0"/>
              </a:spcBef>
              <a:spcAft>
                <a:spcPts val="0"/>
              </a:spcAft>
              <a:buSzPts val="1700"/>
              <a:buAutoNum type="arabicPeriod"/>
            </a:pPr>
            <a:r>
              <a:rPr lang="en-GB" sz="1700" b="1">
                <a:solidFill>
                  <a:srgbClr val="1E1E1E"/>
                </a:solidFill>
              </a:rPr>
              <a:t>Drop Column:</a:t>
            </a:r>
            <a:r>
              <a:rPr lang="en-GB" sz="1700" b="1">
                <a:solidFill>
                  <a:srgbClr val="FF0000"/>
                </a:solidFill>
              </a:rPr>
              <a:t> </a:t>
            </a:r>
            <a:r>
              <a:rPr lang="en-GB" sz="1700"/>
              <a:t>dropped unnecessary column</a:t>
            </a:r>
            <a:endParaRPr sz="1700"/>
          </a:p>
          <a:p>
            <a:pPr marL="457200" lvl="0" indent="-336550" algn="l" rtl="0">
              <a:spcBef>
                <a:spcPts val="0"/>
              </a:spcBef>
              <a:spcAft>
                <a:spcPts val="0"/>
              </a:spcAft>
              <a:buSzPts val="1700"/>
              <a:buAutoNum type="arabicPeriod"/>
            </a:pPr>
            <a:r>
              <a:rPr lang="en-GB" sz="1700" b="1">
                <a:solidFill>
                  <a:srgbClr val="1E1E1E"/>
                </a:solidFill>
              </a:rPr>
              <a:t>One hot encoding:</a:t>
            </a:r>
            <a:r>
              <a:rPr lang="en-GB" sz="1700"/>
              <a:t> Created dummy variables for season,</a:t>
            </a:r>
            <a:endParaRPr sz="1700"/>
          </a:p>
          <a:p>
            <a:pPr marL="457200" lvl="0" indent="0" algn="l" rtl="0">
              <a:spcBef>
                <a:spcPts val="0"/>
              </a:spcBef>
              <a:spcAft>
                <a:spcPts val="0"/>
              </a:spcAft>
              <a:buNone/>
            </a:pPr>
            <a:r>
              <a:rPr lang="en-GB" sz="1700"/>
              <a:t>Replace the object values into 0,1 in the columns holiday, functioning day.</a:t>
            </a:r>
            <a:endParaRPr sz="1700"/>
          </a:p>
          <a:p>
            <a:pPr marL="457200" lvl="0" indent="0" algn="l" rtl="0">
              <a:spcBef>
                <a:spcPts val="0"/>
              </a:spcBef>
              <a:spcAft>
                <a:spcPts val="0"/>
              </a:spcAft>
              <a:buNone/>
            </a:pPr>
            <a:r>
              <a:rPr lang="en-GB" sz="1700"/>
              <a:t>               </a:t>
            </a:r>
            <a:endParaRPr sz="1700"/>
          </a:p>
        </p:txBody>
      </p:sp>
      <p:pic>
        <p:nvPicPr>
          <p:cNvPr id="129" name="Google Shape;129;p19"/>
          <p:cNvPicPr preferRelativeResize="0"/>
          <p:nvPr/>
        </p:nvPicPr>
        <p:blipFill>
          <a:blip r:embed="rId4">
            <a:alphaModFix/>
          </a:blip>
          <a:stretch>
            <a:fillRect/>
          </a:stretch>
        </p:blipFill>
        <p:spPr>
          <a:xfrm>
            <a:off x="5831750" y="226513"/>
            <a:ext cx="2514600"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ctrTitle"/>
          </p:nvPr>
        </p:nvSpPr>
        <p:spPr>
          <a:xfrm>
            <a:off x="925500" y="472150"/>
            <a:ext cx="7293000" cy="7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700"/>
              <a:t>Exploratory Data Analysis</a:t>
            </a:r>
            <a:endParaRPr sz="3700"/>
          </a:p>
        </p:txBody>
      </p:sp>
      <p:sp>
        <p:nvSpPr>
          <p:cNvPr id="135" name="Google Shape;135;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6" name="Google Shape;136;p20"/>
          <p:cNvSpPr txBox="1"/>
          <p:nvPr/>
        </p:nvSpPr>
        <p:spPr>
          <a:xfrm>
            <a:off x="874000" y="140642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FF0000"/>
                </a:solidFill>
              </a:rPr>
              <a:t>Skewness:</a:t>
            </a:r>
            <a:r>
              <a:rPr lang="en-GB"/>
              <a:t> Target variable (Rented bike count) is positively skewed</a:t>
            </a:r>
            <a:endParaRPr/>
          </a:p>
        </p:txBody>
      </p:sp>
      <p:pic>
        <p:nvPicPr>
          <p:cNvPr id="137" name="Google Shape;137;p20"/>
          <p:cNvPicPr preferRelativeResize="0"/>
          <p:nvPr/>
        </p:nvPicPr>
        <p:blipFill>
          <a:blip r:embed="rId3">
            <a:alphaModFix/>
          </a:blip>
          <a:stretch>
            <a:fillRect/>
          </a:stretch>
        </p:blipFill>
        <p:spPr>
          <a:xfrm>
            <a:off x="311700" y="2492325"/>
            <a:ext cx="3905250" cy="2495550"/>
          </a:xfrm>
          <a:prstGeom prst="rect">
            <a:avLst/>
          </a:prstGeom>
          <a:noFill/>
          <a:ln>
            <a:noFill/>
          </a:ln>
        </p:spPr>
      </p:pic>
      <p:sp>
        <p:nvSpPr>
          <p:cNvPr id="138" name="Google Shape;138;p20"/>
          <p:cNvSpPr txBox="1"/>
          <p:nvPr/>
        </p:nvSpPr>
        <p:spPr>
          <a:xfrm>
            <a:off x="874000" y="223020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9" name="Google Shape;139;p20"/>
          <p:cNvSpPr txBox="1"/>
          <p:nvPr/>
        </p:nvSpPr>
        <p:spPr>
          <a:xfrm>
            <a:off x="1185425" y="2027500"/>
            <a:ext cx="3905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Before Transformation</a:t>
            </a:r>
            <a:endParaRPr sz="1500" b="1"/>
          </a:p>
        </p:txBody>
      </p:sp>
      <p:sp>
        <p:nvSpPr>
          <p:cNvPr id="140" name="Google Shape;140;p20"/>
          <p:cNvSpPr txBox="1"/>
          <p:nvPr/>
        </p:nvSpPr>
        <p:spPr>
          <a:xfrm>
            <a:off x="5515200" y="2027500"/>
            <a:ext cx="3628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After Square Root Transformation</a:t>
            </a:r>
            <a:endParaRPr sz="1500" b="1"/>
          </a:p>
        </p:txBody>
      </p:sp>
      <p:pic>
        <p:nvPicPr>
          <p:cNvPr id="141" name="Google Shape;141;p20"/>
          <p:cNvPicPr preferRelativeResize="0"/>
          <p:nvPr/>
        </p:nvPicPr>
        <p:blipFill>
          <a:blip r:embed="rId4">
            <a:alphaModFix/>
          </a:blip>
          <a:stretch>
            <a:fillRect/>
          </a:stretch>
        </p:blipFill>
        <p:spPr>
          <a:xfrm>
            <a:off x="4757925" y="2541175"/>
            <a:ext cx="3716100" cy="239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ctrTitle"/>
          </p:nvPr>
        </p:nvSpPr>
        <p:spPr>
          <a:xfrm>
            <a:off x="311700" y="351600"/>
            <a:ext cx="8520600" cy="7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200"/>
              <a:t>Rented bike count as per seasons</a:t>
            </a:r>
            <a:endParaRPr sz="4200"/>
          </a:p>
        </p:txBody>
      </p:sp>
      <p:pic>
        <p:nvPicPr>
          <p:cNvPr id="147" name="Google Shape;147;p21"/>
          <p:cNvPicPr preferRelativeResize="0"/>
          <p:nvPr/>
        </p:nvPicPr>
        <p:blipFill>
          <a:blip r:embed="rId3">
            <a:alphaModFix/>
          </a:blip>
          <a:stretch>
            <a:fillRect/>
          </a:stretch>
        </p:blipFill>
        <p:spPr>
          <a:xfrm>
            <a:off x="4297450" y="1141500"/>
            <a:ext cx="4257050" cy="3742199"/>
          </a:xfrm>
          <a:prstGeom prst="rect">
            <a:avLst/>
          </a:prstGeom>
          <a:noFill/>
          <a:ln>
            <a:noFill/>
          </a:ln>
        </p:spPr>
      </p:pic>
      <p:sp>
        <p:nvSpPr>
          <p:cNvPr id="148" name="Google Shape;148;p21"/>
          <p:cNvSpPr txBox="1"/>
          <p:nvPr/>
        </p:nvSpPr>
        <p:spPr>
          <a:xfrm>
            <a:off x="469800" y="1665250"/>
            <a:ext cx="29760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As we can see most of the bikes rented on the summer season and least number of bikes rented in the winter season</a:t>
            </a:r>
            <a:endParaRPr/>
          </a:p>
          <a:p>
            <a:pPr marL="457200" lvl="0" indent="-317500" algn="l" rtl="0">
              <a:spcBef>
                <a:spcPts val="0"/>
              </a:spcBef>
              <a:spcAft>
                <a:spcPts val="0"/>
              </a:spcAft>
              <a:buSzPts val="1400"/>
              <a:buChar char="●"/>
            </a:pPr>
            <a:r>
              <a:rPr lang="en-GB"/>
              <a:t>Business should keep in mind that there is enough availability of bikes in the summer season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1275</Words>
  <Application>Microsoft Office PowerPoint</Application>
  <PresentationFormat>On-screen Show (16:9)</PresentationFormat>
  <Paragraphs>170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vt:lpstr>
      <vt:lpstr>Arial</vt:lpstr>
      <vt:lpstr>Courier New</vt:lpstr>
      <vt:lpstr>Simple Light</vt:lpstr>
      <vt:lpstr>PowerPoint Presentation</vt:lpstr>
      <vt:lpstr>     </vt:lpstr>
      <vt:lpstr> Objectives</vt:lpstr>
      <vt:lpstr>Proposed Methodology</vt:lpstr>
      <vt:lpstr>PowerPoint Presentation</vt:lpstr>
      <vt:lpstr>PowerPoint Presentation</vt:lpstr>
      <vt:lpstr>PowerPoint Presentation</vt:lpstr>
      <vt:lpstr>Exploratory Data Analysis</vt:lpstr>
      <vt:lpstr>Rented bike count as per seasons</vt:lpstr>
      <vt:lpstr>Rented bike count as per Holiday</vt:lpstr>
      <vt:lpstr>Rented bikes in different months in the year 2018</vt:lpstr>
      <vt:lpstr>Bikes rented in different intensities rainfall</vt:lpstr>
      <vt:lpstr>Bikes rented in different intensities snowfall</vt:lpstr>
      <vt:lpstr>Bike rentals according to temperature intensity  </vt:lpstr>
      <vt:lpstr>PowerPoint Presentation</vt:lpstr>
      <vt:lpstr>Correlation among the features</vt:lpstr>
      <vt:lpstr>Relation between Categorical and Target Variable</vt:lpstr>
      <vt:lpstr>Modelling Approach</vt:lpstr>
      <vt:lpstr>Fitting various model</vt:lpstr>
      <vt:lpstr>Model Performance Comparison</vt:lpstr>
      <vt:lpstr>Feature Importance</vt:lpstr>
      <vt:lpstr>Model Explainability </vt:lpstr>
      <vt:lpstr>Challenges Faced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Jeet Singh</cp:lastModifiedBy>
  <cp:revision>1</cp:revision>
  <dcterms:modified xsi:type="dcterms:W3CDTF">2022-12-23T10:21:54Z</dcterms:modified>
</cp:coreProperties>
</file>