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8" r:id="rId17"/>
    <p:sldId id="279" r:id="rId18"/>
    <p:sldId id="281" r:id="rId19"/>
    <p:sldId id="280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E0B1B-76C3-48B0-8DFC-09C1F5848996}">
  <a:tblStyle styleId="{C1EE0B1B-76C3-48B0-8DFC-09C1F5848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d68504ff2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d68504ff2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d68504ff2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d68504ff2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68504ff2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68504ff2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d68504ff2_1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d68504ff2_1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d68504ff2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d68504ff2_1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ebcd7498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ebcd7498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d68504ff2_1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d68504ff2_1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d68504ff2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d68504ff2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d68504ff2_1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bd68504ff2_1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dec3e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dec3e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d526f5f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d526f5f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d526f5f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d526f5f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f3093d36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f3093d36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d526f5fcf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d526f5fcf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f3093d369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f3093d369_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d68504ff2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d68504ff2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d68504ff2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d68504ff2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B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206385" y="313151"/>
            <a:ext cx="8330103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b="1" dirty="0">
                <a:solidFill>
                  <a:schemeClr val="dk1"/>
                </a:solidFill>
              </a:rPr>
              <a:t>         Capstone Project –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b="1" dirty="0">
                <a:solidFill>
                  <a:schemeClr val="dk1"/>
                </a:solidFill>
              </a:rPr>
              <a:t> </a:t>
            </a:r>
            <a:r>
              <a:rPr lang="en-GB" sz="4100" b="1" dirty="0">
                <a:solidFill>
                  <a:schemeClr val="accent2"/>
                </a:solidFill>
              </a:rPr>
              <a:t>NETFLIX Movies and TV Shows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b="1" dirty="0">
                <a:solidFill>
                  <a:schemeClr val="accent2"/>
                </a:solidFill>
              </a:rPr>
              <a:t>                Clustering 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80375" y="3355350"/>
            <a:ext cx="274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accent2"/>
                </a:solidFill>
              </a:rPr>
              <a:t>Submitted By:</a:t>
            </a:r>
            <a:endParaRPr sz="21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accent2"/>
                </a:solidFill>
              </a:rPr>
              <a:t>Jyoti Singh</a:t>
            </a:r>
            <a:endParaRPr sz="21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19B4C0BD-6207-47E5-57D3-D04EA303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16" y="3021554"/>
            <a:ext cx="4444609" cy="21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>
            <a:off x="130875" y="-334026"/>
            <a:ext cx="8520600" cy="1855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Movies and TV Shows releases year</a:t>
            </a:r>
            <a:endParaRPr sz="4400" dirty="0"/>
          </a:p>
        </p:txBody>
      </p:sp>
      <p:sp>
        <p:nvSpPr>
          <p:cNvPr id="155" name="Google Shape;155;p22"/>
          <p:cNvSpPr txBox="1"/>
          <p:nvPr/>
        </p:nvSpPr>
        <p:spPr>
          <a:xfrm>
            <a:off x="528450" y="2162150"/>
            <a:ext cx="3594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Most of the show release in the year of 2018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After 2014 there are growth in the amount of content added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BEADA-EE84-D021-9374-9A946F92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10" y="1640910"/>
            <a:ext cx="4148038" cy="3043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ctrTitle"/>
          </p:nvPr>
        </p:nvSpPr>
        <p:spPr>
          <a:xfrm>
            <a:off x="311700" y="391800"/>
            <a:ext cx="8520600" cy="692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 dirty="0"/>
              <a:t>Top 10 Genre of Movies/TV Show on NETFLIX</a:t>
            </a:r>
            <a:endParaRPr sz="3100" dirty="0"/>
          </a:p>
        </p:txBody>
      </p:sp>
      <p:sp>
        <p:nvSpPr>
          <p:cNvPr id="163" name="Google Shape;163;p23"/>
          <p:cNvSpPr txBox="1"/>
          <p:nvPr/>
        </p:nvSpPr>
        <p:spPr>
          <a:xfrm>
            <a:off x="548371" y="2501425"/>
            <a:ext cx="3000000" cy="283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GB" sz="1450" dirty="0">
                <a:highlight>
                  <a:schemeClr val="dk2"/>
                </a:highlight>
              </a:rPr>
              <a:t>The chart show that most of the show Genre related to Documentaries and Stand-Up Comedy.</a:t>
            </a:r>
          </a:p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GB" sz="1450" dirty="0">
                <a:highlight>
                  <a:schemeClr val="dk2"/>
                </a:highlight>
              </a:rPr>
              <a:t>After that Dramas and International Movies</a:t>
            </a:r>
          </a:p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endParaRPr lang="en-GB" sz="1450" dirty="0">
              <a:highlight>
                <a:schemeClr val="dk2"/>
              </a:highlight>
            </a:endParaRPr>
          </a:p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endParaRPr sz="1450" dirty="0">
              <a:highlight>
                <a:schemeClr val="dk2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918775" y="472150"/>
            <a:ext cx="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CF823-B8C0-E4A1-DA5B-9EF52F16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86" y="1183710"/>
            <a:ext cx="4828784" cy="3959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ctrTitle"/>
          </p:nvPr>
        </p:nvSpPr>
        <p:spPr>
          <a:xfrm>
            <a:off x="181125" y="156575"/>
            <a:ext cx="8520600" cy="122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Top 20 actor with most number of Movies/Shows on Netflix</a:t>
            </a:r>
            <a:endParaRPr sz="3400"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311700" y="4121063"/>
            <a:ext cx="8520600" cy="75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Anupam </a:t>
            </a:r>
            <a:r>
              <a:rPr lang="en-IN" sz="140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Kher</a:t>
            </a:r>
            <a:r>
              <a:rPr lang="en-IN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Takahiro Sakurai, Shah Rukh Khan, Om Puri, </a:t>
            </a:r>
            <a:r>
              <a:rPr lang="en-IN" sz="140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Boman</a:t>
            </a:r>
            <a:r>
              <a:rPr lang="en-IN" sz="14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Irani are among the top 5 actors worked on shows/movies on Netflix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F914-BA48-CB1E-6B5B-87512A07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500"/>
            <a:ext cx="9144000" cy="2803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/>
          </p:nvPr>
        </p:nvSpPr>
        <p:spPr>
          <a:xfrm>
            <a:off x="311700" y="164176"/>
            <a:ext cx="8520600" cy="808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/>
              <a:t>Which Country has most number of content</a:t>
            </a: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0" y="4256466"/>
            <a:ext cx="8700221" cy="48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GB" sz="1450" dirty="0">
                <a:highlight>
                  <a:srgbClr val="FFFFFF"/>
                </a:highlight>
              </a:rPr>
              <a:t>US and India has the most number of content after that United Kingdom</a:t>
            </a:r>
            <a:endParaRPr sz="1450" dirty="0">
              <a:highlight>
                <a:srgbClr val="FFFFFF"/>
              </a:highlight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597300" y="572625"/>
            <a:ext cx="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E2AEB-0DAD-5CF4-B15B-34A1AA5F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825"/>
            <a:ext cx="9144000" cy="28274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ctrTitle"/>
          </p:nvPr>
        </p:nvSpPr>
        <p:spPr>
          <a:xfrm>
            <a:off x="311700" y="214875"/>
            <a:ext cx="8520600" cy="14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bg1"/>
                </a:solidFill>
                <a:highlight>
                  <a:srgbClr val="FFFBFB"/>
                </a:highlight>
                <a:latin typeface="Courier New"/>
                <a:ea typeface="Courier New"/>
                <a:cs typeface="Courier New"/>
                <a:sym typeface="Courier New"/>
              </a:rPr>
              <a:t>    Content added over the year</a:t>
            </a:r>
            <a:endParaRPr sz="2800" b="1" dirty="0">
              <a:solidFill>
                <a:schemeClr val="bg1"/>
              </a:solidFill>
              <a:highlight>
                <a:srgbClr val="FFFB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highlight>
                <a:srgbClr val="FFFBFB"/>
              </a:highlight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6"/>
          <p:cNvSpPr txBox="1"/>
          <p:nvPr/>
        </p:nvSpPr>
        <p:spPr>
          <a:xfrm>
            <a:off x="683125" y="2200050"/>
            <a:ext cx="3000000" cy="153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 dirty="0">
                <a:highlight>
                  <a:srgbClr val="FFFFFF"/>
                </a:highlight>
              </a:rPr>
              <a:t>Plot </a:t>
            </a:r>
            <a:r>
              <a:rPr lang="en-GB" sz="1350" dirty="0" err="1">
                <a:highlight>
                  <a:srgbClr val="FFFFFF"/>
                </a:highlight>
              </a:rPr>
              <a:t>shos</a:t>
            </a:r>
            <a:r>
              <a:rPr lang="en-GB" sz="1350" dirty="0">
                <a:highlight>
                  <a:srgbClr val="FFFFFF"/>
                </a:highlight>
              </a:rPr>
              <a:t> that people tend to rent bikes when the temperature is between -5 to 25 degrees.</a:t>
            </a:r>
            <a:endParaRPr sz="13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235650" y="271250"/>
            <a:ext cx="2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12D6B-3C92-9254-E5B6-1E5F8462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1" y="1062507"/>
            <a:ext cx="8639117" cy="4663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ctrTitle"/>
          </p:nvPr>
        </p:nvSpPr>
        <p:spPr>
          <a:xfrm>
            <a:off x="150950" y="312600"/>
            <a:ext cx="8520600" cy="7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b="1"/>
              <a:t>Fitting various model</a:t>
            </a:r>
            <a:endParaRPr sz="3900" b="1"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1"/>
          </p:nvPr>
        </p:nvSpPr>
        <p:spPr>
          <a:xfrm flipV="1">
            <a:off x="311700" y="5097780"/>
            <a:ext cx="85206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31"/>
          <p:cNvSpPr txBox="1"/>
          <p:nvPr/>
        </p:nvSpPr>
        <p:spPr>
          <a:xfrm>
            <a:off x="771800" y="1305950"/>
            <a:ext cx="3104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700" dirty="0"/>
              <a:t>Silhouette Score(</a:t>
            </a:r>
            <a:r>
              <a:rPr lang="en-GB" sz="1700" dirty="0" err="1"/>
              <a:t>KMeans</a:t>
            </a:r>
            <a:r>
              <a:rPr lang="en-GB" sz="1700" dirty="0"/>
              <a:t>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700" dirty="0"/>
              <a:t> Elbow Method(</a:t>
            </a:r>
            <a:r>
              <a:rPr lang="en-GB" sz="1700" dirty="0" err="1"/>
              <a:t>Kmeans</a:t>
            </a:r>
            <a:r>
              <a:rPr lang="en-GB" sz="1700" dirty="0"/>
              <a:t>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700" dirty="0"/>
              <a:t>DBSCAN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700" dirty="0"/>
              <a:t>Hierarchical Clustering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700" dirty="0"/>
              <a:t>Agglomerative Clustering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700" dirty="0"/>
              <a:t>Principal Component Analysis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600" y="1305950"/>
            <a:ext cx="2511600" cy="2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ctrTitle"/>
          </p:nvPr>
        </p:nvSpPr>
        <p:spPr>
          <a:xfrm>
            <a:off x="2620600" y="647525"/>
            <a:ext cx="50127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/>
              <a:t>Challenges Faced</a:t>
            </a:r>
            <a:endParaRPr sz="4200" b="1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● Comprehending the problem statement, and understanding the  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28300" y="2400975"/>
            <a:ext cx="8694000" cy="201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● Comprehending the problem statement, and understanding the  business implications.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● Feature engineering – deciding on which features to be dropped /  kept / transformed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● Choosing the best visualization to show the trends among different features clearly in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   the EDA phase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● Choosing the ML models to make </a:t>
            </a:r>
            <a:r>
              <a:rPr lang="en-IN" sz="1700" dirty="0"/>
              <a:t>Cluster for recommendation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● Choosing the best hyperparameters, which prevents overfitting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 </a:t>
            </a:r>
            <a:endParaRPr sz="1700" dirty="0"/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7149"/>
          <a:stretch/>
        </p:blipFill>
        <p:spPr>
          <a:xfrm>
            <a:off x="311700" y="109775"/>
            <a:ext cx="2400300" cy="17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subTitle" idx="1"/>
          </p:nvPr>
        </p:nvSpPr>
        <p:spPr>
          <a:xfrm>
            <a:off x="311700" y="1521912"/>
            <a:ext cx="8520600" cy="2104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 The dataset contains 7787 rows and 12 columns, cast and director columns have a lot   of missing values so we dropped them and we have 10 features for the further analysis.</a:t>
            </a:r>
          </a:p>
          <a:p>
            <a:pPr marL="114300" indent="0" algn="l"/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 We have two types of content movies and TV shows.</a:t>
            </a:r>
          </a:p>
          <a:p>
            <a:pPr marL="114300" indent="0" algn="l"/>
            <a:r>
              <a:rPr lang="en-GB" sz="1600" dirty="0">
                <a:solidFill>
                  <a:srgbClr val="212121"/>
                </a:solidFill>
                <a:latin typeface="Roboto" panose="02000000000000000000" pitchFamily="2" charset="0"/>
              </a:rPr>
              <a:t>3.   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Netflix has 69% of its content as movies, so we can say that movies are clearly more popular on Netflix than TV shows.</a:t>
            </a:r>
          </a:p>
          <a:p>
            <a:pPr marL="114300" indent="0" algn="l"/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   For mature audience, there is much more movie content than TV shows. However, for the younger audience (under the age of 17),there are more TV shows than movies.</a:t>
            </a:r>
          </a:p>
          <a:p>
            <a:pPr marL="114300" indent="0" algn="l"/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   Netflix has started adding content since 2014,highest number of movies and tv shows added in the year 2019,there is consistent content addition to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netflix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across the year.</a:t>
            </a:r>
          </a:p>
          <a:p>
            <a:pPr marL="114300" indent="0" algn="l"/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   The average duration of a movie on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netflix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90 minutes.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 respect to available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content,the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United States is on the </a:t>
            </a:r>
            <a:r>
              <a:rPr lang="en-GB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top.India</a:t>
            </a:r>
            <a:r>
              <a:rPr lang="en-GB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at second followed by the UK and Canada. China is not even close to the top.</a:t>
            </a:r>
          </a:p>
          <a:p>
            <a:pPr algn="l">
              <a:buFont typeface="+mj-lt"/>
              <a:buAutoNum type="arabicPeriod"/>
            </a:pPr>
            <a:endParaRPr lang="en-GB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endParaRPr lang="en-GB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75" y="120175"/>
            <a:ext cx="2857500" cy="12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FFDE-34CD-9F8C-A37A-77181AE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4D96-D974-9A72-E88A-729BBED44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1600" dirty="0">
                <a:solidFill>
                  <a:srgbClr val="212121"/>
                </a:solidFill>
                <a:latin typeface="Roboto" panose="02000000000000000000" pitchFamily="2" charset="0"/>
              </a:rPr>
              <a:t>7. 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terms of genres, Dramas is on the top followed by Comedies and Documentaries.</a:t>
            </a:r>
          </a:p>
          <a:p>
            <a:pPr marL="114300" indent="0">
              <a:buNone/>
            </a:pPr>
            <a:r>
              <a:rPr lang="en-GB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 Number of movies added to </a:t>
            </a:r>
            <a:r>
              <a:rPr lang="en-GB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netflix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higher than that of TV shows. In 2019,     </a:t>
            </a:r>
            <a:r>
              <a:rPr lang="en-GB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netflix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added 1497 movies and 656 TV shows. So there we cannot conclude that  </a:t>
            </a:r>
            <a:r>
              <a:rPr lang="en-GB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netflix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has switched focus from movies to TV shows.</a:t>
            </a:r>
          </a:p>
          <a:p>
            <a:pPr marL="114300" indent="0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 Principal component analysis was performed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inorder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 reduce the higher dimensionality which improved the silhouette coefficient to 0.34118.         Clusters are identified for each of the record in the dataset.</a:t>
            </a:r>
          </a:p>
          <a:p>
            <a:pPr marL="114300" indent="0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 Recommendation based on cosine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similiarity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94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6750" cy="48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67150"/>
            <a:ext cx="8520600" cy="49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0" y="-122717"/>
            <a:ext cx="9144000" cy="5427017"/>
          </a:xfrm>
          <a:prstGeom prst="rect">
            <a:avLst/>
          </a:prstGeom>
          <a:solidFill>
            <a:srgbClr val="FFFBF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</a:rPr>
              <a:t>  </a:t>
            </a:r>
            <a:r>
              <a:rPr lang="en-GB" sz="2700" b="1" dirty="0">
                <a:solidFill>
                  <a:schemeClr val="dk1"/>
                </a:solidFill>
              </a:rPr>
              <a:t>  </a:t>
            </a:r>
            <a:r>
              <a:rPr lang="en-GB" sz="3200" b="1" dirty="0">
                <a:solidFill>
                  <a:schemeClr val="dk1"/>
                </a:solidFill>
              </a:rPr>
              <a:t>Problem Statement</a:t>
            </a:r>
            <a:endParaRPr sz="2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0" lvl="0" indent="0" algn="just"/>
            <a:r>
              <a:rPr lang="en-GB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         In2018 NETFLIX released </a:t>
            </a:r>
            <a:r>
              <a:rPr lang="en-GB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 interesting report which shows that the number of TV     </a:t>
            </a:r>
          </a:p>
          <a:p>
            <a:pPr marL="0" lvl="0" indent="0" algn="just"/>
            <a:r>
              <a:rPr lang="en-GB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         </a:t>
            </a:r>
            <a:r>
              <a:rPr lang="en-GB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shows on  Netflix has nearly tripled since 2010. The streaming service’s number of </a:t>
            </a:r>
          </a:p>
          <a:p>
            <a:pPr marL="0" lvl="0" indent="0" algn="just"/>
            <a:r>
              <a:rPr lang="en-GB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         </a:t>
            </a:r>
            <a:r>
              <a:rPr lang="en-GB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movies has decreased by more than 2,000 titles  since 2010, while its number of</a:t>
            </a:r>
          </a:p>
          <a:p>
            <a:pPr marL="0" lvl="0" indent="0" algn="just"/>
            <a:r>
              <a:rPr lang="en-GB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        </a:t>
            </a:r>
            <a:r>
              <a:rPr lang="en-GB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TV shows  has nearly tripled. It will be  interestingly to explore what all other insights </a:t>
            </a:r>
          </a:p>
          <a:p>
            <a:pPr marL="0" lvl="0" indent="0" algn="just"/>
            <a:r>
              <a:rPr lang="en-GB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         </a:t>
            </a:r>
            <a:r>
              <a:rPr lang="en-GB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be obtained from the same dataset</a:t>
            </a:r>
            <a:r>
              <a:rPr lang="en-GB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sz="1400" b="1" dirty="0">
              <a:solidFill>
                <a:srgbClr val="1E1E1E"/>
              </a:solidFill>
            </a:endParaRPr>
          </a:p>
          <a:p>
            <a:pPr marL="13335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1E1E1E"/>
              </a:buClr>
              <a:buSzPts val="1500"/>
            </a:pPr>
            <a:r>
              <a:rPr lang="en-GB" sz="1500" b="1" dirty="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      Main Purpose of this project is to do EDA, NETFLIX’s recent year focus , understanding what</a:t>
            </a:r>
          </a:p>
          <a:p>
            <a:pPr marL="13335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1E1E1E"/>
              </a:buClr>
              <a:buSzPts val="1500"/>
            </a:pPr>
            <a:r>
              <a:rPr lang="en-GB" sz="1500" b="1" dirty="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     type of content available on NETFLIX and Clustering similar content by using text based features.</a:t>
            </a:r>
          </a:p>
          <a:p>
            <a:pPr marL="13335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1E1E1E"/>
              </a:buClr>
              <a:buSzPts val="1500"/>
            </a:pPr>
            <a:endParaRPr lang="en-GB" sz="1500" b="1" dirty="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335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1E1E1E"/>
              </a:buClr>
              <a:buSzPts val="1500"/>
            </a:pPr>
            <a:r>
              <a:rPr lang="en-GB" sz="1500" b="1" dirty="0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b="1" dirty="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778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175" y="120875"/>
            <a:ext cx="1670701" cy="148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DBB758-C3CF-8BC4-75E0-70C46E95F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3" y="3782388"/>
            <a:ext cx="2229633" cy="152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33350" y="830313"/>
            <a:ext cx="4761900" cy="6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/>
              <a:t>Objectives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23608" y="453833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03675" y="2702350"/>
            <a:ext cx="72030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AutoNum type="arabicParenR"/>
            </a:pPr>
            <a:r>
              <a:rPr lang="en-GB" sz="1600" dirty="0">
                <a:solidFill>
                  <a:srgbClr val="1E1E1E"/>
                </a:solidFill>
              </a:rPr>
              <a:t>To learn how real time data is represented in dataset</a:t>
            </a:r>
            <a:endParaRPr sz="1600" dirty="0">
              <a:solidFill>
                <a:srgbClr val="1E1E1E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AutoNum type="arabicParenR"/>
            </a:pPr>
            <a:r>
              <a:rPr lang="en-GB" sz="1600" dirty="0">
                <a:solidFill>
                  <a:srgbClr val="1E1E1E"/>
                </a:solidFill>
              </a:rPr>
              <a:t>To understand how to </a:t>
            </a:r>
            <a:r>
              <a:rPr lang="en-GB" sz="1600" dirty="0" err="1">
                <a:solidFill>
                  <a:srgbClr val="1E1E1E"/>
                </a:solidFill>
              </a:rPr>
              <a:t>preprocess</a:t>
            </a:r>
            <a:r>
              <a:rPr lang="en-GB" sz="1600" dirty="0">
                <a:solidFill>
                  <a:srgbClr val="1E1E1E"/>
                </a:solidFill>
              </a:rPr>
              <a:t> such data</a:t>
            </a:r>
            <a:endParaRPr sz="1600" dirty="0">
              <a:solidFill>
                <a:srgbClr val="1E1E1E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AutoNum type="arabicParenR"/>
            </a:pPr>
            <a:r>
              <a:rPr lang="en-GB" sz="1600" dirty="0">
                <a:solidFill>
                  <a:srgbClr val="1E1E1E"/>
                </a:solidFill>
              </a:rPr>
              <a:t>To fit various models such as </a:t>
            </a:r>
            <a:r>
              <a:rPr lang="en-GB" sz="1600" dirty="0" err="1">
                <a:solidFill>
                  <a:srgbClr val="1E1E1E"/>
                </a:solidFill>
              </a:rPr>
              <a:t>Kmeans</a:t>
            </a:r>
            <a:r>
              <a:rPr lang="en-GB" sz="1600" dirty="0">
                <a:solidFill>
                  <a:srgbClr val="1E1E1E"/>
                </a:solidFill>
              </a:rPr>
              <a:t>(Silhouette score, Elbow Method,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</a:pPr>
            <a:r>
              <a:rPr lang="en-GB" sz="1600" dirty="0">
                <a:solidFill>
                  <a:srgbClr val="1E1E1E"/>
                </a:solidFill>
              </a:rPr>
              <a:t>Hierarchical Clustering, Agglomerative </a:t>
            </a:r>
            <a:r>
              <a:rPr lang="en-GB" sz="1600" dirty="0" err="1">
                <a:solidFill>
                  <a:srgbClr val="1E1E1E"/>
                </a:solidFill>
              </a:rPr>
              <a:t>Cluster,Principal</a:t>
            </a:r>
            <a:r>
              <a:rPr lang="en-GB" sz="1600" dirty="0">
                <a:solidFill>
                  <a:srgbClr val="1E1E1E"/>
                </a:solidFill>
              </a:rPr>
              <a:t> Component Cluster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</a:pPr>
            <a:endParaRPr lang="en-GB" sz="1600" dirty="0">
              <a:solidFill>
                <a:srgbClr val="1E1E1E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AutoNum type="arabicParenR"/>
            </a:pPr>
            <a:endParaRPr sz="1600" dirty="0">
              <a:solidFill>
                <a:srgbClr val="1E1E1E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75" y="361675"/>
            <a:ext cx="2842976" cy="22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1657575" y="255150"/>
            <a:ext cx="6771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/>
              <a:t>Proposed Methodology</a:t>
            </a:r>
            <a:endParaRPr sz="4000"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25" y="1052250"/>
            <a:ext cx="1629475" cy="16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80375" y="1934425"/>
            <a:ext cx="1404300" cy="899700"/>
          </a:xfrm>
          <a:prstGeom prst="flowChartAlternateProcess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4"/>
                </a:solidFill>
                <a:highlight>
                  <a:srgbClr val="6D9EEB"/>
                </a:highlight>
              </a:rPr>
              <a:t>Fetch and </a:t>
            </a:r>
            <a:r>
              <a:rPr lang="en-GB" b="1" dirty="0" err="1">
                <a:solidFill>
                  <a:srgbClr val="202124"/>
                </a:solidFill>
                <a:highlight>
                  <a:srgbClr val="6D9EEB"/>
                </a:highlight>
              </a:rPr>
              <a:t>analyzed</a:t>
            </a:r>
            <a:r>
              <a:rPr lang="en-GB" b="1" dirty="0">
                <a:solidFill>
                  <a:srgbClr val="202124"/>
                </a:solidFill>
                <a:highlight>
                  <a:srgbClr val="6D9EEB"/>
                </a:highlight>
              </a:rPr>
              <a:t> data</a:t>
            </a:r>
            <a:endParaRPr b="1" dirty="0">
              <a:solidFill>
                <a:srgbClr val="202124"/>
              </a:solidFill>
              <a:highlight>
                <a:srgbClr val="6D9EEB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657575" y="1052250"/>
            <a:ext cx="1477200" cy="3612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449088" y="1934425"/>
            <a:ext cx="1544400" cy="1007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a cluster model</a:t>
            </a:r>
            <a:endParaRPr dirty="0"/>
          </a:p>
        </p:txBody>
      </p:sp>
      <p:sp>
        <p:nvSpPr>
          <p:cNvPr id="82" name="Google Shape;82;p16"/>
          <p:cNvSpPr/>
          <p:nvPr/>
        </p:nvSpPr>
        <p:spPr>
          <a:xfrm>
            <a:off x="5369250" y="1904175"/>
            <a:ext cx="1477200" cy="9939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Validate the model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222200" y="1934425"/>
            <a:ext cx="1329600" cy="10071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 values for the test data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852275" y="1310700"/>
            <a:ext cx="1087800" cy="550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 data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852275" y="2078775"/>
            <a:ext cx="1087800" cy="644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Missing Data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880175" y="2941050"/>
            <a:ext cx="1059900" cy="644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new features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866225" y="3803325"/>
            <a:ext cx="1087800" cy="644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 Data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584675" y="2272050"/>
            <a:ext cx="295500" cy="2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000037" y="2280525"/>
            <a:ext cx="362700" cy="2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852977" y="2272050"/>
            <a:ext cx="362700" cy="24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299563" y="1873538"/>
            <a:ext cx="221100" cy="19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285625" y="2728300"/>
            <a:ext cx="221100" cy="24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285625" y="3585751"/>
            <a:ext cx="221100" cy="24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435700" y="4128875"/>
            <a:ext cx="1544400" cy="16800"/>
          </a:xfrm>
          <a:prstGeom prst="curvedUpArrow">
            <a:avLst>
              <a:gd name="adj1" fmla="val 25000"/>
              <a:gd name="adj2" fmla="val 8212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134775" y="3651175"/>
            <a:ext cx="1216800" cy="550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6"/>
          <p:cNvCxnSpPr/>
          <p:nvPr/>
        </p:nvCxnSpPr>
        <p:spPr>
          <a:xfrm rot="10800000" flipH="1">
            <a:off x="3144375" y="3787450"/>
            <a:ext cx="1617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814000" y="2812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362575"/>
            <a:ext cx="873701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4950" y="53935"/>
            <a:ext cx="482100" cy="4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762625" y="208600"/>
            <a:ext cx="446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solidFill>
                  <a:srgbClr val="FF0000"/>
                </a:solidFill>
              </a:rPr>
              <a:t>Data Description</a:t>
            </a:r>
            <a:endParaRPr sz="3300" b="1">
              <a:solidFill>
                <a:srgbClr val="FF0000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567150" y="849875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dataset contains 7787 rows and 12 columns , below are the features details:</a:t>
            </a:r>
            <a:endParaRPr dirty="0"/>
          </a:p>
        </p:txBody>
      </p:sp>
      <p:cxnSp>
        <p:nvCxnSpPr>
          <p:cNvPr id="106" name="Google Shape;106;p17"/>
          <p:cNvCxnSpPr/>
          <p:nvPr/>
        </p:nvCxnSpPr>
        <p:spPr>
          <a:xfrm>
            <a:off x="180825" y="-120550"/>
            <a:ext cx="2340600" cy="20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7"/>
          <p:cNvSpPr txBox="1"/>
          <p:nvPr/>
        </p:nvSpPr>
        <p:spPr>
          <a:xfrm>
            <a:off x="1366250" y="19388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 rot="10800000" flipH="1">
            <a:off x="2601900" y="1848425"/>
            <a:ext cx="54147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9" name="Google Shape;109;p17"/>
          <p:cNvGraphicFramePr/>
          <p:nvPr>
            <p:extLst>
              <p:ext uri="{D42A27DB-BD31-4B8C-83A1-F6EECF244321}">
                <p14:modId xmlns:p14="http://schemas.microsoft.com/office/powerpoint/2010/main" val="1383561044"/>
              </p:ext>
            </p:extLst>
          </p:nvPr>
        </p:nvGraphicFramePr>
        <p:xfrm>
          <a:off x="89550" y="1465475"/>
          <a:ext cx="8520600" cy="3383040"/>
        </p:xfrm>
        <a:graphic>
          <a:graphicData uri="http://schemas.openxmlformats.org/drawingml/2006/table">
            <a:tbl>
              <a:tblPr>
                <a:noFill/>
                <a:tableStyleId>{C1EE0B1B-76C3-48B0-8DFC-09C1F5848996}</a:tableStyleId>
              </a:tblPr>
              <a:tblGrid>
                <a:gridCol w="235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Data</a:t>
                      </a:r>
                      <a:endParaRPr>
                        <a:solidFill>
                          <a:srgbClr val="202124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chemeClr val="dk1"/>
                          </a:highlight>
                        </a:rPr>
                        <a:t>Data Type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chemeClr val="dk1"/>
                          </a:highlight>
                        </a:rPr>
                        <a:t>Description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Show_id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Unique ID for every Movie/TV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Type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Identifier a Movie or a TV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Title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Title of the </a:t>
                      </a:r>
                      <a:r>
                        <a:rPr lang="en-GB" dirty="0"/>
                        <a:t>Movie or a TV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director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Director of the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Cast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Actor involved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country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Country of prediction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Date_added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Date it was added on NETFLIX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814000" y="2812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362575"/>
            <a:ext cx="873701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962" y="-834"/>
            <a:ext cx="482100" cy="4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552075" y="412525"/>
            <a:ext cx="6238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solidFill>
                  <a:srgbClr val="FF0000"/>
                </a:solidFill>
              </a:rPr>
              <a:t>Data Description (Contd.)</a:t>
            </a:r>
            <a:endParaRPr sz="3300" b="1">
              <a:solidFill>
                <a:srgbClr val="FF0000"/>
              </a:solidFill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>
            <a:off x="180825" y="-120550"/>
            <a:ext cx="2340600" cy="20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1366250" y="19388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2601900" y="1848425"/>
            <a:ext cx="54147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1" name="Google Shape;121;p18"/>
          <p:cNvGraphicFramePr/>
          <p:nvPr>
            <p:extLst>
              <p:ext uri="{D42A27DB-BD31-4B8C-83A1-F6EECF244321}">
                <p14:modId xmlns:p14="http://schemas.microsoft.com/office/powerpoint/2010/main" val="2788457561"/>
              </p:ext>
            </p:extLst>
          </p:nvPr>
        </p:nvGraphicFramePr>
        <p:xfrm>
          <a:off x="395387" y="1476349"/>
          <a:ext cx="8353225" cy="3383040"/>
        </p:xfrm>
        <a:graphic>
          <a:graphicData uri="http://schemas.openxmlformats.org/drawingml/2006/table">
            <a:tbl>
              <a:tblPr>
                <a:noFill/>
                <a:tableStyleId>{C1EE0B1B-76C3-48B0-8DFC-09C1F5848996}</a:tableStyleId>
              </a:tblPr>
              <a:tblGrid>
                <a:gridCol w="2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Type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release_year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Actual release year of the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Rating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TV rating of the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Duration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Total duration in minute or a season in TV show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Listed_in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Genre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Description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The summary description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0599" cy="5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125150" y="974450"/>
            <a:ext cx="487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Pre Processing and Data Cleaning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17500" y="2206375"/>
            <a:ext cx="8109000" cy="201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b="1" dirty="0">
                <a:solidFill>
                  <a:srgbClr val="1E1E1E"/>
                </a:solidFill>
              </a:rPr>
              <a:t>Duplicates Value: </a:t>
            </a:r>
            <a:r>
              <a:rPr lang="en-GB" sz="1700" dirty="0"/>
              <a:t>We searched for duplicates value but there were none duplicates in dataset.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b="1" dirty="0">
                <a:solidFill>
                  <a:srgbClr val="1E1E1E"/>
                </a:solidFill>
              </a:rPr>
              <a:t>Null Values: </a:t>
            </a:r>
            <a:r>
              <a:rPr lang="en-GB" sz="1700" dirty="0">
                <a:solidFill>
                  <a:srgbClr val="383838"/>
                </a:solidFill>
              </a:rPr>
              <a:t>There were some null values in dataset</a:t>
            </a:r>
            <a:endParaRPr sz="1700" dirty="0">
              <a:solidFill>
                <a:srgbClr val="383838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b="1" dirty="0">
                <a:solidFill>
                  <a:srgbClr val="1E1E1E"/>
                </a:solidFill>
              </a:rPr>
              <a:t>Extract new columns:</a:t>
            </a:r>
            <a:r>
              <a:rPr lang="en-GB" sz="1700" b="1" dirty="0"/>
              <a:t> </a:t>
            </a:r>
            <a:r>
              <a:rPr lang="en-GB" sz="1700" dirty="0"/>
              <a:t>Extracted </a:t>
            </a:r>
            <a:r>
              <a:rPr lang="en-GB" sz="1700" dirty="0" err="1"/>
              <a:t>rating_clean</a:t>
            </a:r>
            <a:r>
              <a:rPr lang="en-GB" sz="1700" dirty="0"/>
              <a:t>, international etc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b="1" dirty="0"/>
              <a:t>Text Classification: </a:t>
            </a:r>
            <a:r>
              <a:rPr lang="en-GB" sz="1700" dirty="0"/>
              <a:t>remove punctuation, lower case, remove </a:t>
            </a:r>
            <a:r>
              <a:rPr lang="en-GB" sz="1700" dirty="0" err="1"/>
              <a:t>Stopwords</a:t>
            </a:r>
            <a:r>
              <a:rPr lang="en-GB" sz="1700" dirty="0"/>
              <a:t>,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GB" sz="1700" dirty="0"/>
              <a:t>Stemming, </a:t>
            </a:r>
            <a:r>
              <a:rPr lang="en-GB" sz="1700" dirty="0" err="1"/>
              <a:t>Tf-idf</a:t>
            </a:r>
            <a:r>
              <a:rPr lang="en-GB" sz="1700" dirty="0"/>
              <a:t> vectorization.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sz="1700" b="1" dirty="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750" y="226513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ctrTitle"/>
          </p:nvPr>
        </p:nvSpPr>
        <p:spPr>
          <a:xfrm>
            <a:off x="925500" y="472150"/>
            <a:ext cx="7293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/>
              <a:t>Exploratory Data Analysis</a:t>
            </a:r>
            <a:endParaRPr sz="37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1"/>
          </p:nvPr>
        </p:nvSpPr>
        <p:spPr>
          <a:xfrm>
            <a:off x="311700" y="1371600"/>
            <a:ext cx="8520600" cy="35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Value Count of Movies and TV Show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                                      </a:t>
            </a:r>
            <a:r>
              <a:rPr lang="en-IN" sz="2000" dirty="0">
                <a:solidFill>
                  <a:schemeClr val="bg1"/>
                </a:solidFill>
              </a:rPr>
              <a:t>Netflix has 69% content of Movies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                               and 31% TV Shows.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                                                     It means Movie are popular rather 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                        than TV Shows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60589-D24F-E02A-506E-F7C5A750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5" y="1983577"/>
            <a:ext cx="4093569" cy="2445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311700" y="351600"/>
            <a:ext cx="8520600" cy="1251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/>
              <a:t>Rating of Movies and TV Shows by the Viewers</a:t>
            </a:r>
            <a:endParaRPr sz="4200" dirty="0"/>
          </a:p>
        </p:txBody>
      </p:sp>
      <p:sp>
        <p:nvSpPr>
          <p:cNvPr id="148" name="Google Shape;148;p21"/>
          <p:cNvSpPr txBox="1"/>
          <p:nvPr/>
        </p:nvSpPr>
        <p:spPr>
          <a:xfrm>
            <a:off x="469800" y="1665250"/>
            <a:ext cx="283707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TV-MA is the most given rating then TV-14. That means most of the shows are for Adult.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I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After that movies content available for Teenager.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573E9-3CFB-3BAB-CA7E-27FC8D02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389" y="1860115"/>
            <a:ext cx="3093929" cy="3183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2C022-FFF8-D1D7-73D3-4920FF4DE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290" y="1860115"/>
            <a:ext cx="2429688" cy="3033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1000</Words>
  <Application>Microsoft Office PowerPoint</Application>
  <PresentationFormat>On-screen Show (16:9)</PresentationFormat>
  <Paragraphs>147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Roboto</vt:lpstr>
      <vt:lpstr>Simple Light</vt:lpstr>
      <vt:lpstr>PowerPoint Presentation</vt:lpstr>
      <vt:lpstr>     </vt:lpstr>
      <vt:lpstr> Objectives</vt:lpstr>
      <vt:lpstr>Proposed Methodology</vt:lpstr>
      <vt:lpstr>PowerPoint Presentation</vt:lpstr>
      <vt:lpstr>PowerPoint Presentation</vt:lpstr>
      <vt:lpstr>PowerPoint Presentation</vt:lpstr>
      <vt:lpstr>Exploratory Data Analysis</vt:lpstr>
      <vt:lpstr>Rating of Movies and TV Shows by the Viewers</vt:lpstr>
      <vt:lpstr>Movies and TV Shows releases year</vt:lpstr>
      <vt:lpstr>Top 10 Genre of Movies/TV Show on NETFLIX</vt:lpstr>
      <vt:lpstr>Top 20 actor with most number of Movies/Shows on Netflix</vt:lpstr>
      <vt:lpstr>Which Country has most number of content</vt:lpstr>
      <vt:lpstr>    Content added over the year </vt:lpstr>
      <vt:lpstr>Fitting various model</vt:lpstr>
      <vt:lpstr>Challenges Faced</vt:lpstr>
      <vt:lpstr>PowerPoint Presentation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 Singh</dc:creator>
  <cp:lastModifiedBy>Jeet Singh</cp:lastModifiedBy>
  <cp:revision>2</cp:revision>
  <dcterms:modified xsi:type="dcterms:W3CDTF">2023-02-25T18:11:28Z</dcterms:modified>
</cp:coreProperties>
</file>