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4" r:id="rId6"/>
    <p:sldId id="265" r:id="rId7"/>
    <p:sldId id="266" r:id="rId8"/>
    <p:sldId id="267" r:id="rId9"/>
    <p:sldId id="268" r:id="rId10"/>
    <p:sldId id="260" r:id="rId11"/>
    <p:sldId id="269" r:id="rId12"/>
    <p:sldId id="270" r:id="rId13"/>
    <p:sldId id="271" r:id="rId14"/>
    <p:sldId id="272" r:id="rId15"/>
    <p:sldId id="273" r:id="rId16"/>
    <p:sldId id="274" r:id="rId17"/>
    <p:sldId id="275" r:id="rId18"/>
    <p:sldId id="261" r:id="rId19"/>
    <p:sldId id="276" r:id="rId20"/>
    <p:sldId id="277" r:id="rId21"/>
    <p:sldId id="278" r:id="rId22"/>
    <p:sldId id="262" r:id="rId23"/>
    <p:sldId id="263"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2076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97588"/>
            <a:ext cx="8565600" cy="48420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Data Model Presentation</a:t>
            </a:r>
            <a:endParaRPr lang="en-US" dirty="0"/>
          </a:p>
        </p:txBody>
      </p:sp>
      <p:sp>
        <p:nvSpPr>
          <p:cNvPr id="142" name="Shape 91"/>
          <p:cNvSpPr/>
          <p:nvPr/>
        </p:nvSpPr>
        <p:spPr>
          <a:xfrm>
            <a:off x="257204" y="1557217"/>
            <a:ext cx="8629592" cy="8755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2000" b="1" u="sng" dirty="0">
                <a:solidFill>
                  <a:srgbClr val="0070C0"/>
                </a:solidFill>
                <a:latin typeface="Calibri" panose="020F0502020204030204" pitchFamily="34" charset="0"/>
              </a:rPr>
              <a:t>A</a:t>
            </a:r>
            <a:r>
              <a:rPr lang="en-US" sz="2000" b="1" u="sng" dirty="0">
                <a:solidFill>
                  <a:srgbClr val="0070C0"/>
                </a:solidFill>
                <a:effectLst/>
                <a:latin typeface="Calibri" panose="020F0502020204030204" pitchFamily="34" charset="0"/>
              </a:rPr>
              <a:t>ddressing Missing Data in Transaction, Customer Demographic Tables &amp; Customer Address</a:t>
            </a:r>
            <a:endParaRPr lang="en-US" sz="2000" b="1" u="sng" dirty="0">
              <a:solidFill>
                <a:srgbClr val="0070C0"/>
              </a:solidFill>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324888" y="2892438"/>
            <a:ext cx="8513421" cy="1121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This presentation aims to demonstrate my approach to handling missing data in the Transaction, Customer Address and Customer Demographic tables and integrating them into a comprehensive data model.</a:t>
            </a:r>
            <a:endParaRPr lang="en-US" sz="1600" b="1" dirty="0">
              <a:solidFill>
                <a:srgbClr val="0070C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2076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97588"/>
            <a:ext cx="8565600" cy="4842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Data Model Presentation</a:t>
            </a:r>
            <a:endParaRPr lang="en-US" dirty="0"/>
          </a:p>
        </p:txBody>
      </p:sp>
      <p:sp>
        <p:nvSpPr>
          <p:cNvPr id="142" name="Shape 91"/>
          <p:cNvSpPr/>
          <p:nvPr/>
        </p:nvSpPr>
        <p:spPr>
          <a:xfrm>
            <a:off x="257204" y="1557217"/>
            <a:ext cx="8629592" cy="4500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1600" b="1" u="sng" dirty="0">
                <a:solidFill>
                  <a:srgbClr val="0070C0"/>
                </a:solidFill>
              </a:rPr>
              <a:t>Data Overview</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231112" y="2319777"/>
            <a:ext cx="8513421" cy="80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We have three primary datasets: Transaction Table and Customer Demographic Table &amp; Customer Address.</a:t>
            </a:r>
            <a:endParaRPr lang="en-US" sz="1600" b="1" dirty="0">
              <a:solidFill>
                <a:srgbClr val="0070C0"/>
              </a:solidFill>
            </a:endParaRPr>
          </a:p>
        </p:txBody>
      </p:sp>
      <p:graphicFrame>
        <p:nvGraphicFramePr>
          <p:cNvPr id="4" name="Table 4">
            <a:extLst>
              <a:ext uri="{FF2B5EF4-FFF2-40B4-BE49-F238E27FC236}">
                <a16:creationId xmlns:a16="http://schemas.microsoft.com/office/drawing/2014/main" id="{3C27290E-E1AA-98BF-724A-83EC4AB1EE58}"/>
              </a:ext>
            </a:extLst>
          </p:cNvPr>
          <p:cNvGraphicFramePr>
            <a:graphicFrameLocks noGrp="1"/>
          </p:cNvGraphicFramePr>
          <p:nvPr>
            <p:extLst>
              <p:ext uri="{D42A27DB-BD31-4B8C-83A1-F6EECF244321}">
                <p14:modId xmlns:p14="http://schemas.microsoft.com/office/powerpoint/2010/main" val="286330244"/>
              </p:ext>
            </p:extLst>
          </p:nvPr>
        </p:nvGraphicFramePr>
        <p:xfrm>
          <a:off x="561474" y="3671587"/>
          <a:ext cx="7852695" cy="374325"/>
        </p:xfrm>
        <a:graphic>
          <a:graphicData uri="http://schemas.openxmlformats.org/drawingml/2006/table">
            <a:tbl>
              <a:tblPr firstRow="1" bandRow="1">
                <a:tableStyleId>{0505E3EF-67EA-436B-97B2-0124C06EBD24}</a:tableStyleId>
              </a:tblPr>
              <a:tblGrid>
                <a:gridCol w="2617565">
                  <a:extLst>
                    <a:ext uri="{9D8B030D-6E8A-4147-A177-3AD203B41FA5}">
                      <a16:colId xmlns:a16="http://schemas.microsoft.com/office/drawing/2014/main" val="2947516621"/>
                    </a:ext>
                  </a:extLst>
                </a:gridCol>
                <a:gridCol w="2617565">
                  <a:extLst>
                    <a:ext uri="{9D8B030D-6E8A-4147-A177-3AD203B41FA5}">
                      <a16:colId xmlns:a16="http://schemas.microsoft.com/office/drawing/2014/main" val="3196817252"/>
                    </a:ext>
                  </a:extLst>
                </a:gridCol>
                <a:gridCol w="2617565">
                  <a:extLst>
                    <a:ext uri="{9D8B030D-6E8A-4147-A177-3AD203B41FA5}">
                      <a16:colId xmlns:a16="http://schemas.microsoft.com/office/drawing/2014/main" val="1540849029"/>
                    </a:ext>
                  </a:extLst>
                </a:gridCol>
              </a:tblGrid>
              <a:tr h="374325">
                <a:tc>
                  <a:txBody>
                    <a:bodyPr/>
                    <a:lstStyle/>
                    <a:p>
                      <a:pPr algn="ctr"/>
                      <a:r>
                        <a:rPr lang="en-US" sz="1600" dirty="0"/>
                        <a:t>Transaction Table</a:t>
                      </a:r>
                      <a:endParaRPr lang="en-CA" sz="1600" dirty="0"/>
                    </a:p>
                  </a:txBody>
                  <a:tcPr/>
                </a:tc>
                <a:tc>
                  <a:txBody>
                    <a:bodyPr/>
                    <a:lstStyle/>
                    <a:p>
                      <a:pPr algn="ctr"/>
                      <a:r>
                        <a:rPr lang="en-US" sz="1600" dirty="0"/>
                        <a:t>Customer Demographic</a:t>
                      </a:r>
                      <a:endParaRPr lang="en-CA" sz="1600" dirty="0"/>
                    </a:p>
                  </a:txBody>
                  <a:tcPr/>
                </a:tc>
                <a:tc>
                  <a:txBody>
                    <a:bodyPr/>
                    <a:lstStyle/>
                    <a:p>
                      <a:pPr algn="ctr"/>
                      <a:r>
                        <a:rPr lang="en-US" sz="1600" dirty="0"/>
                        <a:t>Customer Address</a:t>
                      </a:r>
                      <a:endParaRPr lang="en-CA" sz="1600" dirty="0"/>
                    </a:p>
                  </a:txBody>
                  <a:tcPr/>
                </a:tc>
                <a:extLst>
                  <a:ext uri="{0D108BD9-81ED-4DB2-BD59-A6C34878D82A}">
                    <a16:rowId xmlns:a16="http://schemas.microsoft.com/office/drawing/2014/main" val="2276515697"/>
                  </a:ext>
                </a:extLst>
              </a:tr>
            </a:tbl>
          </a:graphicData>
        </a:graphic>
      </p:graphicFrame>
    </p:spTree>
    <p:extLst>
      <p:ext uri="{BB962C8B-B14F-4D97-AF65-F5344CB8AC3E}">
        <p14:creationId xmlns:p14="http://schemas.microsoft.com/office/powerpoint/2010/main" val="18352734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2076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952012"/>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05025" y="1204628"/>
            <a:ext cx="8629592" cy="4500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1600" b="1" u="sng" dirty="0">
                <a:solidFill>
                  <a:srgbClr val="0070C0"/>
                </a:solidFill>
              </a:rPr>
              <a:t>Transaction Table Missing Data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1204861" y="1987928"/>
            <a:ext cx="6565927" cy="4842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1800" dirty="0">
                <a:effectLst/>
                <a:latin typeface="Calibri" panose="020F0502020204030204" pitchFamily="34" charset="0"/>
              </a:rPr>
              <a:t>Transaction Table has 1,542 missing values in total, including:</a:t>
            </a:r>
            <a:endParaRPr lang="en-US" sz="1600" b="1" dirty="0">
              <a:solidFill>
                <a:srgbClr val="0070C0"/>
              </a:solidFill>
            </a:endParaRPr>
          </a:p>
        </p:txBody>
      </p:sp>
      <p:graphicFrame>
        <p:nvGraphicFramePr>
          <p:cNvPr id="5" name="Table 5">
            <a:extLst>
              <a:ext uri="{FF2B5EF4-FFF2-40B4-BE49-F238E27FC236}">
                <a16:creationId xmlns:a16="http://schemas.microsoft.com/office/drawing/2014/main" id="{EA710B6B-A894-28E3-EBA6-88A3F7FB52FB}"/>
              </a:ext>
            </a:extLst>
          </p:cNvPr>
          <p:cNvGraphicFramePr>
            <a:graphicFrameLocks noGrp="1"/>
          </p:cNvGraphicFramePr>
          <p:nvPr>
            <p:extLst>
              <p:ext uri="{D42A27DB-BD31-4B8C-83A1-F6EECF244321}">
                <p14:modId xmlns:p14="http://schemas.microsoft.com/office/powerpoint/2010/main" val="2146291250"/>
              </p:ext>
            </p:extLst>
          </p:nvPr>
        </p:nvGraphicFramePr>
        <p:xfrm>
          <a:off x="2314649" y="2735581"/>
          <a:ext cx="4520492" cy="1986481"/>
        </p:xfrm>
        <a:graphic>
          <a:graphicData uri="http://schemas.openxmlformats.org/drawingml/2006/table">
            <a:tbl>
              <a:tblPr firstRow="1" bandRow="1">
                <a:tableStyleId>{0505E3EF-67EA-436B-97B2-0124C06EBD24}</a:tableStyleId>
              </a:tblPr>
              <a:tblGrid>
                <a:gridCol w="2260246">
                  <a:extLst>
                    <a:ext uri="{9D8B030D-6E8A-4147-A177-3AD203B41FA5}">
                      <a16:colId xmlns:a16="http://schemas.microsoft.com/office/drawing/2014/main" val="3391547064"/>
                    </a:ext>
                  </a:extLst>
                </a:gridCol>
                <a:gridCol w="2260246">
                  <a:extLst>
                    <a:ext uri="{9D8B030D-6E8A-4147-A177-3AD203B41FA5}">
                      <a16:colId xmlns:a16="http://schemas.microsoft.com/office/drawing/2014/main" val="4060443602"/>
                    </a:ext>
                  </a:extLst>
                </a:gridCol>
              </a:tblGrid>
              <a:tr h="263280">
                <a:tc>
                  <a:txBody>
                    <a:bodyPr/>
                    <a:lstStyle/>
                    <a:p>
                      <a:pPr algn="ctr"/>
                      <a:r>
                        <a:rPr lang="en-US" sz="1200" b="1" dirty="0"/>
                        <a:t>Online Order</a:t>
                      </a:r>
                      <a:endParaRPr lang="en-CA" sz="1200" b="1" dirty="0"/>
                    </a:p>
                  </a:txBody>
                  <a:tcPr anchor="ctr"/>
                </a:tc>
                <a:tc>
                  <a:txBody>
                    <a:bodyPr/>
                    <a:lstStyle/>
                    <a:p>
                      <a:pPr algn="ctr"/>
                      <a:r>
                        <a:rPr lang="en-US" sz="1200" b="1" dirty="0"/>
                        <a:t>360</a:t>
                      </a:r>
                    </a:p>
                  </a:txBody>
                  <a:tcPr anchor="ctr"/>
                </a:tc>
                <a:extLst>
                  <a:ext uri="{0D108BD9-81ED-4DB2-BD59-A6C34878D82A}">
                    <a16:rowId xmlns:a16="http://schemas.microsoft.com/office/drawing/2014/main" val="1780799205"/>
                  </a:ext>
                </a:extLst>
              </a:tr>
              <a:tr h="263280">
                <a:tc>
                  <a:txBody>
                    <a:bodyPr/>
                    <a:lstStyle/>
                    <a:p>
                      <a:pPr algn="ctr"/>
                      <a:r>
                        <a:rPr lang="en-US" sz="1200" b="1" dirty="0"/>
                        <a:t>Brand</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933670191"/>
                  </a:ext>
                </a:extLst>
              </a:tr>
              <a:tr h="263280">
                <a:tc>
                  <a:txBody>
                    <a:bodyPr/>
                    <a:lstStyle/>
                    <a:p>
                      <a:pPr algn="ctr"/>
                      <a:r>
                        <a:rPr lang="en-US" sz="1200" b="1" dirty="0"/>
                        <a:t>Product Line</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523879154"/>
                  </a:ext>
                </a:extLst>
              </a:tr>
              <a:tr h="263280">
                <a:tc>
                  <a:txBody>
                    <a:bodyPr/>
                    <a:lstStyle/>
                    <a:p>
                      <a:pPr algn="ctr"/>
                      <a:r>
                        <a:rPr lang="en-US" sz="1200" b="1" dirty="0"/>
                        <a:t>Product Class</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730464602"/>
                  </a:ext>
                </a:extLst>
              </a:tr>
              <a:tr h="263280">
                <a:tc>
                  <a:txBody>
                    <a:bodyPr/>
                    <a:lstStyle/>
                    <a:p>
                      <a:pPr algn="ctr"/>
                      <a:r>
                        <a:rPr lang="en-US" sz="1200" b="1" dirty="0"/>
                        <a:t>Product Size</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3417291677"/>
                  </a:ext>
                </a:extLst>
              </a:tr>
              <a:tr h="263280">
                <a:tc>
                  <a:txBody>
                    <a:bodyPr/>
                    <a:lstStyle/>
                    <a:p>
                      <a:pPr algn="ctr"/>
                      <a:r>
                        <a:rPr lang="en-US" sz="1200" b="1" dirty="0"/>
                        <a:t>Standard Cost</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3543730770"/>
                  </a:ext>
                </a:extLst>
              </a:tr>
              <a:tr h="340561">
                <a:tc>
                  <a:txBody>
                    <a:bodyPr/>
                    <a:lstStyle/>
                    <a:p>
                      <a:pPr algn="ctr"/>
                      <a:r>
                        <a:rPr lang="en-US" sz="1200" b="1" dirty="0"/>
                        <a:t>Product First Sold Date</a:t>
                      </a:r>
                      <a:endParaRPr lang="en-CA" sz="1200" b="1" dirty="0"/>
                    </a:p>
                  </a:txBody>
                  <a:tcPr anchor="ctr"/>
                </a:tc>
                <a:tc>
                  <a:txBody>
                    <a:bodyPr/>
                    <a:lstStyle/>
                    <a:p>
                      <a:pPr algn="ctr"/>
                      <a:r>
                        <a:rPr lang="en-US" sz="1200" b="1" dirty="0"/>
                        <a:t>197</a:t>
                      </a:r>
                      <a:endParaRPr lang="en-CA" sz="1200" b="1" dirty="0"/>
                    </a:p>
                  </a:txBody>
                  <a:tcPr anchor="ctr"/>
                </a:tc>
                <a:extLst>
                  <a:ext uri="{0D108BD9-81ED-4DB2-BD59-A6C34878D82A}">
                    <a16:rowId xmlns:a16="http://schemas.microsoft.com/office/drawing/2014/main" val="326921932"/>
                  </a:ext>
                </a:extLst>
              </a:tr>
            </a:tbl>
          </a:graphicData>
        </a:graphic>
      </p:graphicFrame>
    </p:spTree>
    <p:extLst>
      <p:ext uri="{BB962C8B-B14F-4D97-AF65-F5344CB8AC3E}">
        <p14:creationId xmlns:p14="http://schemas.microsoft.com/office/powerpoint/2010/main" val="27568181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2076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97588"/>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946705" y="113000"/>
            <a:ext cx="7104075" cy="3845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lgn="ctr">
              <a:spcBef>
                <a:spcPts val="0"/>
              </a:spcBef>
              <a:spcAft>
                <a:spcPts val="0"/>
              </a:spcAft>
            </a:pPr>
            <a:endParaRPr lang="en-US" sz="1200" dirty="0">
              <a:effectLst/>
              <a:latin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960086" y="1937091"/>
            <a:ext cx="7223828" cy="48420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Customer Demographic Table </a:t>
            </a:r>
            <a:r>
              <a:rPr lang="en-US" sz="1800" dirty="0">
                <a:latin typeface="Calibri" panose="020F0502020204030204" pitchFamily="34" charset="0"/>
              </a:rPr>
              <a:t>has</a:t>
            </a:r>
            <a:r>
              <a:rPr lang="en-US" sz="1800" dirty="0">
                <a:effectLst/>
                <a:latin typeface="Calibri" panose="020F0502020204030204" pitchFamily="34" charset="0"/>
              </a:rPr>
              <a:t> 1,701 missing values in total, including:</a:t>
            </a:r>
            <a:endParaRPr lang="en-US" sz="1600" b="1" dirty="0">
              <a:solidFill>
                <a:srgbClr val="0070C0"/>
              </a:solidFill>
            </a:endParaRPr>
          </a:p>
        </p:txBody>
      </p:sp>
      <p:graphicFrame>
        <p:nvGraphicFramePr>
          <p:cNvPr id="3" name="Table 4">
            <a:extLst>
              <a:ext uri="{FF2B5EF4-FFF2-40B4-BE49-F238E27FC236}">
                <a16:creationId xmlns:a16="http://schemas.microsoft.com/office/drawing/2014/main" id="{B4E9B724-785F-1DCE-6686-0F55AE232BE8}"/>
              </a:ext>
            </a:extLst>
          </p:cNvPr>
          <p:cNvGraphicFramePr>
            <a:graphicFrameLocks noGrp="1"/>
          </p:cNvGraphicFramePr>
          <p:nvPr>
            <p:extLst>
              <p:ext uri="{D42A27DB-BD31-4B8C-83A1-F6EECF244321}">
                <p14:modId xmlns:p14="http://schemas.microsoft.com/office/powerpoint/2010/main" val="1154155757"/>
              </p:ext>
            </p:extLst>
          </p:nvPr>
        </p:nvGraphicFramePr>
        <p:xfrm>
          <a:off x="2255520" y="2722207"/>
          <a:ext cx="4632960" cy="2138496"/>
        </p:xfrm>
        <a:graphic>
          <a:graphicData uri="http://schemas.openxmlformats.org/drawingml/2006/table">
            <a:tbl>
              <a:tblPr firstRow="1" bandRow="1">
                <a:tableStyleId>{0505E3EF-67EA-436B-97B2-0124C06EBD24}</a:tableStyleId>
              </a:tblPr>
              <a:tblGrid>
                <a:gridCol w="2316480">
                  <a:extLst>
                    <a:ext uri="{9D8B030D-6E8A-4147-A177-3AD203B41FA5}">
                      <a16:colId xmlns:a16="http://schemas.microsoft.com/office/drawing/2014/main" val="61473211"/>
                    </a:ext>
                  </a:extLst>
                </a:gridCol>
                <a:gridCol w="2316480">
                  <a:extLst>
                    <a:ext uri="{9D8B030D-6E8A-4147-A177-3AD203B41FA5}">
                      <a16:colId xmlns:a16="http://schemas.microsoft.com/office/drawing/2014/main" val="1380877291"/>
                    </a:ext>
                  </a:extLst>
                </a:gridCol>
              </a:tblGrid>
              <a:tr h="356416">
                <a:tc>
                  <a:txBody>
                    <a:bodyPr/>
                    <a:lstStyle/>
                    <a:p>
                      <a:pPr algn="ctr"/>
                      <a:r>
                        <a:rPr lang="en-US" sz="1200" b="1" dirty="0"/>
                        <a:t>Last Name</a:t>
                      </a:r>
                      <a:endParaRPr lang="en-CA" sz="1200" b="1" dirty="0"/>
                    </a:p>
                  </a:txBody>
                  <a:tcPr anchor="ctr"/>
                </a:tc>
                <a:tc>
                  <a:txBody>
                    <a:bodyPr/>
                    <a:lstStyle/>
                    <a:p>
                      <a:pPr algn="ctr"/>
                      <a:r>
                        <a:rPr lang="en-US" sz="1200" b="1" dirty="0"/>
                        <a:t>125</a:t>
                      </a:r>
                      <a:endParaRPr lang="en-CA" sz="1200" b="1" dirty="0"/>
                    </a:p>
                  </a:txBody>
                  <a:tcPr anchor="ctr"/>
                </a:tc>
                <a:extLst>
                  <a:ext uri="{0D108BD9-81ED-4DB2-BD59-A6C34878D82A}">
                    <a16:rowId xmlns:a16="http://schemas.microsoft.com/office/drawing/2014/main" val="70773667"/>
                  </a:ext>
                </a:extLst>
              </a:tr>
              <a:tr h="356416">
                <a:tc>
                  <a:txBody>
                    <a:bodyPr/>
                    <a:lstStyle/>
                    <a:p>
                      <a:pPr algn="ctr"/>
                      <a:r>
                        <a:rPr lang="en-US" sz="1200" b="1" dirty="0"/>
                        <a:t>Date Of Birth(DOB)</a:t>
                      </a:r>
                      <a:endParaRPr lang="en-CA" sz="1200" b="1" dirty="0"/>
                    </a:p>
                  </a:txBody>
                  <a:tcPr anchor="ctr"/>
                </a:tc>
                <a:tc>
                  <a:txBody>
                    <a:bodyPr/>
                    <a:lstStyle/>
                    <a:p>
                      <a:pPr algn="ctr"/>
                      <a:r>
                        <a:rPr lang="en-US" sz="1200" b="1" dirty="0"/>
                        <a:t>87</a:t>
                      </a:r>
                      <a:endParaRPr lang="en-CA" sz="1200" b="1" dirty="0"/>
                    </a:p>
                  </a:txBody>
                  <a:tcPr anchor="ctr"/>
                </a:tc>
                <a:extLst>
                  <a:ext uri="{0D108BD9-81ED-4DB2-BD59-A6C34878D82A}">
                    <a16:rowId xmlns:a16="http://schemas.microsoft.com/office/drawing/2014/main" val="960976866"/>
                  </a:ext>
                </a:extLst>
              </a:tr>
              <a:tr h="356416">
                <a:tc>
                  <a:txBody>
                    <a:bodyPr/>
                    <a:lstStyle/>
                    <a:p>
                      <a:pPr algn="ctr"/>
                      <a:r>
                        <a:rPr lang="en-US" sz="1200" b="1" dirty="0"/>
                        <a:t>Job Title</a:t>
                      </a:r>
                      <a:endParaRPr lang="en-CA" sz="1200" b="1" dirty="0"/>
                    </a:p>
                  </a:txBody>
                  <a:tcPr anchor="ctr"/>
                </a:tc>
                <a:tc>
                  <a:txBody>
                    <a:bodyPr/>
                    <a:lstStyle/>
                    <a:p>
                      <a:pPr algn="ctr"/>
                      <a:r>
                        <a:rPr lang="en-US" sz="1200" b="1" dirty="0"/>
                        <a:t>506</a:t>
                      </a:r>
                      <a:endParaRPr lang="en-CA" sz="1200" b="1" dirty="0"/>
                    </a:p>
                  </a:txBody>
                  <a:tcPr anchor="ctr"/>
                </a:tc>
                <a:extLst>
                  <a:ext uri="{0D108BD9-81ED-4DB2-BD59-A6C34878D82A}">
                    <a16:rowId xmlns:a16="http://schemas.microsoft.com/office/drawing/2014/main" val="2499087705"/>
                  </a:ext>
                </a:extLst>
              </a:tr>
              <a:tr h="356416">
                <a:tc>
                  <a:txBody>
                    <a:bodyPr/>
                    <a:lstStyle/>
                    <a:p>
                      <a:pPr algn="ctr"/>
                      <a:r>
                        <a:rPr lang="en-US" sz="1200" b="1" dirty="0"/>
                        <a:t>Job Industry Category</a:t>
                      </a:r>
                      <a:endParaRPr lang="en-CA" sz="1200" b="1" dirty="0"/>
                    </a:p>
                  </a:txBody>
                  <a:tcPr anchor="ctr"/>
                </a:tc>
                <a:tc>
                  <a:txBody>
                    <a:bodyPr/>
                    <a:lstStyle/>
                    <a:p>
                      <a:pPr algn="ctr"/>
                      <a:r>
                        <a:rPr lang="en-US" sz="1200" b="1" dirty="0"/>
                        <a:t>656</a:t>
                      </a:r>
                      <a:endParaRPr lang="en-CA" sz="1200" b="1" dirty="0"/>
                    </a:p>
                  </a:txBody>
                  <a:tcPr anchor="ctr"/>
                </a:tc>
                <a:extLst>
                  <a:ext uri="{0D108BD9-81ED-4DB2-BD59-A6C34878D82A}">
                    <a16:rowId xmlns:a16="http://schemas.microsoft.com/office/drawing/2014/main" val="1241219107"/>
                  </a:ext>
                </a:extLst>
              </a:tr>
              <a:tr h="356416">
                <a:tc>
                  <a:txBody>
                    <a:bodyPr/>
                    <a:lstStyle/>
                    <a:p>
                      <a:pPr algn="ctr"/>
                      <a:r>
                        <a:rPr lang="en-US" sz="1200" b="1" dirty="0"/>
                        <a:t>Default Columns</a:t>
                      </a:r>
                      <a:endParaRPr lang="en-CA" sz="1200" b="1" dirty="0"/>
                    </a:p>
                  </a:txBody>
                  <a:tcPr anchor="ctr"/>
                </a:tc>
                <a:tc>
                  <a:txBody>
                    <a:bodyPr/>
                    <a:lstStyle/>
                    <a:p>
                      <a:pPr algn="ctr"/>
                      <a:r>
                        <a:rPr lang="en-US" sz="1200" b="1" dirty="0"/>
                        <a:t>240</a:t>
                      </a:r>
                      <a:endParaRPr lang="en-CA" sz="1200" b="1" dirty="0"/>
                    </a:p>
                  </a:txBody>
                  <a:tcPr anchor="ctr"/>
                </a:tc>
                <a:extLst>
                  <a:ext uri="{0D108BD9-81ED-4DB2-BD59-A6C34878D82A}">
                    <a16:rowId xmlns:a16="http://schemas.microsoft.com/office/drawing/2014/main" val="1794758957"/>
                  </a:ext>
                </a:extLst>
              </a:tr>
              <a:tr h="356416">
                <a:tc>
                  <a:txBody>
                    <a:bodyPr/>
                    <a:lstStyle/>
                    <a:p>
                      <a:pPr algn="ctr"/>
                      <a:r>
                        <a:rPr lang="en-US" sz="1200" b="1" dirty="0"/>
                        <a:t>Tenure</a:t>
                      </a:r>
                      <a:endParaRPr lang="en-CA" sz="1200" b="1" dirty="0"/>
                    </a:p>
                  </a:txBody>
                  <a:tcPr anchor="ctr"/>
                </a:tc>
                <a:tc>
                  <a:txBody>
                    <a:bodyPr/>
                    <a:lstStyle/>
                    <a:p>
                      <a:pPr algn="ctr"/>
                      <a:r>
                        <a:rPr lang="en-US" sz="1200" b="1" dirty="0"/>
                        <a:t>87</a:t>
                      </a:r>
                      <a:endParaRPr lang="en-CA" sz="1200" b="1" dirty="0"/>
                    </a:p>
                  </a:txBody>
                  <a:tcPr anchor="ctr"/>
                </a:tc>
                <a:extLst>
                  <a:ext uri="{0D108BD9-81ED-4DB2-BD59-A6C34878D82A}">
                    <a16:rowId xmlns:a16="http://schemas.microsoft.com/office/drawing/2014/main" val="3917981854"/>
                  </a:ext>
                </a:extLst>
              </a:tr>
            </a:tbl>
          </a:graphicData>
        </a:graphic>
      </p:graphicFrame>
      <p:sp>
        <p:nvSpPr>
          <p:cNvPr id="6" name="TextBox 5">
            <a:extLst>
              <a:ext uri="{FF2B5EF4-FFF2-40B4-BE49-F238E27FC236}">
                <a16:creationId xmlns:a16="http://schemas.microsoft.com/office/drawing/2014/main" id="{F68CF19E-CFE2-7AD1-5784-2DD7F9BB9DBA}"/>
              </a:ext>
            </a:extLst>
          </p:cNvPr>
          <p:cNvSpPr txBox="1"/>
          <p:nvPr/>
        </p:nvSpPr>
        <p:spPr>
          <a:xfrm>
            <a:off x="1739265" y="1201862"/>
            <a:ext cx="5033010"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600" b="1" u="sng" dirty="0">
                <a:solidFill>
                  <a:srgbClr val="0070C0"/>
                </a:solidFill>
              </a:rPr>
              <a:t>Customer Demographic Table Missing Data</a:t>
            </a:r>
          </a:p>
        </p:txBody>
      </p:sp>
    </p:spTree>
    <p:extLst>
      <p:ext uri="{BB962C8B-B14F-4D97-AF65-F5344CB8AC3E}">
        <p14:creationId xmlns:p14="http://schemas.microsoft.com/office/powerpoint/2010/main" val="35281760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4102" y="-6648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97588"/>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946705" y="113000"/>
            <a:ext cx="7104075" cy="38456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lgn="ctr">
              <a:spcBef>
                <a:spcPts val="0"/>
              </a:spcBef>
              <a:spcAft>
                <a:spcPts val="0"/>
              </a:spcAft>
            </a:pPr>
            <a:endParaRPr lang="en-US" sz="1200" dirty="0">
              <a:effectLst/>
              <a:latin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875911" y="2571750"/>
            <a:ext cx="7223828" cy="1121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latin typeface="Calibri" panose="020F0502020204030204" pitchFamily="34" charset="0"/>
              </a:rPr>
              <a:t>My</a:t>
            </a:r>
            <a:r>
              <a:rPr lang="en-US" sz="1800" dirty="0">
                <a:effectLst/>
                <a:latin typeface="Calibri" panose="020F0502020204030204" pitchFamily="34" charset="0"/>
              </a:rPr>
              <a:t> approach involves integrating customer address, postal code, state, and country data from the Customer Address Table into the Transaction Table using a common identifier.</a:t>
            </a:r>
            <a:endParaRPr lang="en-US" sz="1600" b="1" dirty="0">
              <a:solidFill>
                <a:srgbClr val="0070C0"/>
              </a:solidFill>
            </a:endParaRPr>
          </a:p>
        </p:txBody>
      </p:sp>
      <p:sp>
        <p:nvSpPr>
          <p:cNvPr id="6" name="TextBox 5">
            <a:extLst>
              <a:ext uri="{FF2B5EF4-FFF2-40B4-BE49-F238E27FC236}">
                <a16:creationId xmlns:a16="http://schemas.microsoft.com/office/drawing/2014/main" id="{F68CF19E-CFE2-7AD1-5784-2DD7F9BB9DBA}"/>
              </a:ext>
            </a:extLst>
          </p:cNvPr>
          <p:cNvSpPr txBox="1"/>
          <p:nvPr/>
        </p:nvSpPr>
        <p:spPr>
          <a:xfrm>
            <a:off x="1971320" y="1519174"/>
            <a:ext cx="50330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800" b="1" u="sng" dirty="0">
                <a:solidFill>
                  <a:srgbClr val="0070C0"/>
                </a:solidFill>
              </a:rPr>
              <a:t>Data Model Approach</a:t>
            </a:r>
          </a:p>
        </p:txBody>
      </p:sp>
    </p:spTree>
    <p:extLst>
      <p:ext uri="{BB962C8B-B14F-4D97-AF65-F5344CB8AC3E}">
        <p14:creationId xmlns:p14="http://schemas.microsoft.com/office/powerpoint/2010/main" val="9899382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6648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800" u="sng" dirty="0"/>
          </a:p>
        </p:txBody>
      </p:sp>
      <p:sp>
        <p:nvSpPr>
          <p:cNvPr id="140" name="Shape 89"/>
          <p:cNvSpPr/>
          <p:nvPr/>
        </p:nvSpPr>
        <p:spPr>
          <a:xfrm>
            <a:off x="219127"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19127" y="1097588"/>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960807" y="113000"/>
            <a:ext cx="7104075" cy="3845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lgn="ctr">
              <a:spcBef>
                <a:spcPts val="0"/>
              </a:spcBef>
              <a:spcAft>
                <a:spcPts val="0"/>
              </a:spcAft>
            </a:pPr>
            <a:endParaRPr lang="en-US" sz="1200" dirty="0">
              <a:effectLst/>
              <a:latin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79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960086" y="2357502"/>
            <a:ext cx="7223828" cy="80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latin typeface="Calibri" panose="020F0502020204030204" pitchFamily="34" charset="0"/>
              </a:rPr>
              <a:t>I am using</a:t>
            </a:r>
            <a:r>
              <a:rPr lang="en-US" sz="1800" dirty="0">
                <a:effectLst/>
                <a:latin typeface="Calibri" panose="020F0502020204030204" pitchFamily="34" charset="0"/>
              </a:rPr>
              <a:t> the 'Customer ID' as the common identifier to merge customer address data and customer Demographic data into the Transaction Table.</a:t>
            </a:r>
            <a:endParaRPr lang="en-US" sz="1600" b="1" dirty="0">
              <a:solidFill>
                <a:srgbClr val="0070C0"/>
              </a:solidFill>
            </a:endParaRPr>
          </a:p>
        </p:txBody>
      </p:sp>
      <p:sp>
        <p:nvSpPr>
          <p:cNvPr id="6" name="TextBox 5">
            <a:extLst>
              <a:ext uri="{FF2B5EF4-FFF2-40B4-BE49-F238E27FC236}">
                <a16:creationId xmlns:a16="http://schemas.microsoft.com/office/drawing/2014/main" id="{F68CF19E-CFE2-7AD1-5784-2DD7F9BB9DBA}"/>
              </a:ext>
            </a:extLst>
          </p:cNvPr>
          <p:cNvSpPr txBox="1"/>
          <p:nvPr/>
        </p:nvSpPr>
        <p:spPr>
          <a:xfrm>
            <a:off x="1985422" y="1613915"/>
            <a:ext cx="50330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800" b="1" u="sng" dirty="0">
                <a:solidFill>
                  <a:srgbClr val="0070C0"/>
                </a:solidFill>
                <a:effectLst/>
                <a:latin typeface="Calibri" panose="020F0502020204030204" pitchFamily="34" charset="0"/>
              </a:rPr>
              <a:t>Address Integration</a:t>
            </a:r>
            <a:endParaRPr lang="en-US" sz="1800" b="1" u="sng" dirty="0">
              <a:solidFill>
                <a:srgbClr val="0070C0"/>
              </a:solidFill>
            </a:endParaRPr>
          </a:p>
        </p:txBody>
      </p:sp>
      <p:sp>
        <p:nvSpPr>
          <p:cNvPr id="3" name="Rectangle: Rounded Corners 2">
            <a:extLst>
              <a:ext uri="{FF2B5EF4-FFF2-40B4-BE49-F238E27FC236}">
                <a16:creationId xmlns:a16="http://schemas.microsoft.com/office/drawing/2014/main" id="{0B7FC75B-830E-7471-C829-30243DE2878B}"/>
              </a:ext>
            </a:extLst>
          </p:cNvPr>
          <p:cNvSpPr/>
          <p:nvPr/>
        </p:nvSpPr>
        <p:spPr>
          <a:xfrm>
            <a:off x="1104899" y="3920569"/>
            <a:ext cx="2057400" cy="340517"/>
          </a:xfrm>
          <a:prstGeom prst="roundRect">
            <a:avLst/>
          </a:prstGeom>
          <a:solidFill>
            <a:schemeClr val="tx2">
              <a:lumMod val="40000"/>
              <a:lumOff val="60000"/>
            </a:schemeClr>
          </a:solid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000000"/>
                </a:solidFill>
              </a:rPr>
              <a:t>Transaction Table</a:t>
            </a:r>
            <a:endParaRPr kumimoji="0" lang="en-CA" sz="1400" i="0" u="none" strike="noStrike" normalizeH="0" baseline="0" dirty="0">
              <a:solidFill>
                <a:srgbClr val="000000"/>
              </a:solidFill>
              <a:uFillTx/>
              <a:latin typeface="+mn-lt"/>
              <a:ea typeface="+mn-ea"/>
              <a:cs typeface="+mn-cs"/>
              <a:sym typeface="Arial"/>
            </a:endParaRPr>
          </a:p>
        </p:txBody>
      </p:sp>
      <p:cxnSp>
        <p:nvCxnSpPr>
          <p:cNvPr id="8" name="Connector: Elbow 7">
            <a:extLst>
              <a:ext uri="{FF2B5EF4-FFF2-40B4-BE49-F238E27FC236}">
                <a16:creationId xmlns:a16="http://schemas.microsoft.com/office/drawing/2014/main" id="{039394D1-68A5-AD98-157A-21E143D59BE1}"/>
              </a:ext>
            </a:extLst>
          </p:cNvPr>
          <p:cNvCxnSpPr>
            <a:cxnSpLocks/>
          </p:cNvCxnSpPr>
          <p:nvPr/>
        </p:nvCxnSpPr>
        <p:spPr>
          <a:xfrm rot="10800000">
            <a:off x="3223250" y="4152900"/>
            <a:ext cx="1158260" cy="327660"/>
          </a:xfrm>
          <a:prstGeom prst="bentConnector3">
            <a:avLst/>
          </a:prstGeom>
          <a:ln w="12700">
            <a:solidFill>
              <a:srgbClr val="0472BC"/>
            </a:solidFill>
            <a:tailEnd type="triangle"/>
          </a:ln>
          <a:effectLst/>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09B42396-3AB6-FFCF-807E-2A8BBE2C4805}"/>
              </a:ext>
            </a:extLst>
          </p:cNvPr>
          <p:cNvSpPr/>
          <p:nvPr/>
        </p:nvSpPr>
        <p:spPr>
          <a:xfrm>
            <a:off x="4442460" y="4261086"/>
            <a:ext cx="2034540" cy="307775"/>
          </a:xfrm>
          <a:prstGeom prst="rect">
            <a:avLst/>
          </a:prstGeom>
          <a:solidFill>
            <a:schemeClr val="tx2">
              <a:lumMod val="40000"/>
              <a:lumOff val="60000"/>
            </a:schemeClr>
          </a:solid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Customer Address</a:t>
            </a:r>
            <a:endParaRPr kumimoji="0" lang="en-CA"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Rectangle 10">
            <a:extLst>
              <a:ext uri="{FF2B5EF4-FFF2-40B4-BE49-F238E27FC236}">
                <a16:creationId xmlns:a16="http://schemas.microsoft.com/office/drawing/2014/main" id="{0C1E46E7-CBA8-1475-2599-89878F645947}"/>
              </a:ext>
            </a:extLst>
          </p:cNvPr>
          <p:cNvSpPr/>
          <p:nvPr/>
        </p:nvSpPr>
        <p:spPr>
          <a:xfrm>
            <a:off x="4442460" y="3642051"/>
            <a:ext cx="2034540" cy="307775"/>
          </a:xfrm>
          <a:prstGeom prst="rect">
            <a:avLst/>
          </a:prstGeom>
          <a:solidFill>
            <a:schemeClr val="tx2">
              <a:lumMod val="40000"/>
              <a:lumOff val="60000"/>
            </a:schemeClr>
          </a:solid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Customer </a:t>
            </a:r>
            <a:r>
              <a:rPr lang="en-US" dirty="0"/>
              <a:t>Demographic</a:t>
            </a:r>
            <a:endParaRPr kumimoji="0" lang="en-CA" sz="1400" b="0" i="0" u="none" strike="noStrike" cap="none" spc="0" normalizeH="0" baseline="0" dirty="0">
              <a:ln>
                <a:noFill/>
              </a:ln>
              <a:solidFill>
                <a:srgbClr val="000000"/>
              </a:solidFill>
              <a:effectLst/>
              <a:uFillTx/>
              <a:latin typeface="+mn-lt"/>
              <a:ea typeface="+mn-ea"/>
              <a:cs typeface="+mn-cs"/>
              <a:sym typeface="Arial"/>
            </a:endParaRPr>
          </a:p>
        </p:txBody>
      </p:sp>
      <p:cxnSp>
        <p:nvCxnSpPr>
          <p:cNvPr id="12" name="Connector: Elbow 11">
            <a:extLst>
              <a:ext uri="{FF2B5EF4-FFF2-40B4-BE49-F238E27FC236}">
                <a16:creationId xmlns:a16="http://schemas.microsoft.com/office/drawing/2014/main" id="{2125B8D3-551A-F132-1071-EF9BFC50364B}"/>
              </a:ext>
            </a:extLst>
          </p:cNvPr>
          <p:cNvCxnSpPr>
            <a:cxnSpLocks/>
          </p:cNvCxnSpPr>
          <p:nvPr/>
        </p:nvCxnSpPr>
        <p:spPr>
          <a:xfrm rot="10800000" flipV="1">
            <a:off x="3215642" y="3795937"/>
            <a:ext cx="1165868" cy="257545"/>
          </a:xfrm>
          <a:prstGeom prst="bentConnector3">
            <a:avLst/>
          </a:prstGeom>
          <a:ln w="12700">
            <a:solidFill>
              <a:srgbClr val="0472BC"/>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053468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6648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800" u="sng" dirty="0"/>
          </a:p>
        </p:txBody>
      </p:sp>
      <p:sp>
        <p:nvSpPr>
          <p:cNvPr id="140" name="Shape 89"/>
          <p:cNvSpPr/>
          <p:nvPr/>
        </p:nvSpPr>
        <p:spPr>
          <a:xfrm>
            <a:off x="219127"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19127" y="1097588"/>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960807" y="113000"/>
            <a:ext cx="7104075" cy="38456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lgn="ctr">
              <a:spcBef>
                <a:spcPts val="0"/>
              </a:spcBef>
              <a:spcAft>
                <a:spcPts val="0"/>
              </a:spcAft>
            </a:pPr>
            <a:endParaRPr lang="en-US" sz="1200" dirty="0">
              <a:effectLst/>
              <a:latin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79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960120" y="2090849"/>
            <a:ext cx="6896100" cy="45086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1600" b="1" dirty="0">
                <a:solidFill>
                  <a:schemeClr val="tx1"/>
                </a:solidFill>
                <a:latin typeface="Calibri" panose="020F0502020204030204" pitchFamily="34" charset="0"/>
              </a:rPr>
              <a:t>Index and match function has been used to merge two tables together.</a:t>
            </a:r>
            <a:endParaRPr lang="en-US" sz="1600" b="1" dirty="0">
              <a:solidFill>
                <a:schemeClr val="tx1"/>
              </a:solidFill>
            </a:endParaRPr>
          </a:p>
        </p:txBody>
      </p:sp>
      <p:sp>
        <p:nvSpPr>
          <p:cNvPr id="6" name="TextBox 5">
            <a:extLst>
              <a:ext uri="{FF2B5EF4-FFF2-40B4-BE49-F238E27FC236}">
                <a16:creationId xmlns:a16="http://schemas.microsoft.com/office/drawing/2014/main" id="{F68CF19E-CFE2-7AD1-5784-2DD7F9BB9DBA}"/>
              </a:ext>
            </a:extLst>
          </p:cNvPr>
          <p:cNvSpPr txBox="1"/>
          <p:nvPr/>
        </p:nvSpPr>
        <p:spPr>
          <a:xfrm>
            <a:off x="1985422" y="1349160"/>
            <a:ext cx="50330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800" b="1" u="sng" dirty="0">
                <a:solidFill>
                  <a:srgbClr val="0070C0"/>
                </a:solidFill>
                <a:effectLst/>
                <a:latin typeface="Calibri" panose="020F0502020204030204" pitchFamily="34" charset="0"/>
              </a:rPr>
              <a:t>Index and Match Function</a:t>
            </a:r>
            <a:endParaRPr lang="en-US" sz="1800" b="1" u="sng" dirty="0">
              <a:solidFill>
                <a:srgbClr val="0070C0"/>
              </a:solidFill>
            </a:endParaRPr>
          </a:p>
        </p:txBody>
      </p:sp>
      <p:sp>
        <p:nvSpPr>
          <p:cNvPr id="7" name="Shape 91">
            <a:extLst>
              <a:ext uri="{FF2B5EF4-FFF2-40B4-BE49-F238E27FC236}">
                <a16:creationId xmlns:a16="http://schemas.microsoft.com/office/drawing/2014/main" id="{2DDBAD8D-AC1E-17D3-43CE-D608109F1FA6}"/>
              </a:ext>
            </a:extLst>
          </p:cNvPr>
          <p:cNvSpPr/>
          <p:nvPr/>
        </p:nvSpPr>
        <p:spPr>
          <a:xfrm>
            <a:off x="1581401" y="2802268"/>
            <a:ext cx="6179854" cy="101716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solidFill>
                  <a:schemeClr val="tx1"/>
                </a:solidFill>
                <a:latin typeface="Calibri" panose="020F0502020204030204" pitchFamily="34" charset="0"/>
              </a:rPr>
              <a:t>By using index and match function I can be sure that data is consistent and accurate. Somewhere it became impossible for me to use VLOOKUP function as it was showing an error (#N/A).</a:t>
            </a:r>
            <a:endParaRPr lang="en-US" sz="1400" b="1" dirty="0">
              <a:solidFill>
                <a:schemeClr val="tx1"/>
              </a:solidFill>
            </a:endParaRPr>
          </a:p>
        </p:txBody>
      </p:sp>
    </p:spTree>
    <p:extLst>
      <p:ext uri="{BB962C8B-B14F-4D97-AF65-F5344CB8AC3E}">
        <p14:creationId xmlns:p14="http://schemas.microsoft.com/office/powerpoint/2010/main" val="35575577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6648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800" u="sng" dirty="0"/>
          </a:p>
        </p:txBody>
      </p:sp>
      <p:sp>
        <p:nvSpPr>
          <p:cNvPr id="140" name="Shape 89"/>
          <p:cNvSpPr/>
          <p:nvPr/>
        </p:nvSpPr>
        <p:spPr>
          <a:xfrm>
            <a:off x="219127"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19127" y="1097588"/>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lang="en-US" dirty="0"/>
          </a:p>
        </p:txBody>
      </p:sp>
      <p:sp>
        <p:nvSpPr>
          <p:cNvPr id="142" name="Shape 91"/>
          <p:cNvSpPr/>
          <p:nvPr/>
        </p:nvSpPr>
        <p:spPr>
          <a:xfrm>
            <a:off x="2960807" y="113000"/>
            <a:ext cx="7104075" cy="3845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lgn="ctr">
              <a:spcBef>
                <a:spcPts val="0"/>
              </a:spcBef>
              <a:spcAft>
                <a:spcPts val="0"/>
              </a:spcAft>
            </a:pPr>
            <a:endParaRPr lang="en-US" sz="1200" dirty="0">
              <a:effectLst/>
              <a:latin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79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E0EDB40F-BC69-4ACF-105A-750C998FA456}"/>
              </a:ext>
            </a:extLst>
          </p:cNvPr>
          <p:cNvSpPr/>
          <p:nvPr/>
        </p:nvSpPr>
        <p:spPr>
          <a:xfrm>
            <a:off x="960120" y="2090849"/>
            <a:ext cx="6896100" cy="4508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endParaRPr lang="en-US" sz="1600" b="1" dirty="0">
              <a:solidFill>
                <a:schemeClr val="tx1"/>
              </a:solidFill>
            </a:endParaRPr>
          </a:p>
        </p:txBody>
      </p:sp>
      <p:sp>
        <p:nvSpPr>
          <p:cNvPr id="6" name="TextBox 5">
            <a:extLst>
              <a:ext uri="{FF2B5EF4-FFF2-40B4-BE49-F238E27FC236}">
                <a16:creationId xmlns:a16="http://schemas.microsoft.com/office/drawing/2014/main" id="{F68CF19E-CFE2-7AD1-5784-2DD7F9BB9DBA}"/>
              </a:ext>
            </a:extLst>
          </p:cNvPr>
          <p:cNvSpPr txBox="1"/>
          <p:nvPr/>
        </p:nvSpPr>
        <p:spPr>
          <a:xfrm>
            <a:off x="1985422" y="1349160"/>
            <a:ext cx="50330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800" b="1" u="sng" dirty="0">
                <a:solidFill>
                  <a:srgbClr val="0070C0"/>
                </a:solidFill>
              </a:rPr>
              <a:t>Conclusion</a:t>
            </a:r>
          </a:p>
        </p:txBody>
      </p:sp>
      <p:sp>
        <p:nvSpPr>
          <p:cNvPr id="7" name="Shape 91">
            <a:extLst>
              <a:ext uri="{FF2B5EF4-FFF2-40B4-BE49-F238E27FC236}">
                <a16:creationId xmlns:a16="http://schemas.microsoft.com/office/drawing/2014/main" id="{2DDBAD8D-AC1E-17D3-43CE-D608109F1FA6}"/>
              </a:ext>
            </a:extLst>
          </p:cNvPr>
          <p:cNvSpPr/>
          <p:nvPr/>
        </p:nvSpPr>
        <p:spPr>
          <a:xfrm>
            <a:off x="1318243" y="2541709"/>
            <a:ext cx="6179854" cy="11213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In conclusion, data model approach addresses missing data challenges and creates a more comprehensive and valuable dataset for analysis.</a:t>
            </a:r>
            <a:endParaRPr lang="en-US" sz="1400" b="1" dirty="0">
              <a:solidFill>
                <a:schemeClr val="tx1"/>
              </a:solidFill>
            </a:endParaRPr>
          </a:p>
        </p:txBody>
      </p:sp>
    </p:spTree>
    <p:extLst>
      <p:ext uri="{BB962C8B-B14F-4D97-AF65-F5344CB8AC3E}">
        <p14:creationId xmlns:p14="http://schemas.microsoft.com/office/powerpoint/2010/main" val="17414751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8420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Strategic Insights for Future Targeting</a:t>
            </a:r>
            <a:endParaRPr dirty="0"/>
          </a:p>
        </p:txBody>
      </p:sp>
      <p:sp>
        <p:nvSpPr>
          <p:cNvPr id="151" name="Shape 100"/>
          <p:cNvSpPr/>
          <p:nvPr/>
        </p:nvSpPr>
        <p:spPr>
          <a:xfrm>
            <a:off x="205025" y="1841590"/>
            <a:ext cx="4134600" cy="48420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r>
              <a:rPr lang="en-US" sz="1800" b="1" u="sng" dirty="0">
                <a:solidFill>
                  <a:srgbClr val="0472BC"/>
                </a:solidFill>
                <a:effectLst/>
                <a:latin typeface="Calibri" panose="020F0502020204030204" pitchFamily="34" charset="0"/>
              </a:rPr>
              <a:t>Industry Focus</a:t>
            </a:r>
            <a:endParaRPr b="1" u="sng" dirty="0">
              <a:solidFill>
                <a:srgbClr val="0472BC"/>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A9A6764B-A935-9ED0-2FC6-DB9D1D06A52D}"/>
              </a:ext>
            </a:extLst>
          </p:cNvPr>
          <p:cNvSpPr txBox="1"/>
          <p:nvPr/>
        </p:nvSpPr>
        <p:spPr>
          <a:xfrm>
            <a:off x="205025" y="2571750"/>
            <a:ext cx="4596062"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spcBef>
                <a:spcPts val="0"/>
              </a:spcBef>
              <a:spcAft>
                <a:spcPts val="0"/>
              </a:spcAft>
            </a:pPr>
            <a:r>
              <a:rPr lang="en-US" sz="1400" dirty="0">
                <a:effectLst/>
                <a:latin typeface="Calibri" panose="020F0502020204030204" pitchFamily="34" charset="0"/>
              </a:rPr>
              <a:t>The data analysis suggests that the health industry, financial services industry, and manufacturing industry are promising sectors for future business targeting. These industries appear to have growth potential or other favorable characteristics that make them attractive for investment and expansion.</a:t>
            </a:r>
          </a:p>
          <a:p>
            <a:pPr marL="0" marR="0">
              <a:spcBef>
                <a:spcPts val="0"/>
              </a:spcBef>
              <a:spcAft>
                <a:spcPts val="0"/>
              </a:spcAft>
            </a:pPr>
            <a:r>
              <a:rPr lang="en-US" sz="1400" dirty="0">
                <a:effectLst/>
                <a:latin typeface="Calibri" panose="020F0502020204030204" pitchFamily="34" charset="0"/>
              </a:rPr>
              <a:t> </a:t>
            </a:r>
          </a:p>
        </p:txBody>
      </p:sp>
      <p:pic>
        <p:nvPicPr>
          <p:cNvPr id="5" name="Picture 4">
            <a:extLst>
              <a:ext uri="{FF2B5EF4-FFF2-40B4-BE49-F238E27FC236}">
                <a16:creationId xmlns:a16="http://schemas.microsoft.com/office/drawing/2014/main" id="{DA071683-DD59-0B5F-9A15-AB5351BF0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813" y="2014429"/>
            <a:ext cx="3583187" cy="230676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842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Strategic Insights for Future Targeting</a:t>
            </a:r>
            <a:endParaRPr lang="en-US" sz="1200" dirty="0"/>
          </a:p>
        </p:txBody>
      </p:sp>
      <p:sp>
        <p:nvSpPr>
          <p:cNvPr id="151" name="Shape 100"/>
          <p:cNvSpPr/>
          <p:nvPr/>
        </p:nvSpPr>
        <p:spPr>
          <a:xfrm>
            <a:off x="205025" y="1846933"/>
            <a:ext cx="4134600" cy="303259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Over the last three years, females have outpaced males in terms of purchases in New South Wales (NSW). Therefore, when planning marketing campaigns or strategies, it is advisable to target the female demographic, particularly in the NSW region. This regional focus can help maximize your marketing efforts and potential returns.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4783B6B-9A94-33CE-6DF5-A1CFFAAA0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076" y="2069431"/>
            <a:ext cx="3750924" cy="2330518"/>
          </a:xfrm>
          <a:prstGeom prst="rect">
            <a:avLst/>
          </a:prstGeom>
        </p:spPr>
      </p:pic>
      <p:sp>
        <p:nvSpPr>
          <p:cNvPr id="4" name="TextBox 3">
            <a:extLst>
              <a:ext uri="{FF2B5EF4-FFF2-40B4-BE49-F238E27FC236}">
                <a16:creationId xmlns:a16="http://schemas.microsoft.com/office/drawing/2014/main" id="{E038C080-9D26-4C96-2349-5FB26C451E34}"/>
              </a:ext>
            </a:extLst>
          </p:cNvPr>
          <p:cNvSpPr txBox="1"/>
          <p:nvPr/>
        </p:nvSpPr>
        <p:spPr>
          <a:xfrm>
            <a:off x="323134" y="1546214"/>
            <a:ext cx="24475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b="1" u="sng" dirty="0">
                <a:solidFill>
                  <a:srgbClr val="0472BC"/>
                </a:solidFill>
                <a:effectLst/>
                <a:latin typeface="Calibri" panose="020F0502020204030204" pitchFamily="34" charset="0"/>
              </a:rPr>
              <a:t>Gender and Location Insights</a:t>
            </a:r>
            <a:endParaRPr lang="en-US" b="1" u="sng" dirty="0">
              <a:solidFill>
                <a:srgbClr val="0472BC"/>
              </a:solidFill>
            </a:endParaRPr>
          </a:p>
        </p:txBody>
      </p:sp>
    </p:spTree>
    <p:extLst>
      <p:ext uri="{BB962C8B-B14F-4D97-AF65-F5344CB8AC3E}">
        <p14:creationId xmlns:p14="http://schemas.microsoft.com/office/powerpoint/2010/main" val="4337350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2842947" y="2235608"/>
            <a:ext cx="3458105" cy="15781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8445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Strategic Insights for Future Targeting</a:t>
            </a:r>
            <a:endParaRPr lang="en-US" sz="1800" u="sng" dirty="0">
              <a:solidFill>
                <a:srgbClr val="0472BC"/>
              </a:solidFill>
              <a:effectLst/>
              <a:latin typeface="Calibri" panose="020F0502020204030204" pitchFamily="34" charset="0"/>
            </a:endParaRPr>
          </a:p>
        </p:txBody>
      </p:sp>
      <p:sp>
        <p:nvSpPr>
          <p:cNvPr id="151" name="Shape 100"/>
          <p:cNvSpPr/>
          <p:nvPr/>
        </p:nvSpPr>
        <p:spPr>
          <a:xfrm>
            <a:off x="287527" y="1931928"/>
            <a:ext cx="3886501" cy="335139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a:spcBef>
                <a:spcPts val="0"/>
              </a:spcBef>
              <a:spcAft>
                <a:spcPts val="0"/>
              </a:spcAft>
            </a:pPr>
            <a:r>
              <a:rPr lang="en-US" sz="1800" dirty="0">
                <a:effectLst/>
                <a:latin typeface="Calibri" panose="020F0502020204030204" pitchFamily="34" charset="0"/>
              </a:rPr>
              <a:t>The majority of your valuable customers fall into the "Mass Customer Wealth" category. This insight emphasizes the importance of retaining and further engaging this segment of your customer base. Crafting tailored marketing and retention strategies for the Mass Customer Wealth category can yield significant returns.</a:t>
            </a:r>
          </a:p>
          <a:p>
            <a:pPr marL="0" marR="0">
              <a:spcBef>
                <a:spcPts val="0"/>
              </a:spcBef>
              <a:spcAft>
                <a:spcPts val="0"/>
              </a:spcAft>
            </a:pPr>
            <a:r>
              <a:rPr lang="en-US" sz="1800" dirty="0">
                <a:effectLst/>
                <a:latin typeface="Calibri" panose="020F0502020204030204" pitchFamily="34" charset="0"/>
              </a:rPr>
              <a:t> </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595AC277-C48D-B22B-3705-A51EF7612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598" y="2072374"/>
            <a:ext cx="4133399" cy="2358671"/>
          </a:xfrm>
          <a:prstGeom prst="rect">
            <a:avLst/>
          </a:prstGeom>
        </p:spPr>
      </p:pic>
      <p:sp>
        <p:nvSpPr>
          <p:cNvPr id="4" name="TextBox 3">
            <a:extLst>
              <a:ext uri="{FF2B5EF4-FFF2-40B4-BE49-F238E27FC236}">
                <a16:creationId xmlns:a16="http://schemas.microsoft.com/office/drawing/2014/main" id="{EB3FC07F-DBDF-6886-9187-3F5F63DBD159}"/>
              </a:ext>
            </a:extLst>
          </p:cNvPr>
          <p:cNvSpPr txBox="1"/>
          <p:nvPr/>
        </p:nvSpPr>
        <p:spPr>
          <a:xfrm>
            <a:off x="378135" y="1723349"/>
            <a:ext cx="209005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b="1" u="sng" dirty="0">
                <a:solidFill>
                  <a:srgbClr val="0472BC"/>
                </a:solidFill>
                <a:effectLst/>
                <a:latin typeface="Calibri" panose="020F0502020204030204" pitchFamily="34" charset="0"/>
              </a:rPr>
              <a:t>Profit by Wealth Segment</a:t>
            </a:r>
            <a:endParaRPr lang="en-US" b="1" u="sng" dirty="0">
              <a:solidFill>
                <a:srgbClr val="0472BC"/>
              </a:solidFill>
            </a:endParaRPr>
          </a:p>
        </p:txBody>
      </p:sp>
    </p:spTree>
    <p:extLst>
      <p:ext uri="{BB962C8B-B14F-4D97-AF65-F5344CB8AC3E}">
        <p14:creationId xmlns:p14="http://schemas.microsoft.com/office/powerpoint/2010/main" val="22516878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8445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1800" dirty="0">
                <a:effectLst/>
                <a:latin typeface="Calibri" panose="020F0502020204030204" pitchFamily="34" charset="0"/>
              </a:rPr>
              <a:t>Strategic Insights for Future Targeting</a:t>
            </a:r>
            <a:endParaRPr lang="en-US" sz="1800" u="sng" dirty="0">
              <a:solidFill>
                <a:srgbClr val="0472BC"/>
              </a:solidFill>
              <a:effectLst/>
              <a:latin typeface="Calibri" panose="020F0502020204030204" pitchFamily="34" charset="0"/>
            </a:endParaRPr>
          </a:p>
        </p:txBody>
      </p:sp>
      <p:sp>
        <p:nvSpPr>
          <p:cNvPr id="151" name="Shape 100"/>
          <p:cNvSpPr/>
          <p:nvPr/>
        </p:nvSpPr>
        <p:spPr>
          <a:xfrm>
            <a:off x="108772" y="1918177"/>
            <a:ext cx="4531980" cy="30325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effectLst/>
                <a:latin typeface="Calibri" panose="020F0502020204030204" pitchFamily="34" charset="0"/>
              </a:rPr>
              <a:t>The data highlights that customers from New South Wales (NSW) and Victoria (VIC) have exhibited the highest profit rates. To optimize profitability, it is advisable to prioritize these two states in your business strategies. This could involve increasing marketing efforts, product/service offerings, or customer engagement initiatives in these regions to capitalize on their high-profit potential.</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FC01AB86-5ECA-6EC8-0688-44BDD2A3F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073" y="2062556"/>
            <a:ext cx="3494155" cy="2693864"/>
          </a:xfrm>
          <a:prstGeom prst="rect">
            <a:avLst/>
          </a:prstGeom>
        </p:spPr>
      </p:pic>
      <p:sp>
        <p:nvSpPr>
          <p:cNvPr id="6" name="TextBox 5">
            <a:extLst>
              <a:ext uri="{FF2B5EF4-FFF2-40B4-BE49-F238E27FC236}">
                <a16:creationId xmlns:a16="http://schemas.microsoft.com/office/drawing/2014/main" id="{2A025865-22DA-E8F2-B369-2EDDE17D351F}"/>
              </a:ext>
            </a:extLst>
          </p:cNvPr>
          <p:cNvSpPr txBox="1"/>
          <p:nvPr/>
        </p:nvSpPr>
        <p:spPr>
          <a:xfrm>
            <a:off x="205025" y="1685959"/>
            <a:ext cx="184378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b="1" u="sng" dirty="0">
                <a:solidFill>
                  <a:srgbClr val="0472BC"/>
                </a:solidFill>
                <a:effectLst/>
                <a:latin typeface="Calibri" panose="020F0502020204030204" pitchFamily="34" charset="0"/>
              </a:rPr>
              <a:t>Regional Profit Analysis</a:t>
            </a:r>
            <a:endParaRPr lang="en-US" b="1" u="sng" dirty="0">
              <a:solidFill>
                <a:srgbClr val="0472BC"/>
              </a:solidFill>
            </a:endParaRPr>
          </a:p>
        </p:txBody>
      </p:sp>
    </p:spTree>
    <p:extLst>
      <p:ext uri="{BB962C8B-B14F-4D97-AF65-F5344CB8AC3E}">
        <p14:creationId xmlns:p14="http://schemas.microsoft.com/office/powerpoint/2010/main" val="8790542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3438743" y="1179551"/>
            <a:ext cx="209816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solidFill>
                  <a:srgbClr val="0472BC"/>
                </a:solidFill>
              </a:rPr>
              <a:t>Data Source</a:t>
            </a:r>
            <a:endParaRPr u="sng" dirty="0">
              <a:solidFill>
                <a:srgbClr val="0472BC"/>
              </a:solidFill>
            </a:endParaRP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Object 1">
            <a:extLst>
              <a:ext uri="{FF2B5EF4-FFF2-40B4-BE49-F238E27FC236}">
                <a16:creationId xmlns:a16="http://schemas.microsoft.com/office/drawing/2014/main" id="{02E68D9D-9FCD-4896-A5F5-1CC75F6E0C30}"/>
              </a:ext>
            </a:extLst>
          </p:cNvPr>
          <p:cNvGraphicFramePr>
            <a:graphicFrameLocks noChangeAspect="1"/>
          </p:cNvGraphicFramePr>
          <p:nvPr>
            <p:extLst>
              <p:ext uri="{D42A27DB-BD31-4B8C-83A1-F6EECF244321}">
                <p14:modId xmlns:p14="http://schemas.microsoft.com/office/powerpoint/2010/main" val="2183652304"/>
              </p:ext>
            </p:extLst>
          </p:nvPr>
        </p:nvGraphicFramePr>
        <p:xfrm>
          <a:off x="1299411" y="2209839"/>
          <a:ext cx="6304548" cy="1136122"/>
        </p:xfrm>
        <a:graphic>
          <a:graphicData uri="http://schemas.openxmlformats.org/presentationml/2006/ole">
            <mc:AlternateContent xmlns:mc="http://schemas.openxmlformats.org/markup-compatibility/2006">
              <mc:Choice xmlns:v="urn:schemas-microsoft-com:vml" Requires="v">
                <p:oleObj name="Packager Shell Object" showAsIcon="1" r:id="rId2" imgW="2148840" imgH="387000" progId="Package">
                  <p:embed/>
                </p:oleObj>
              </mc:Choice>
              <mc:Fallback>
                <p:oleObj name="Packager Shell Object" showAsIcon="1" r:id="rId2" imgW="2148840" imgH="387000" progId="Package">
                  <p:embed/>
                  <p:pic>
                    <p:nvPicPr>
                      <p:cNvPr id="0" name=""/>
                      <p:cNvPicPr/>
                      <p:nvPr/>
                    </p:nvPicPr>
                    <p:blipFill>
                      <a:blip r:embed="rId3"/>
                      <a:stretch>
                        <a:fillRect/>
                      </a:stretch>
                    </p:blipFill>
                    <p:spPr>
                      <a:xfrm>
                        <a:off x="1299411" y="2209839"/>
                        <a:ext cx="6304548" cy="1136122"/>
                      </a:xfrm>
                      <a:prstGeom prst="rect">
                        <a:avLst/>
                      </a:prstGeom>
                    </p:spPr>
                  </p:pic>
                </p:oleObj>
              </mc:Fallback>
            </mc:AlternateContent>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132449"/>
            <a:ext cx="5336377"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Analysis for Sprocket Central PTY LTD</a:t>
            </a:r>
            <a:endParaRPr dirty="0"/>
          </a:p>
        </p:txBody>
      </p:sp>
      <p:sp>
        <p:nvSpPr>
          <p:cNvPr id="124" name="Shape 73"/>
          <p:cNvSpPr/>
          <p:nvPr/>
        </p:nvSpPr>
        <p:spPr>
          <a:xfrm>
            <a:off x="353225" y="2090280"/>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 have successfully addressed the data quality issues, and in my initial module, I have placed my focus on columns that exhibited deficiencies in the following attributes.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grpSp>
        <p:nvGrpSpPr>
          <p:cNvPr id="29" name="Group 28">
            <a:extLst>
              <a:ext uri="{FF2B5EF4-FFF2-40B4-BE49-F238E27FC236}">
                <a16:creationId xmlns:a16="http://schemas.microsoft.com/office/drawing/2014/main" id="{5454E9E1-1BC6-1A0F-FEBA-98596ECC9F0C}"/>
              </a:ext>
            </a:extLst>
          </p:cNvPr>
          <p:cNvGrpSpPr/>
          <p:nvPr/>
        </p:nvGrpSpPr>
        <p:grpSpPr>
          <a:xfrm>
            <a:off x="6338923" y="1648776"/>
            <a:ext cx="2040285" cy="2849266"/>
            <a:chOff x="6371007" y="1132449"/>
            <a:chExt cx="2035056" cy="2849266"/>
          </a:xfrm>
        </p:grpSpPr>
        <p:sp>
          <p:nvSpPr>
            <p:cNvPr id="22" name="Oval 21">
              <a:extLst>
                <a:ext uri="{FF2B5EF4-FFF2-40B4-BE49-F238E27FC236}">
                  <a16:creationId xmlns:a16="http://schemas.microsoft.com/office/drawing/2014/main" id="{40E5869E-0921-594C-E086-A80E443FA664}"/>
                </a:ext>
              </a:extLst>
            </p:cNvPr>
            <p:cNvSpPr/>
            <p:nvPr/>
          </p:nvSpPr>
          <p:spPr>
            <a:xfrm>
              <a:off x="6371007" y="1132449"/>
              <a:ext cx="2035056"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1" i="0" u="none" strike="noStrike" spc="50" normalizeH="0" baseline="0" dirty="0">
                  <a:ln w="0"/>
                  <a:solidFill>
                    <a:schemeClr val="bg2"/>
                  </a:solidFill>
                  <a:effectLst>
                    <a:innerShdw blurRad="63500" dist="50800" dir="13500000">
                      <a:srgbClr val="000000">
                        <a:alpha val="50000"/>
                      </a:srgbClr>
                    </a:innerShdw>
                  </a:effectLst>
                  <a:uFillTx/>
                  <a:latin typeface="+mn-lt"/>
                  <a:ea typeface="+mn-ea"/>
                  <a:cs typeface="+mn-cs"/>
                  <a:sym typeface="Arial"/>
                </a:rPr>
                <a:t>Completeness</a:t>
              </a:r>
              <a:endParaRPr kumimoji="0" lang="en-CA" sz="1400" i="0" u="none" strike="noStrike" normalizeH="0" baseline="0" dirty="0">
                <a:ln w="0"/>
                <a:solidFill>
                  <a:schemeClr val="accent1"/>
                </a:solidFill>
                <a:effectLst>
                  <a:outerShdw blurRad="38100" dist="25400" dir="5400000" algn="ctr" rotWithShape="0">
                    <a:srgbClr val="6E747A">
                      <a:alpha val="43000"/>
                    </a:srgbClr>
                  </a:outerShdw>
                </a:effectLst>
                <a:uFillTx/>
                <a:latin typeface="+mn-lt"/>
                <a:ea typeface="+mn-ea"/>
                <a:cs typeface="+mn-cs"/>
                <a:sym typeface="Arial"/>
              </a:endParaRPr>
            </a:p>
          </p:txBody>
        </p:sp>
        <p:sp>
          <p:nvSpPr>
            <p:cNvPr id="24" name="Oval 23">
              <a:extLst>
                <a:ext uri="{FF2B5EF4-FFF2-40B4-BE49-F238E27FC236}">
                  <a16:creationId xmlns:a16="http://schemas.microsoft.com/office/drawing/2014/main" id="{5659B5F7-2622-4570-AD0A-9C90BFAA8423}"/>
                </a:ext>
              </a:extLst>
            </p:cNvPr>
            <p:cNvSpPr/>
            <p:nvPr/>
          </p:nvSpPr>
          <p:spPr>
            <a:xfrm>
              <a:off x="6371007" y="1605767"/>
              <a:ext cx="2035056"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spc="50">
                  <a:ln w="0"/>
                  <a:solidFill>
                    <a:schemeClr val="bg2"/>
                  </a:solidFill>
                  <a:effectLst>
                    <a:innerShdw blurRad="63500" dist="50800" dir="13500000">
                      <a:srgbClr val="000000">
                        <a:alpha val="50000"/>
                      </a:srgbClr>
                    </a:innerShdw>
                  </a:effectLst>
                </a:rPr>
                <a:t>Accurac</a:t>
              </a:r>
              <a:r>
                <a:rPr lang="en-US" b="1" spc="50" dirty="0">
                  <a:ln w="0"/>
                  <a:solidFill>
                    <a:schemeClr val="bg2"/>
                  </a:solidFill>
                  <a:effectLst>
                    <a:innerShdw blurRad="63500" dist="50800" dir="13500000">
                      <a:srgbClr val="000000">
                        <a:alpha val="50000"/>
                      </a:srgbClr>
                    </a:innerShdw>
                  </a:effectLst>
                </a:rPr>
                <a:t>y</a:t>
              </a:r>
              <a:endParaRPr lang="en-CA" b="1" spc="50" dirty="0">
                <a:ln w="0"/>
                <a:solidFill>
                  <a:schemeClr val="bg2"/>
                </a:solidFill>
                <a:effectLst>
                  <a:innerShdw blurRad="63500" dist="50800" dir="13500000">
                    <a:srgbClr val="000000">
                      <a:alpha val="50000"/>
                    </a:srgbClr>
                  </a:innerShdw>
                </a:effectLst>
              </a:endParaRPr>
            </a:p>
          </p:txBody>
        </p:sp>
        <p:sp>
          <p:nvSpPr>
            <p:cNvPr id="25" name="Oval 24">
              <a:extLst>
                <a:ext uri="{FF2B5EF4-FFF2-40B4-BE49-F238E27FC236}">
                  <a16:creationId xmlns:a16="http://schemas.microsoft.com/office/drawing/2014/main" id="{64EB8096-D5C3-A661-1A33-CAC3047112E8}"/>
                </a:ext>
              </a:extLst>
            </p:cNvPr>
            <p:cNvSpPr/>
            <p:nvPr/>
          </p:nvSpPr>
          <p:spPr>
            <a:xfrm>
              <a:off x="6371007" y="2090280"/>
              <a:ext cx="2035056"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spc="50" dirty="0">
                  <a:ln w="0"/>
                  <a:solidFill>
                    <a:schemeClr val="bg2"/>
                  </a:solidFill>
                  <a:effectLst>
                    <a:innerShdw blurRad="63500" dist="50800" dir="13500000">
                      <a:srgbClr val="000000">
                        <a:alpha val="50000"/>
                      </a:srgbClr>
                    </a:innerShdw>
                  </a:effectLst>
                </a:rPr>
                <a:t>Consistency</a:t>
              </a:r>
              <a:endParaRPr lang="en-CA" b="1" spc="50" dirty="0">
                <a:ln w="0"/>
                <a:solidFill>
                  <a:schemeClr val="bg2"/>
                </a:solidFill>
                <a:effectLst>
                  <a:innerShdw blurRad="63500" dist="50800" dir="13500000">
                    <a:srgbClr val="000000">
                      <a:alpha val="50000"/>
                    </a:srgbClr>
                  </a:innerShdw>
                </a:effectLst>
              </a:endParaRPr>
            </a:p>
          </p:txBody>
        </p:sp>
        <p:sp>
          <p:nvSpPr>
            <p:cNvPr id="26" name="Oval 25">
              <a:extLst>
                <a:ext uri="{FF2B5EF4-FFF2-40B4-BE49-F238E27FC236}">
                  <a16:creationId xmlns:a16="http://schemas.microsoft.com/office/drawing/2014/main" id="{B44BB158-03AF-E38A-CC3F-377B38BB67E0}"/>
                </a:ext>
              </a:extLst>
            </p:cNvPr>
            <p:cNvSpPr/>
            <p:nvPr/>
          </p:nvSpPr>
          <p:spPr>
            <a:xfrm>
              <a:off x="6371008" y="2585987"/>
              <a:ext cx="2035055"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spc="50" dirty="0">
                  <a:ln w="0"/>
                  <a:solidFill>
                    <a:schemeClr val="bg2"/>
                  </a:solidFill>
                  <a:effectLst>
                    <a:innerShdw blurRad="63500" dist="50800" dir="13500000">
                      <a:srgbClr val="000000">
                        <a:alpha val="50000"/>
                      </a:srgbClr>
                    </a:innerShdw>
                  </a:effectLst>
                </a:rPr>
                <a:t>Validity</a:t>
              </a:r>
              <a:endParaRPr lang="en-CA" b="1" spc="50" dirty="0">
                <a:ln w="0"/>
                <a:solidFill>
                  <a:schemeClr val="bg2"/>
                </a:solidFill>
                <a:effectLst>
                  <a:innerShdw blurRad="63500" dist="50800" dir="13500000">
                    <a:srgbClr val="000000">
                      <a:alpha val="50000"/>
                    </a:srgbClr>
                  </a:innerShdw>
                </a:effectLst>
              </a:endParaRPr>
            </a:p>
          </p:txBody>
        </p:sp>
        <p:sp>
          <p:nvSpPr>
            <p:cNvPr id="27" name="Oval 26">
              <a:extLst>
                <a:ext uri="{FF2B5EF4-FFF2-40B4-BE49-F238E27FC236}">
                  <a16:creationId xmlns:a16="http://schemas.microsoft.com/office/drawing/2014/main" id="{A8373BED-1E44-706C-13EC-51605F4866ED}"/>
                </a:ext>
              </a:extLst>
            </p:cNvPr>
            <p:cNvSpPr/>
            <p:nvPr/>
          </p:nvSpPr>
          <p:spPr>
            <a:xfrm>
              <a:off x="6371008" y="3074815"/>
              <a:ext cx="2035055"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spc="50">
                  <a:ln w="0"/>
                  <a:solidFill>
                    <a:schemeClr val="bg2"/>
                  </a:solidFill>
                  <a:effectLst>
                    <a:innerShdw blurRad="63500" dist="50800" dir="13500000">
                      <a:srgbClr val="000000">
                        <a:alpha val="50000"/>
                      </a:srgbClr>
                    </a:innerShdw>
                  </a:effectLst>
                </a:rPr>
                <a:t>Uniquenes</a:t>
              </a:r>
              <a:r>
                <a:rPr lang="en-US" b="1" spc="50" dirty="0">
                  <a:ln w="0"/>
                  <a:solidFill>
                    <a:schemeClr val="bg2"/>
                  </a:solidFill>
                  <a:effectLst>
                    <a:innerShdw blurRad="63500" dist="50800" dir="13500000">
                      <a:srgbClr val="000000">
                        <a:alpha val="50000"/>
                      </a:srgbClr>
                    </a:innerShdw>
                  </a:effectLst>
                </a:rPr>
                <a:t>s</a:t>
              </a:r>
              <a:endParaRPr lang="en-CA" b="1" spc="50" dirty="0">
                <a:ln w="0"/>
                <a:solidFill>
                  <a:schemeClr val="bg2"/>
                </a:solidFill>
                <a:effectLst>
                  <a:innerShdw blurRad="63500" dist="50800" dir="13500000">
                    <a:srgbClr val="000000">
                      <a:alpha val="50000"/>
                    </a:srgbClr>
                  </a:innerShdw>
                </a:effectLst>
              </a:endParaRPr>
            </a:p>
          </p:txBody>
        </p:sp>
        <p:sp>
          <p:nvSpPr>
            <p:cNvPr id="28" name="Oval 27">
              <a:extLst>
                <a:ext uri="{FF2B5EF4-FFF2-40B4-BE49-F238E27FC236}">
                  <a16:creationId xmlns:a16="http://schemas.microsoft.com/office/drawing/2014/main" id="{132A57B7-F1AD-4546-9B19-1B4D4A1A0150}"/>
                </a:ext>
              </a:extLst>
            </p:cNvPr>
            <p:cNvSpPr/>
            <p:nvPr/>
          </p:nvSpPr>
          <p:spPr>
            <a:xfrm>
              <a:off x="6371008" y="3548926"/>
              <a:ext cx="2035055" cy="432789"/>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spc="50">
                  <a:ln w="0"/>
                  <a:solidFill>
                    <a:schemeClr val="bg2"/>
                  </a:solidFill>
                  <a:effectLst>
                    <a:innerShdw blurRad="63500" dist="50800" dir="13500000">
                      <a:srgbClr val="000000">
                        <a:alpha val="50000"/>
                      </a:srgbClr>
                    </a:innerShdw>
                  </a:effectLst>
                </a:rPr>
                <a:t>Relevanc</a:t>
              </a:r>
              <a:r>
                <a:rPr lang="en-US" b="1" spc="50" dirty="0">
                  <a:ln w="0"/>
                  <a:solidFill>
                    <a:schemeClr val="bg2"/>
                  </a:solidFill>
                  <a:effectLst>
                    <a:innerShdw blurRad="63500" dist="50800" dir="13500000">
                      <a:srgbClr val="000000">
                        <a:alpha val="50000"/>
                      </a:srgbClr>
                    </a:innerShdw>
                  </a:effectLst>
                </a:rPr>
                <a:t>e</a:t>
              </a:r>
              <a:endParaRPr lang="en-CA" b="1" spc="50" dirty="0">
                <a:ln w="0"/>
                <a:solidFill>
                  <a:schemeClr val="bg2"/>
                </a:solidFill>
                <a:effectLst>
                  <a:innerShdw blurRad="63500" dist="50800" dir="13500000">
                    <a:srgbClr val="000000">
                      <a:alpha val="50000"/>
                    </a:srgbClr>
                  </a:innerShdw>
                </a:effectLst>
              </a:endParaRPr>
            </a:p>
          </p:txBody>
        </p:sp>
      </p:grpSp>
      <p:sp>
        <p:nvSpPr>
          <p:cNvPr id="33" name="Arrow: Right 32">
            <a:extLst>
              <a:ext uri="{FF2B5EF4-FFF2-40B4-BE49-F238E27FC236}">
                <a16:creationId xmlns:a16="http://schemas.microsoft.com/office/drawing/2014/main" id="{39542873-B48E-DD61-4C1C-C536B61B400F}"/>
              </a:ext>
            </a:extLst>
          </p:cNvPr>
          <p:cNvSpPr/>
          <p:nvPr/>
        </p:nvSpPr>
        <p:spPr>
          <a:xfrm>
            <a:off x="1443791" y="3341341"/>
            <a:ext cx="357510" cy="75627"/>
          </a:xfrm>
          <a:prstGeom prst="right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977326" y="1083299"/>
            <a:ext cx="5205748" cy="4842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Data Cleaning and Preparation for Transaction Sheet</a:t>
            </a:r>
            <a:endParaRPr lang="en-US" dirty="0"/>
          </a:p>
        </p:txBody>
      </p:sp>
      <p:sp>
        <p:nvSpPr>
          <p:cNvPr id="133" name="Shape 82"/>
          <p:cNvSpPr/>
          <p:nvPr/>
        </p:nvSpPr>
        <p:spPr>
          <a:xfrm>
            <a:off x="136273" y="1621484"/>
            <a:ext cx="4134600" cy="41758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solidFill>
                <a:srgbClr val="0472BC"/>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136273" y="2093049"/>
            <a:ext cx="4134600" cy="21211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lnSpc>
                <a:spcPct val="107000"/>
              </a:lnSpc>
              <a:spcAft>
                <a:spcPts val="800"/>
              </a:spcAft>
            </a:pPr>
            <a:r>
              <a:rPr lang="en-CA" sz="1400" b="1" u="sng" dirty="0">
                <a:solidFill>
                  <a:srgbClr val="0472BC"/>
                </a:solidFill>
                <a:latin typeface="Calibri" panose="020F0502020204030204" pitchFamily="34" charset="0"/>
                <a:ea typeface="Calibri" panose="020F0502020204030204" pitchFamily="34" charset="0"/>
                <a:cs typeface="Times New Roman" panose="02020603050405020304" pitchFamily="18" charset="0"/>
              </a:rPr>
              <a:t>Outlier Identification and Removal</a:t>
            </a:r>
            <a:endParaRPr lang="en-US" sz="1400" b="1" u="sng" dirty="0">
              <a:solidFill>
                <a:srgbClr val="0472BC"/>
              </a:solidFill>
            </a:endParaRPr>
          </a:p>
          <a:p>
            <a:pPr>
              <a:lnSpc>
                <a:spcPct val="107000"/>
              </a:lnSpc>
              <a:spcAft>
                <a:spcPts val="800"/>
              </a:spcAft>
            </a:pPr>
            <a:r>
              <a:rPr lang="en-CA" sz="1400" kern="100" dirty="0">
                <a:latin typeface="Calibri" panose="020F0502020204030204" pitchFamily="34" charset="0"/>
                <a:ea typeface="Calibri" panose="020F0502020204030204" pitchFamily="34" charset="0"/>
                <a:cs typeface="Times New Roman" panose="02020603050405020304" pitchFamily="18" charset="0"/>
              </a:rPr>
              <a:t>My</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key step in data preparation is the identification and handling of outliers. In the transaction sheet, I observed an outlier with a </a:t>
            </a:r>
            <a:r>
              <a:rPr lang="en-CA" sz="1400" kern="100" dirty="0">
                <a:latin typeface="Calibri" panose="020F0502020204030204" pitchFamily="34" charset="0"/>
                <a:ea typeface="Calibri" panose="020F0502020204030204" pitchFamily="34" charset="0"/>
                <a:cs typeface="Times New Roman" panose="02020603050405020304" pitchFamily="18" charset="0"/>
              </a:rPr>
              <a:t>C</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ustomer_Id of 5034, which deviates significantly from the expected range of </a:t>
            </a:r>
            <a:r>
              <a:rPr lang="en-CA" sz="1400" kern="100" dirty="0">
                <a:latin typeface="Calibri" panose="020F0502020204030204" pitchFamily="34" charset="0"/>
                <a:ea typeface="Calibri" panose="020F0502020204030204" pitchFamily="34" charset="0"/>
                <a:cs typeface="Times New Roman" panose="02020603050405020304" pitchFamily="18" charset="0"/>
              </a:rPr>
              <a:t>C</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ustomer_Ids (e.g., 4000). To ensure the integrity of our dataset, </a:t>
            </a:r>
            <a:r>
              <a:rPr lang="en-CA" sz="1400" kern="100" dirty="0">
                <a:latin typeface="Calibri" panose="020F0502020204030204" pitchFamily="34" charset="0"/>
                <a:ea typeface="Calibri" panose="020F0502020204030204" pitchFamily="34" charset="0"/>
                <a:cs typeface="Times New Roman" panose="02020603050405020304" pitchFamily="18" charset="0"/>
              </a:rPr>
              <a:t>I</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have made the decision to remove this particular row.</a:t>
            </a:r>
          </a:p>
        </p:txBody>
      </p:sp>
      <p:pic>
        <p:nvPicPr>
          <p:cNvPr id="6" name="Picture 5">
            <a:extLst>
              <a:ext uri="{FF2B5EF4-FFF2-40B4-BE49-F238E27FC236}">
                <a16:creationId xmlns:a16="http://schemas.microsoft.com/office/drawing/2014/main" id="{4574F870-97FE-B04E-67F3-AD91F06831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129" y="1711923"/>
            <a:ext cx="4134600" cy="322446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977326" y="1083299"/>
            <a:ext cx="5205748" cy="48420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Data Cleaning and Preparation for Transaction Sheet</a:t>
            </a:r>
            <a:endParaRPr lang="en-US" dirty="0"/>
          </a:p>
        </p:txBody>
      </p:sp>
      <p:sp>
        <p:nvSpPr>
          <p:cNvPr id="133" name="Shape 82"/>
          <p:cNvSpPr/>
          <p:nvPr/>
        </p:nvSpPr>
        <p:spPr>
          <a:xfrm>
            <a:off x="136273" y="1621484"/>
            <a:ext cx="4134600" cy="41758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solidFill>
                <a:srgbClr val="0472BC"/>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136273" y="2093049"/>
            <a:ext cx="4134600" cy="18906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lnSpc>
                <a:spcPct val="107000"/>
              </a:lnSpc>
              <a:spcAft>
                <a:spcPts val="800"/>
              </a:spcAft>
            </a:pPr>
            <a:r>
              <a:rPr lang="en-CA" sz="1400"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Handling Missing Columns</a:t>
            </a:r>
          </a:p>
          <a:p>
            <a:pPr>
              <a:lnSpc>
                <a:spcPct val="107000"/>
              </a:lnSpc>
              <a:spcAft>
                <a:spcPts val="800"/>
              </a:spcAft>
            </a:pP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Another aspect of data cleaning involves handling missing or irrelevant columns. In my analysis, </a:t>
            </a:r>
            <a:r>
              <a:rPr lang="en-CA" sz="1400" kern="100" dirty="0">
                <a:latin typeface="Calibri" panose="020F0502020204030204" pitchFamily="34" charset="0"/>
                <a:ea typeface="Calibri" panose="020F0502020204030204" pitchFamily="34" charset="0"/>
                <a:cs typeface="Times New Roman" panose="02020603050405020304" pitchFamily="18" charset="0"/>
              </a:rPr>
              <a:t>I </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noticed that some columns were missing in the transaction sheet. To maintain consistency and focus on the relevant data, I have chosen to delete these missing columns from the dataset.</a:t>
            </a:r>
          </a:p>
        </p:txBody>
      </p:sp>
      <p:pic>
        <p:nvPicPr>
          <p:cNvPr id="4" name="Picture 3">
            <a:extLst>
              <a:ext uri="{FF2B5EF4-FFF2-40B4-BE49-F238E27FC236}">
                <a16:creationId xmlns:a16="http://schemas.microsoft.com/office/drawing/2014/main" id="{6F65128D-84C7-60AD-9DAD-0E733777D6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5158" y="1768400"/>
            <a:ext cx="4066944" cy="2968606"/>
          </a:xfrm>
          <a:prstGeom prst="rect">
            <a:avLst/>
          </a:prstGeom>
        </p:spPr>
      </p:pic>
    </p:spTree>
    <p:extLst>
      <p:ext uri="{BB962C8B-B14F-4D97-AF65-F5344CB8AC3E}">
        <p14:creationId xmlns:p14="http://schemas.microsoft.com/office/powerpoint/2010/main" val="39325461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977326" y="1083299"/>
            <a:ext cx="5205748" cy="4842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Data Cleaning and Preparation for Transaction Sheet</a:t>
            </a:r>
            <a:endParaRPr lang="en-US" dirty="0"/>
          </a:p>
        </p:txBody>
      </p:sp>
      <p:sp>
        <p:nvSpPr>
          <p:cNvPr id="133" name="Shape 82"/>
          <p:cNvSpPr/>
          <p:nvPr/>
        </p:nvSpPr>
        <p:spPr>
          <a:xfrm>
            <a:off x="136273" y="1621484"/>
            <a:ext cx="4134600" cy="41758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solidFill>
                <a:srgbClr val="0472BC"/>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136273" y="2126201"/>
            <a:ext cx="4134600" cy="1956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lnSpc>
                <a:spcPct val="107000"/>
              </a:lnSpc>
              <a:spcAft>
                <a:spcPts val="800"/>
              </a:spcAft>
            </a:pPr>
            <a:r>
              <a:rPr lang="en-CA" sz="1400"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Profit Calculation</a:t>
            </a:r>
          </a:p>
          <a:p>
            <a:pPr algn="ctr">
              <a:lnSpc>
                <a:spcPct val="107000"/>
              </a:lnSpc>
              <a:spcAft>
                <a:spcPts val="800"/>
              </a:spcAft>
            </a:pP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To derive meaningful insights from the transaction data, I introduced a calculated metric: profit. This metric was computed by subtracting the list price from the standard cost for each transaction. This step helps us gain a better understanding of the financial aspect of the transactions.</a:t>
            </a:r>
          </a:p>
        </p:txBody>
      </p:sp>
      <p:pic>
        <p:nvPicPr>
          <p:cNvPr id="7" name="Picture 6">
            <a:extLst>
              <a:ext uri="{FF2B5EF4-FFF2-40B4-BE49-F238E27FC236}">
                <a16:creationId xmlns:a16="http://schemas.microsoft.com/office/drawing/2014/main" id="{950451F3-EA74-BBD5-6B68-FB4B31356D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4827" y="1679321"/>
            <a:ext cx="4392900" cy="2850224"/>
          </a:xfrm>
          <a:prstGeom prst="rect">
            <a:avLst/>
          </a:prstGeom>
        </p:spPr>
      </p:pic>
    </p:spTree>
    <p:extLst>
      <p:ext uri="{BB962C8B-B14F-4D97-AF65-F5344CB8AC3E}">
        <p14:creationId xmlns:p14="http://schemas.microsoft.com/office/powerpoint/2010/main" val="25870801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977326" y="1083299"/>
            <a:ext cx="5205748" cy="48420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Data Cleaning and Preparation for Transaction Sheet</a:t>
            </a:r>
            <a:endParaRPr lang="en-US" dirty="0"/>
          </a:p>
        </p:txBody>
      </p:sp>
      <p:sp>
        <p:nvSpPr>
          <p:cNvPr id="133" name="Shape 82"/>
          <p:cNvSpPr/>
          <p:nvPr/>
        </p:nvSpPr>
        <p:spPr>
          <a:xfrm>
            <a:off x="205025" y="1928873"/>
            <a:ext cx="1121886" cy="41758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b="1" u="sng" dirty="0">
                <a:solidFill>
                  <a:srgbClr val="0472BC"/>
                </a:solidFill>
              </a:rPr>
              <a:t>Summary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205025" y="2227574"/>
            <a:ext cx="4134600" cy="17537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07000"/>
              </a:lnSpc>
              <a:spcAft>
                <a:spcPts val="800"/>
              </a:spcAft>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In summary, the data preparation process for the transaction sheet involved removing outliers, eliminating missing columns, and calculating profit. These steps were crucial in ensuring the accuracy and relevance of our dataset for subsequent analyses.</a:t>
            </a:r>
          </a:p>
        </p:txBody>
      </p:sp>
      <p:grpSp>
        <p:nvGrpSpPr>
          <p:cNvPr id="9" name="Group 8">
            <a:extLst>
              <a:ext uri="{FF2B5EF4-FFF2-40B4-BE49-F238E27FC236}">
                <a16:creationId xmlns:a16="http://schemas.microsoft.com/office/drawing/2014/main" id="{A7BAA293-8A39-BB4D-CFBF-5C516264F419}"/>
              </a:ext>
            </a:extLst>
          </p:cNvPr>
          <p:cNvGrpSpPr/>
          <p:nvPr/>
        </p:nvGrpSpPr>
        <p:grpSpPr>
          <a:xfrm>
            <a:off x="5720861" y="2264566"/>
            <a:ext cx="2050940" cy="1716726"/>
            <a:chOff x="6566509" y="1957290"/>
            <a:chExt cx="2050940" cy="1716726"/>
          </a:xfrm>
        </p:grpSpPr>
        <p:sp>
          <p:nvSpPr>
            <p:cNvPr id="4" name="Oval 3">
              <a:extLst>
                <a:ext uri="{FF2B5EF4-FFF2-40B4-BE49-F238E27FC236}">
                  <a16:creationId xmlns:a16="http://schemas.microsoft.com/office/drawing/2014/main" id="{06EDD287-FB4A-FC53-732F-C385AE5BAD44}"/>
                </a:ext>
              </a:extLst>
            </p:cNvPr>
            <p:cNvSpPr/>
            <p:nvPr/>
          </p:nvSpPr>
          <p:spPr>
            <a:xfrm>
              <a:off x="6566509" y="1957290"/>
              <a:ext cx="2048327" cy="367871"/>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100" b="1" spc="50" dirty="0">
                  <a:ln w="0"/>
                  <a:solidFill>
                    <a:schemeClr val="tx1">
                      <a:lumMod val="95000"/>
                      <a:lumOff val="5000"/>
                    </a:schemeClr>
                  </a:solidFill>
                  <a:effectLst>
                    <a:innerShdw blurRad="63500" dist="50800" dir="13500000">
                      <a:srgbClr val="000000">
                        <a:alpha val="50000"/>
                      </a:srgbClr>
                    </a:innerShdw>
                  </a:effectLst>
                </a:rPr>
                <a:t>Removing Outliers</a:t>
              </a:r>
              <a:endParaRPr kumimoji="0" lang="en-CA" sz="1100" i="0" u="none" strike="noStrike" normalizeH="0" baseline="0" dirty="0">
                <a:ln w="0"/>
                <a:solidFill>
                  <a:schemeClr val="tx1">
                    <a:lumMod val="95000"/>
                    <a:lumOff val="5000"/>
                  </a:schemeClr>
                </a:solidFill>
                <a:effectLst>
                  <a:outerShdw blurRad="38100" dist="25400" dir="5400000" algn="ctr" rotWithShape="0">
                    <a:srgbClr val="6E747A">
                      <a:alpha val="43000"/>
                    </a:srgbClr>
                  </a:outerShdw>
                </a:effectLst>
                <a:uFillTx/>
                <a:latin typeface="+mn-lt"/>
                <a:ea typeface="+mn-ea"/>
                <a:cs typeface="+mn-cs"/>
                <a:sym typeface="Arial"/>
              </a:endParaRPr>
            </a:p>
          </p:txBody>
        </p:sp>
        <p:sp>
          <p:nvSpPr>
            <p:cNvPr id="5" name="Oval 4">
              <a:extLst>
                <a:ext uri="{FF2B5EF4-FFF2-40B4-BE49-F238E27FC236}">
                  <a16:creationId xmlns:a16="http://schemas.microsoft.com/office/drawing/2014/main" id="{5D1B52C1-9780-8292-4286-E4A01B6F60C0}"/>
                </a:ext>
              </a:extLst>
            </p:cNvPr>
            <p:cNvSpPr/>
            <p:nvPr/>
          </p:nvSpPr>
          <p:spPr>
            <a:xfrm>
              <a:off x="6566509" y="2512700"/>
              <a:ext cx="2050940" cy="605906"/>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100" b="1" spc="50" dirty="0">
                  <a:ln w="0"/>
                  <a:solidFill>
                    <a:schemeClr val="tx1">
                      <a:lumMod val="95000"/>
                      <a:lumOff val="5000"/>
                    </a:schemeClr>
                  </a:solidFill>
                  <a:effectLst>
                    <a:innerShdw blurRad="63500" dist="50800" dir="13500000">
                      <a:srgbClr val="000000">
                        <a:alpha val="50000"/>
                      </a:srgbClr>
                    </a:innerShdw>
                  </a:effectLst>
                </a:rPr>
                <a:t>Eliminating Missing Columns</a:t>
              </a:r>
              <a:endParaRPr lang="en-CA" sz="1100" b="1" spc="50" dirty="0">
                <a:ln w="0"/>
                <a:solidFill>
                  <a:schemeClr val="tx1">
                    <a:lumMod val="95000"/>
                    <a:lumOff val="5000"/>
                  </a:schemeClr>
                </a:solidFill>
                <a:effectLst>
                  <a:innerShdw blurRad="63500" dist="50800" dir="13500000">
                    <a:srgbClr val="000000">
                      <a:alpha val="50000"/>
                    </a:srgbClr>
                  </a:innerShdw>
                </a:effectLst>
              </a:endParaRPr>
            </a:p>
          </p:txBody>
        </p:sp>
        <p:sp>
          <p:nvSpPr>
            <p:cNvPr id="6" name="Oval 5">
              <a:extLst>
                <a:ext uri="{FF2B5EF4-FFF2-40B4-BE49-F238E27FC236}">
                  <a16:creationId xmlns:a16="http://schemas.microsoft.com/office/drawing/2014/main" id="{DCB0C3A7-09D3-F6D6-0EA9-FC17A02CD6AA}"/>
                </a:ext>
              </a:extLst>
            </p:cNvPr>
            <p:cNvSpPr/>
            <p:nvPr/>
          </p:nvSpPr>
          <p:spPr>
            <a:xfrm>
              <a:off x="6566509" y="3306145"/>
              <a:ext cx="2048327" cy="367871"/>
            </a:xfrm>
            <a:prstGeom prst="ellipse">
              <a:avLst/>
            </a:prstGeom>
            <a:solidFill>
              <a:schemeClr val="bg1"/>
            </a:solidFill>
            <a:ln w="25400" cap="flat">
              <a:solidFill>
                <a:schemeClr val="accent3">
                  <a:lumMod val="20000"/>
                  <a:lumOff val="80000"/>
                </a:schemeClr>
              </a:solidFill>
              <a:prstDash val="solid"/>
              <a:round/>
            </a:ln>
            <a:effectLst>
              <a:outerShdw blurRad="38100" dist="23000" dir="5400000" rotWithShape="0">
                <a:srgbClr val="000000">
                  <a:alpha val="35000"/>
                </a:srgbClr>
              </a:outerShdw>
            </a:effectLst>
            <a:scene3d>
              <a:camera prst="orthographicFront"/>
              <a:lightRig rig="threePt" dir="t"/>
            </a:scene3d>
            <a:sp3d>
              <a:bevelT w="152400" h="50800" prst="softRoun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100" b="1" spc="50" dirty="0">
                  <a:ln w="0"/>
                  <a:solidFill>
                    <a:schemeClr val="tx1">
                      <a:lumMod val="95000"/>
                      <a:lumOff val="5000"/>
                    </a:schemeClr>
                  </a:solidFill>
                  <a:effectLst>
                    <a:innerShdw blurRad="63500" dist="50800" dir="13500000">
                      <a:srgbClr val="000000">
                        <a:alpha val="50000"/>
                      </a:srgbClr>
                    </a:innerShdw>
                  </a:effectLst>
                </a:rPr>
                <a:t>Calculating Profit</a:t>
              </a:r>
              <a:endParaRPr lang="en-CA" sz="1100" b="1" spc="50" dirty="0">
                <a:ln w="0"/>
                <a:solidFill>
                  <a:schemeClr val="tx1">
                    <a:lumMod val="95000"/>
                    <a:lumOff val="5000"/>
                  </a:schemeClr>
                </a:solidFill>
                <a:effectLst>
                  <a:innerShdw blurRad="63500" dist="50800" dir="13500000">
                    <a:srgbClr val="000000">
                      <a:alpha val="50000"/>
                    </a:srgbClr>
                  </a:innerShdw>
                </a:effectLst>
              </a:endParaRPr>
            </a:p>
          </p:txBody>
        </p:sp>
      </p:grpSp>
    </p:spTree>
    <p:extLst>
      <p:ext uri="{BB962C8B-B14F-4D97-AF65-F5344CB8AC3E}">
        <p14:creationId xmlns:p14="http://schemas.microsoft.com/office/powerpoint/2010/main" val="23445201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610867" y="959531"/>
            <a:ext cx="5922265" cy="48420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lnSpc>
                <a:spcPct val="107000"/>
              </a:lnSpc>
              <a:spcAft>
                <a:spcPts val="800"/>
              </a:spcAft>
            </a:pPr>
            <a:r>
              <a:rPr lang="en-US" sz="1800" i="0" dirty="0">
                <a:solidFill>
                  <a:schemeClr val="tx1"/>
                </a:solidFill>
                <a:effectLst/>
                <a:latin typeface="Söhne"/>
              </a:rPr>
              <a:t>Data Cleaning - Removing Deceased Individuals</a:t>
            </a:r>
          </a:p>
        </p:txBody>
      </p:sp>
      <p:sp>
        <p:nvSpPr>
          <p:cNvPr id="133" name="Shape 82"/>
          <p:cNvSpPr/>
          <p:nvPr/>
        </p:nvSpPr>
        <p:spPr>
          <a:xfrm>
            <a:off x="136273" y="1621484"/>
            <a:ext cx="4134600" cy="41758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solidFill>
                <a:srgbClr val="0472BC"/>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136273" y="1760490"/>
            <a:ext cx="4134600" cy="34856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lnSpc>
                <a:spcPct val="107000"/>
              </a:lnSpc>
              <a:spcAft>
                <a:spcPts val="800"/>
              </a:spcAft>
            </a:pPr>
            <a:r>
              <a:rPr lang="en-CA" sz="1400" b="1" u="sng" kern="100" dirty="0">
                <a:solidFill>
                  <a:srgbClr val="0472BC"/>
                </a:solidFill>
                <a:effectLst/>
                <a:latin typeface="Calibri" panose="020F0502020204030204" pitchFamily="34" charset="0"/>
                <a:ea typeface="Calibri" panose="020F0502020204030204" pitchFamily="34" charset="0"/>
                <a:cs typeface="Times New Roman" panose="02020603050405020304" pitchFamily="18" charset="0"/>
              </a:rPr>
              <a:t>Deceased Individuals</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To identify deceased individuals, </a:t>
            </a:r>
            <a:r>
              <a:rPr lang="en-CA" sz="1400" kern="100" dirty="0">
                <a:latin typeface="Calibri" panose="020F0502020204030204" pitchFamily="34" charset="0"/>
                <a:ea typeface="Calibri" panose="020F0502020204030204" pitchFamily="34" charset="0"/>
                <a:cs typeface="Times New Roman" panose="02020603050405020304" pitchFamily="18" charset="0"/>
              </a:rPr>
              <a:t>I</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 closely examined the "Deceased Indicator" column. Based on the criteria, which includes the "Deceased Indicator" being marked as "Yes," </a:t>
            </a:r>
            <a:r>
              <a:rPr lang="en-CA" sz="1400" kern="100" dirty="0">
                <a:latin typeface="Calibri" panose="020F0502020204030204" pitchFamily="34" charset="0"/>
                <a:ea typeface="Calibri" panose="020F0502020204030204" pitchFamily="34" charset="0"/>
                <a:cs typeface="Times New Roman" panose="02020603050405020304" pitchFamily="18" charset="0"/>
              </a:rPr>
              <a:t>I </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have identified two customer IDs associated with deceased indicator: 753 and 3790.</a:t>
            </a:r>
          </a:p>
          <a:p>
            <a:pPr>
              <a:lnSpc>
                <a:spcPct val="107000"/>
              </a:lnSpc>
              <a:spcAft>
                <a:spcPts val="800"/>
              </a:spcAft>
            </a:pPr>
            <a:r>
              <a:rPr lang="en-CA" sz="1400" dirty="0">
                <a:effectLst/>
                <a:latin typeface="Calibri" panose="020F0502020204030204" pitchFamily="34" charset="0"/>
                <a:ea typeface="Calibri" panose="020F0502020204030204" pitchFamily="34" charset="0"/>
                <a:cs typeface="Times New Roman" panose="02020603050405020304" pitchFamily="18" charset="0"/>
              </a:rPr>
              <a:t>In order to maintain the accuracy and relevance of our dataset, </a:t>
            </a:r>
            <a:r>
              <a:rPr lang="en-CA" sz="1400" dirty="0">
                <a:latin typeface="Calibri" panose="020F0502020204030204" pitchFamily="34" charset="0"/>
                <a:ea typeface="Calibri" panose="020F0502020204030204" pitchFamily="34" charset="0"/>
                <a:cs typeface="Times New Roman" panose="02020603050405020304" pitchFamily="18" charset="0"/>
              </a:rPr>
              <a:t>I</a:t>
            </a:r>
            <a:r>
              <a:rPr lang="en-CA" sz="1400" dirty="0">
                <a:effectLst/>
                <a:latin typeface="Calibri" panose="020F0502020204030204" pitchFamily="34" charset="0"/>
                <a:ea typeface="Calibri" panose="020F0502020204030204" pitchFamily="34" charset="0"/>
                <a:cs typeface="Times New Roman" panose="02020603050405020304" pitchFamily="18" charset="0"/>
              </a:rPr>
              <a:t> have taken the necessary step of removing the data associated with these deceased individuals. Therefore, customer IDs 753 and 3790 have been successfully removed from the dataset.</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AB5CF8C-8DDB-26DF-F1C8-E918AB6D57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127" y="1760490"/>
            <a:ext cx="4134600" cy="2900887"/>
          </a:xfrm>
          <a:prstGeom prst="rect">
            <a:avLst/>
          </a:prstGeom>
        </p:spPr>
      </p:pic>
    </p:spTree>
    <p:extLst>
      <p:ext uri="{BB962C8B-B14F-4D97-AF65-F5344CB8AC3E}">
        <p14:creationId xmlns:p14="http://schemas.microsoft.com/office/powerpoint/2010/main" val="23675354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977326" y="1083299"/>
            <a:ext cx="5205748" cy="4842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Data Cleaning and Preparation for Transaction Sheet</a:t>
            </a:r>
            <a:endParaRPr lang="en-US" dirty="0"/>
          </a:p>
        </p:txBody>
      </p:sp>
      <p:sp>
        <p:nvSpPr>
          <p:cNvPr id="133" name="Shape 82"/>
          <p:cNvSpPr/>
          <p:nvPr/>
        </p:nvSpPr>
        <p:spPr>
          <a:xfrm>
            <a:off x="136273" y="1621484"/>
            <a:ext cx="4134600" cy="41758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solidFill>
                <a:srgbClr val="0472BC"/>
              </a:solidFil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82">
            <a:extLst>
              <a:ext uri="{FF2B5EF4-FFF2-40B4-BE49-F238E27FC236}">
                <a16:creationId xmlns:a16="http://schemas.microsoft.com/office/drawing/2014/main" id="{42AF8AF0-041A-4061-BFAB-8D8C0B6DC64F}"/>
              </a:ext>
            </a:extLst>
          </p:cNvPr>
          <p:cNvSpPr/>
          <p:nvPr/>
        </p:nvSpPr>
        <p:spPr>
          <a:xfrm>
            <a:off x="205025" y="2039067"/>
            <a:ext cx="4134600" cy="258214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07000"/>
              </a:lnSpc>
              <a:spcAft>
                <a:spcPts val="800"/>
              </a:spcAft>
            </a:pPr>
            <a:r>
              <a:rPr lang="en-CA" sz="1400" b="1" u="sng" kern="100" dirty="0">
                <a:solidFill>
                  <a:srgbClr val="0472BC"/>
                </a:solidFill>
                <a:effectLst/>
                <a:latin typeface="Calibri" panose="020F0502020204030204" pitchFamily="34" charset="0"/>
                <a:ea typeface="Calibri" panose="020F0502020204030204" pitchFamily="34" charset="0"/>
                <a:cs typeface="Times New Roman" panose="02020603050405020304" pitchFamily="18" charset="0"/>
              </a:rPr>
              <a:t>Removing Customer_Id(Outlier)</a:t>
            </a:r>
          </a:p>
          <a:p>
            <a:pPr>
              <a:lnSpc>
                <a:spcPct val="107000"/>
              </a:lnSpc>
              <a:spcAft>
                <a:spcPts val="800"/>
              </a:spcAft>
            </a:pP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In the process of aligning the data, I identified an inconsistency related to </a:t>
            </a:r>
            <a:r>
              <a:rPr lang="en-CA" sz="1400" kern="100" dirty="0">
                <a:latin typeface="Calibri" panose="020F0502020204030204" pitchFamily="34" charset="0"/>
                <a:ea typeface="Calibri" panose="020F0502020204030204" pitchFamily="34" charset="0"/>
                <a:cs typeface="Times New Roman" panose="02020603050405020304" pitchFamily="18" charset="0"/>
              </a:rPr>
              <a:t>C</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ustomer_Id 34 within the Customer Address dataset. This discrepancy arose because </a:t>
            </a:r>
            <a:r>
              <a:rPr lang="en-CA" sz="1400" kern="100" dirty="0">
                <a:latin typeface="Calibri" panose="020F0502020204030204" pitchFamily="34" charset="0"/>
                <a:ea typeface="Calibri" panose="020F0502020204030204" pitchFamily="34" charset="0"/>
                <a:cs typeface="Times New Roman" panose="02020603050405020304" pitchFamily="18" charset="0"/>
              </a:rPr>
              <a:t>C</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ustomer_Id 34 had been deleted from the Customer Demographic</a:t>
            </a:r>
            <a:r>
              <a:rPr lang="en-CA" sz="1400" kern="100" dirty="0">
                <a:latin typeface="Calibri" panose="020F0502020204030204" pitchFamily="34" charset="0"/>
                <a:ea typeface="Calibri" panose="020F0502020204030204" pitchFamily="34" charset="0"/>
                <a:cs typeface="Times New Roman" panose="02020603050405020304" pitchFamily="18" charset="0"/>
              </a:rPr>
              <a:t> </a:t>
            </a:r>
            <a:r>
              <a:rPr lang="en-CA" sz="1400" kern="100" dirty="0">
                <a:effectLst/>
                <a:latin typeface="Calibri" panose="020F0502020204030204" pitchFamily="34" charset="0"/>
                <a:ea typeface="Calibri" panose="020F0502020204030204" pitchFamily="34" charset="0"/>
                <a:cs typeface="Times New Roman" panose="02020603050405020304" pitchFamily="18" charset="0"/>
              </a:rPr>
              <a:t>sheet due to the presence of an individual whose age is listed as 180 years, which is incompatible with our data.</a:t>
            </a:r>
            <a:r>
              <a:rPr lang="en-CA" sz="1400" dirty="0">
                <a:effectLst/>
                <a:latin typeface="Calibri" panose="020F0502020204030204" pitchFamily="34" charset="0"/>
                <a:ea typeface="Calibri" panose="020F0502020204030204" pitchFamily="34" charset="0"/>
                <a:cs typeface="Times New Roman" panose="02020603050405020304" pitchFamily="18" charset="0"/>
              </a:rPr>
              <a:t> To maintain data consistency and accuracy, </a:t>
            </a:r>
            <a:r>
              <a:rPr lang="en-CA" sz="1400" dirty="0">
                <a:latin typeface="Calibri" panose="020F0502020204030204" pitchFamily="34" charset="0"/>
                <a:ea typeface="Calibri" panose="020F0502020204030204" pitchFamily="34" charset="0"/>
                <a:cs typeface="Times New Roman" panose="02020603050405020304" pitchFamily="18" charset="0"/>
              </a:rPr>
              <a:t>I</a:t>
            </a:r>
            <a:r>
              <a:rPr lang="en-CA" sz="1400" dirty="0">
                <a:effectLst/>
                <a:latin typeface="Calibri" panose="020F0502020204030204" pitchFamily="34" charset="0"/>
                <a:ea typeface="Calibri" panose="020F0502020204030204" pitchFamily="34" charset="0"/>
                <a:cs typeface="Times New Roman" panose="02020603050405020304" pitchFamily="18" charset="0"/>
              </a:rPr>
              <a:t> have also removed </a:t>
            </a:r>
            <a:r>
              <a:rPr lang="en-CA" sz="1400" dirty="0">
                <a:latin typeface="Calibri" panose="020F0502020204030204" pitchFamily="34" charset="0"/>
                <a:ea typeface="Calibri" panose="020F0502020204030204" pitchFamily="34" charset="0"/>
                <a:cs typeface="Times New Roman" panose="02020603050405020304" pitchFamily="18" charset="0"/>
              </a:rPr>
              <a:t>C</a:t>
            </a:r>
            <a:r>
              <a:rPr lang="en-CA" sz="1400" dirty="0">
                <a:effectLst/>
                <a:latin typeface="Calibri" panose="020F0502020204030204" pitchFamily="34" charset="0"/>
                <a:ea typeface="Calibri" panose="020F0502020204030204" pitchFamily="34" charset="0"/>
                <a:cs typeface="Times New Roman" panose="02020603050405020304" pitchFamily="18" charset="0"/>
              </a:rPr>
              <a:t>ustomer_Id 34 from the Customer Address dataset.</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4631C0-C59A-DE66-9633-4155EFBB5C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0200" y="1813018"/>
            <a:ext cx="4433267" cy="3043854"/>
          </a:xfrm>
          <a:prstGeom prst="rect">
            <a:avLst/>
          </a:prstGeom>
        </p:spPr>
      </p:pic>
    </p:spTree>
    <p:extLst>
      <p:ext uri="{BB962C8B-B14F-4D97-AF65-F5344CB8AC3E}">
        <p14:creationId xmlns:p14="http://schemas.microsoft.com/office/powerpoint/2010/main" val="190622827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967</TotalTime>
  <Words>1807</Words>
  <Application>Microsoft Office PowerPoint</Application>
  <PresentationFormat>On-screen Show (16:9)</PresentationFormat>
  <Paragraphs>147</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Open Sans</vt:lpstr>
      <vt:lpstr>Open Sans Extrabold</vt:lpstr>
      <vt:lpstr>Open Sans Light</vt:lpstr>
      <vt:lpstr>Söhne</vt:lpstr>
      <vt:lpstr>Simple Light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Jyoti Virmani</cp:lastModifiedBy>
  <cp:revision>7</cp:revision>
  <dcterms:modified xsi:type="dcterms:W3CDTF">2023-09-21T19:42:33Z</dcterms:modified>
</cp:coreProperties>
</file>