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Poppins" panose="00000500000000000000"/>
      <p:regular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796"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79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74f40d41ae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4f40d41ae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274f40d41ae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74f40d41ae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4f40d41ae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2e959b16801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959b16801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e959b16801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2e959b16801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e959b16801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e959b16801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959b16801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959b16801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959b16801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74f40d41ae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4f40d41ae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hyperlink" Target="https://github.com/JyotikaJayani-08/ISRO-Hackathon" TargetMode="External"/><Relationship Id="rId2" Type="http://schemas.openxmlformats.org/officeDocument/2006/relationships/hyperlink" Target="https://www.kaggle.com/datasets/lincolnzh/martianlunar-crater-detection-dataset/data" TargetMode="Externa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pic>
        <p:nvPicPr>
          <p:cNvPr id="56" name="Google Shape;56;p13"/>
          <p:cNvPicPr preferRelativeResize="0"/>
          <p:nvPr/>
        </p:nvPicPr>
        <p:blipFill>
          <a:blip r:embed="rId1"/>
          <a:stretch>
            <a:fillRect/>
          </a:stretch>
        </p:blipFill>
        <p:spPr>
          <a:xfrm>
            <a:off x="798" y="0"/>
            <a:ext cx="9142401" cy="5143499"/>
          </a:xfrm>
          <a:prstGeom prst="rect">
            <a:avLst/>
          </a:prstGeom>
          <a:noFill/>
          <a:ln>
            <a:noFill/>
          </a:ln>
        </p:spPr>
      </p:pic>
      <p:sp>
        <p:nvSpPr>
          <p:cNvPr id="57" name="Google Shape;57;p13"/>
          <p:cNvSpPr txBox="1"/>
          <p:nvPr/>
        </p:nvSpPr>
        <p:spPr>
          <a:xfrm>
            <a:off x="171050" y="2993250"/>
            <a:ext cx="8759700" cy="19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2"/>
                </a:solidFill>
              </a:rPr>
              <a:t>Team Name:</a:t>
            </a:r>
            <a:r>
              <a:rPr lang="en-US" altLang="en-GB" sz="1500">
                <a:solidFill>
                  <a:schemeClr val="dk2"/>
                </a:solidFill>
              </a:rPr>
              <a:t> Cosmo Coders</a:t>
            </a:r>
            <a:endParaRPr sz="1500">
              <a:solidFill>
                <a:schemeClr val="dk2"/>
              </a:solidFill>
            </a:endParaRPr>
          </a:p>
          <a:p>
            <a:pPr marL="0" lvl="0" indent="0" algn="l" rtl="0">
              <a:spcBef>
                <a:spcPts val="0"/>
              </a:spcBef>
              <a:spcAft>
                <a:spcPts val="0"/>
              </a:spcAft>
              <a:buNone/>
            </a:pPr>
            <a:r>
              <a:rPr lang="en-GB" sz="1500">
                <a:solidFill>
                  <a:schemeClr val="dk2"/>
                </a:solidFill>
              </a:rPr>
              <a:t>Name of College(s)/University(s): </a:t>
            </a:r>
            <a:r>
              <a:rPr lang="en-US" altLang="en-GB" sz="1500">
                <a:solidFill>
                  <a:schemeClr val="dk2"/>
                </a:solidFill>
              </a:rPr>
              <a:t>Kalinga Institute of Industrial Technology</a:t>
            </a:r>
            <a:endParaRPr sz="1500">
              <a:solidFill>
                <a:schemeClr val="dk2"/>
              </a:solidFill>
            </a:endParaRPr>
          </a:p>
          <a:p>
            <a:pPr marL="0" lvl="0" indent="0" algn="l" rtl="0">
              <a:spcBef>
                <a:spcPts val="0"/>
              </a:spcBef>
              <a:spcAft>
                <a:spcPts val="0"/>
              </a:spcAft>
              <a:buNone/>
            </a:pPr>
            <a:endParaRPr sz="1500">
              <a:solidFill>
                <a:schemeClr val="dk2"/>
              </a:solidFill>
            </a:endParaRPr>
          </a:p>
          <a:p>
            <a:pPr marL="0" lvl="0" indent="0" algn="l" rtl="0">
              <a:spcBef>
                <a:spcPts val="0"/>
              </a:spcBef>
              <a:spcAft>
                <a:spcPts val="0"/>
              </a:spcAft>
              <a:buNone/>
            </a:pPr>
            <a:r>
              <a:rPr lang="en-GB" sz="1500">
                <a:solidFill>
                  <a:schemeClr val="dk2"/>
                </a:solidFill>
              </a:rPr>
              <a:t>Team Members Details:</a:t>
            </a:r>
            <a:endParaRPr sz="1500">
              <a:solidFill>
                <a:schemeClr val="dk2"/>
              </a:solidFill>
            </a:endParaRPr>
          </a:p>
          <a:p>
            <a:pPr marL="457200" lvl="0" indent="-323850" algn="l" rtl="0">
              <a:spcBef>
                <a:spcPts val="0"/>
              </a:spcBef>
              <a:spcAft>
                <a:spcPts val="0"/>
              </a:spcAft>
              <a:buClr>
                <a:schemeClr val="dk2"/>
              </a:buClr>
              <a:buSzPts val="1500"/>
              <a:buAutoNum type="arabicPeriod"/>
            </a:pPr>
            <a:r>
              <a:rPr lang="en-US" sz="1500">
                <a:solidFill>
                  <a:schemeClr val="dk2"/>
                </a:solidFill>
              </a:rPr>
              <a:t>Ankit Mahapatra</a:t>
            </a:r>
            <a:endParaRPr lang="en-US" sz="1500">
              <a:solidFill>
                <a:schemeClr val="dk2"/>
              </a:solidFill>
            </a:endParaRPr>
          </a:p>
          <a:p>
            <a:pPr marL="457200" lvl="0" indent="-323850" algn="l" rtl="0">
              <a:spcBef>
                <a:spcPts val="0"/>
              </a:spcBef>
              <a:spcAft>
                <a:spcPts val="0"/>
              </a:spcAft>
              <a:buClr>
                <a:schemeClr val="dk2"/>
              </a:buClr>
              <a:buSzPts val="1500"/>
              <a:buAutoNum type="arabicPeriod"/>
            </a:pPr>
            <a:r>
              <a:rPr lang="en-US" sz="1500">
                <a:solidFill>
                  <a:schemeClr val="dk2"/>
                </a:solidFill>
              </a:rPr>
              <a:t>Jyotika Jayani</a:t>
            </a:r>
            <a:endParaRPr sz="1500">
              <a:solidFill>
                <a:schemeClr val="dk2"/>
              </a:solidFill>
            </a:endParaRPr>
          </a:p>
          <a:p>
            <a:pPr marL="457200" lvl="0" indent="-323850" algn="l" rtl="0">
              <a:spcBef>
                <a:spcPts val="0"/>
              </a:spcBef>
              <a:spcAft>
                <a:spcPts val="0"/>
              </a:spcAft>
              <a:buClr>
                <a:schemeClr val="dk2"/>
              </a:buClr>
              <a:buSzPts val="1500"/>
              <a:buAutoNum type="arabicPeriod"/>
            </a:pPr>
            <a:r>
              <a:rPr lang="en-GB" sz="1500">
                <a:solidFill>
                  <a:schemeClr val="dk2"/>
                </a:solidFill>
              </a:rPr>
              <a:t>T</a:t>
            </a:r>
            <a:r>
              <a:rPr lang="en-US" altLang="en-GB" sz="1500">
                <a:solidFill>
                  <a:schemeClr val="dk2"/>
                </a:solidFill>
              </a:rPr>
              <a:t>anisha Basu </a:t>
            </a:r>
            <a:endParaRPr sz="1500">
              <a:solidFill>
                <a:schemeClr val="dk2"/>
              </a:solidFill>
            </a:endParaRPr>
          </a:p>
          <a:p>
            <a:pPr marL="457200" lvl="0" indent="-323850" algn="l" rtl="0">
              <a:spcBef>
                <a:spcPts val="0"/>
              </a:spcBef>
              <a:spcAft>
                <a:spcPts val="0"/>
              </a:spcAft>
              <a:buClr>
                <a:schemeClr val="dk2"/>
              </a:buClr>
              <a:buSzPts val="1500"/>
              <a:buAutoNum type="arabicPeriod"/>
            </a:pPr>
            <a:r>
              <a:rPr lang="en-US" sz="1500">
                <a:solidFill>
                  <a:schemeClr val="dk2"/>
                </a:solidFill>
              </a:rPr>
              <a:t>Pradipto </a:t>
            </a:r>
            <a:endParaRPr lang="en-US"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24" name="Google Shape;124;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25" name="Google Shape;125;p22"/>
          <p:cNvPicPr preferRelativeResize="0"/>
          <p:nvPr/>
        </p:nvPicPr>
        <p:blipFill>
          <a:blip r:embed="rId1"/>
          <a:stretch>
            <a:fillRect/>
          </a:stretch>
        </p:blipFill>
        <p:spPr>
          <a:xfrm>
            <a:off x="798" y="0"/>
            <a:ext cx="91424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63" name="Google Shape;63;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64" name="Google Shape;64;p14"/>
          <p:cNvPicPr preferRelativeResize="0"/>
          <p:nvPr/>
        </p:nvPicPr>
        <p:blipFill rotWithShape="1">
          <a:blip r:embed="rId1"/>
          <a:srcRect/>
          <a:stretch>
            <a:fillRect/>
          </a:stretch>
        </p:blipFill>
        <p:spPr>
          <a:xfrm>
            <a:off x="798" y="0"/>
            <a:ext cx="9142401" cy="5143499"/>
          </a:xfrm>
          <a:prstGeom prst="rect">
            <a:avLst/>
          </a:prstGeom>
          <a:noFill/>
          <a:ln>
            <a:noFill/>
          </a:ln>
        </p:spPr>
      </p:pic>
      <p:sp>
        <p:nvSpPr>
          <p:cNvPr id="65" name="Google Shape;65;p14"/>
          <p:cNvSpPr txBox="1"/>
          <p:nvPr/>
        </p:nvSpPr>
        <p:spPr>
          <a:xfrm>
            <a:off x="109950" y="806350"/>
            <a:ext cx="8894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Poppins" panose="00000500000000000000"/>
                <a:ea typeface="Poppins" panose="00000500000000000000"/>
                <a:cs typeface="Poppins" panose="00000500000000000000"/>
                <a:sym typeface="Poppins" panose="00000500000000000000"/>
              </a:rPr>
              <a:t>Approach Brief (50 words)</a:t>
            </a:r>
            <a:endParaRPr sz="1800">
              <a:latin typeface="Poppins" panose="00000500000000000000"/>
              <a:ea typeface="Poppins" panose="00000500000000000000"/>
              <a:cs typeface="Poppins" panose="00000500000000000000"/>
              <a:sym typeface="Poppins" panose="00000500000000000000"/>
            </a:endParaRPr>
          </a:p>
        </p:txBody>
      </p:sp>
      <p:sp>
        <p:nvSpPr>
          <p:cNvPr id="2" name="Text Box 1"/>
          <p:cNvSpPr txBox="1"/>
          <p:nvPr/>
        </p:nvSpPr>
        <p:spPr>
          <a:xfrm>
            <a:off x="765810" y="1501140"/>
            <a:ext cx="7755255" cy="2669540"/>
          </a:xfrm>
          <a:prstGeom prst="rect">
            <a:avLst/>
          </a:prstGeom>
          <a:noFill/>
        </p:spPr>
        <p:txBody>
          <a:bodyPr wrap="square" rtlCol="0">
            <a:noAutofit/>
          </a:bodyPr>
          <a:p>
            <a:r>
              <a:rPr lang="en-US"/>
              <a:t>Develop software to handle different spatial resolutions between Chandrayaan-2 TMC and LRO WAC images. Implement template matching to locate craters in the mosaic. Use efficient data storage for quick search and visualization. Ensure accurate latitude and longitude extraction and crater identification with high correlation.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71" name="Google Shape;71;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72" name="Google Shape;72;p15"/>
          <p:cNvPicPr preferRelativeResize="0"/>
          <p:nvPr/>
        </p:nvPicPr>
        <p:blipFill rotWithShape="1">
          <a:blip r:embed="rId1"/>
          <a:srcRect/>
          <a:stretch>
            <a:fillRect/>
          </a:stretch>
        </p:blipFill>
        <p:spPr>
          <a:xfrm>
            <a:off x="798" y="0"/>
            <a:ext cx="9142401" cy="5143499"/>
          </a:xfrm>
          <a:prstGeom prst="rect">
            <a:avLst/>
          </a:prstGeom>
          <a:noFill/>
          <a:ln>
            <a:noFill/>
          </a:ln>
        </p:spPr>
      </p:pic>
      <p:sp>
        <p:nvSpPr>
          <p:cNvPr id="73" name="Google Shape;73;p15"/>
          <p:cNvSpPr txBox="1"/>
          <p:nvPr/>
        </p:nvSpPr>
        <p:spPr>
          <a:xfrm>
            <a:off x="109950" y="806350"/>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Detailed solution and Approach (250-300 words)</a:t>
            </a:r>
            <a:endParaRPr sz="1800">
              <a:latin typeface="Poppins" panose="00000500000000000000"/>
              <a:ea typeface="Poppins" panose="00000500000000000000"/>
              <a:cs typeface="Poppins" panose="00000500000000000000"/>
              <a:sym typeface="Poppins" panose="00000500000000000000"/>
            </a:endParaRPr>
          </a:p>
        </p:txBody>
      </p:sp>
      <p:sp>
        <p:nvSpPr>
          <p:cNvPr id="1" name="Text Box 0"/>
          <p:cNvSpPr txBox="1"/>
          <p:nvPr/>
        </p:nvSpPr>
        <p:spPr>
          <a:xfrm>
            <a:off x="526415" y="1492885"/>
            <a:ext cx="8378190" cy="306705"/>
          </a:xfrm>
          <a:prstGeom prst="rect">
            <a:avLst/>
          </a:prstGeom>
          <a:noFill/>
        </p:spPr>
        <p:txBody>
          <a:bodyPr wrap="square" rtlCol="0">
            <a:spAutoFit/>
          </a:bodyPr>
          <a:p>
            <a:endParaRPr lang="en-US"/>
          </a:p>
        </p:txBody>
      </p:sp>
      <p:sp>
        <p:nvSpPr>
          <p:cNvPr id="2" name="Text Box 1"/>
          <p:cNvSpPr txBox="1"/>
          <p:nvPr/>
        </p:nvSpPr>
        <p:spPr>
          <a:xfrm>
            <a:off x="382270" y="1349375"/>
            <a:ext cx="8370570" cy="3107690"/>
          </a:xfrm>
          <a:prstGeom prst="rect">
            <a:avLst/>
          </a:prstGeom>
          <a:noFill/>
        </p:spPr>
        <p:txBody>
          <a:bodyPr wrap="square" rtlCol="0">
            <a:spAutoFit/>
          </a:bodyPr>
          <a:p>
            <a:r>
              <a:rPr lang="en-US"/>
              <a:t>To find the location of a crater from a lunar mosaic, start by downloading the LRO WAC global mosaic (100m resolution) from the USGS website and the higher resolution Chandrayaan-2 TMC nadir images (5m resolution). Use OpenCV to preprocess both image sets, adjusting for resolution differences through scaling and feature enhancement. Implement template matching algorithms, such as cross-correlation, to identify crater images from Chandrayaan-2 TMC within the LRO WAC mosaic, ensuring the algorithm handles variations in lighting, shadows, and scale. Upon a successful match, extract the crater's coordinates by mapping the pixel coordinates from the template match to geographical coordinates using the mosaic’s metadata. To enhance efficiency, develop a data storage strategy utilizing indexing techniques or spatial databases for quicker retrieval and search within the LRO WAC mosaic. Use QGIS for visualization, enabling a clear representation of the identified crater locations. Validate the accuracy of the extracted coordinates against known locations, ensuring a correlation value of ≥0.70 for reliable template matching. This approach results in software capable of handling resolution disparities, performing accurate template matching, and extracting precise latitude and longitude coordinates of craters from the LRO WAC mosaic using Chandrayaan-2 TMC images.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79" name="Google Shape;79;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80" name="Google Shape;80;p16"/>
          <p:cNvPicPr preferRelativeResize="0"/>
          <p:nvPr/>
        </p:nvPicPr>
        <p:blipFill rotWithShape="1">
          <a:blip r:embed="rId1"/>
          <a:srcRect/>
          <a:stretch>
            <a:fillRect/>
          </a:stretch>
        </p:blipFill>
        <p:spPr>
          <a:xfrm>
            <a:off x="798" y="0"/>
            <a:ext cx="9142401" cy="5143499"/>
          </a:xfrm>
          <a:prstGeom prst="rect">
            <a:avLst/>
          </a:prstGeom>
          <a:noFill/>
          <a:ln>
            <a:noFill/>
          </a:ln>
        </p:spPr>
      </p:pic>
      <p:sp>
        <p:nvSpPr>
          <p:cNvPr id="81" name="Google Shape;81;p16"/>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Tools and Technology Used (50 words)</a:t>
            </a:r>
            <a:endParaRPr sz="1800">
              <a:solidFill>
                <a:schemeClr val="dk2"/>
              </a:solidFill>
              <a:latin typeface="Poppins" panose="00000500000000000000"/>
              <a:ea typeface="Poppins" panose="00000500000000000000"/>
              <a:cs typeface="Poppins" panose="00000500000000000000"/>
              <a:sym typeface="Poppins" panose="00000500000000000000"/>
            </a:endParaRPr>
          </a:p>
        </p:txBody>
      </p:sp>
      <p:sp>
        <p:nvSpPr>
          <p:cNvPr id="1" name="Text Box 0"/>
          <p:cNvSpPr txBox="1"/>
          <p:nvPr/>
        </p:nvSpPr>
        <p:spPr>
          <a:xfrm>
            <a:off x="837565" y="1813560"/>
            <a:ext cx="7204075" cy="2595880"/>
          </a:xfrm>
          <a:prstGeom prst="rect">
            <a:avLst/>
          </a:prstGeom>
          <a:noFill/>
        </p:spPr>
        <p:txBody>
          <a:bodyPr wrap="square" rtlCol="0">
            <a:noAutofit/>
          </a:bodyPr>
          <a:p>
            <a:endParaRPr lang="en-US"/>
          </a:p>
          <a:p>
            <a:r>
              <a:rPr lang="en-US"/>
              <a:t>-  OpenCV : For image preprocessing and template matching</a:t>
            </a:r>
            <a:endParaRPr lang="en-US"/>
          </a:p>
          <a:p>
            <a:r>
              <a:rPr lang="en-US"/>
              <a:t>-  QGIS : For visualization of crater locations</a:t>
            </a:r>
            <a:endParaRPr lang="en-US"/>
          </a:p>
          <a:p>
            <a:r>
              <a:rPr lang="en-US"/>
              <a:t>-  Spatial Databases : For efficient data storage and retrieval</a:t>
            </a:r>
            <a:endParaRPr lang="en-US"/>
          </a:p>
          <a:p>
            <a:r>
              <a:rPr lang="en-US"/>
              <a:t>-  GeoTIFF Format : For handling the LRO WAC global mosaic</a:t>
            </a:r>
            <a:endParaRPr lang="en-US"/>
          </a:p>
          <a:p>
            <a:r>
              <a:rPr lang="en-US"/>
              <a:t>-  Python : For implementing algorithms and managing data processing</a:t>
            </a:r>
            <a:endParaRPr lang="en-US"/>
          </a:p>
          <a:p>
            <a:r>
              <a:rPr lang="en-US"/>
              <a:t> Datasets used : - </a:t>
            </a:r>
            <a:r>
              <a:rPr lang="en-US">
                <a:hlinkClick r:id="rId2" tooltip="" action="ppaction://hlinkfile"/>
              </a:rPr>
              <a:t>lunar dataset</a:t>
            </a:r>
            <a:endParaRPr lang="en-US">
              <a:hlinkClick r:id="rId2" tooltip="" action="ppaction://hlinkfile"/>
            </a:endParaRPr>
          </a:p>
          <a:p>
            <a:r>
              <a:rPr lang="en-US">
                <a:solidFill>
                  <a:srgbClr val="000000"/>
                </a:solidFill>
                <a:uFillTx/>
                <a:latin typeface="Arial" panose="020B0604020202020204" pitchFamily="34" charset="0"/>
                <a:hlinkClick r:id="rId2" tooltip="" action="ppaction://hlinkfile"/>
              </a:rPr>
              <a:t> </a:t>
            </a:r>
            <a:endParaRPr lang="en-US">
              <a:solidFill>
                <a:srgbClr val="000000"/>
              </a:solidFill>
              <a:uFillTx/>
              <a:latin typeface="Arial" panose="020B0604020202020204" pitchFamily="34" charset="0"/>
              <a:hlinkClick r:id="rId2" tooltip="" action="ppaction://hlinkfile"/>
            </a:endParaRPr>
          </a:p>
          <a:p>
            <a:r>
              <a:rPr lang="en-US" b="1">
                <a:solidFill>
                  <a:schemeClr val="tx1"/>
                </a:solidFill>
                <a:hlinkClick r:id="rId2" tooltip="" action="ppaction://hlinkfile"/>
              </a:rPr>
              <a:t>To view Project :- </a:t>
            </a:r>
            <a:endParaRPr lang="en-US">
              <a:hlinkClick r:id="rId2" tooltip="" action="ppaction://hlinkfile"/>
            </a:endParaRPr>
          </a:p>
          <a:p>
            <a:endParaRPr lang="en-US"/>
          </a:p>
          <a:p>
            <a:r>
              <a:rPr lang="en-US"/>
              <a:t>GitHub Repository : - </a:t>
            </a:r>
            <a:r>
              <a:rPr lang="en-US">
                <a:hlinkClick r:id="rId3" tooltip="" action="ppaction://hlinkfile"/>
              </a:rPr>
              <a:t>https://github.com/JyotikaJayani-08/ISRO-Hackathon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87" name="Google Shape;87;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88" name="Google Shape;88;p17"/>
          <p:cNvPicPr preferRelativeResize="0"/>
          <p:nvPr/>
        </p:nvPicPr>
        <p:blipFill rotWithShape="1">
          <a:blip r:embed="rId1"/>
          <a:srcRect/>
          <a:stretch>
            <a:fillRect/>
          </a:stretch>
        </p:blipFill>
        <p:spPr>
          <a:xfrm>
            <a:off x="798" y="0"/>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Proposed architecture/user diagram</a:t>
            </a:r>
            <a:endParaRPr sz="1800">
              <a:solidFill>
                <a:schemeClr val="dk2"/>
              </a:solidFill>
              <a:latin typeface="Poppins" panose="00000500000000000000"/>
              <a:ea typeface="Poppins" panose="00000500000000000000"/>
              <a:cs typeface="Poppins" panose="00000500000000000000"/>
              <a:sym typeface="Poppins" panose="00000500000000000000"/>
            </a:endParaRPr>
          </a:p>
        </p:txBody>
      </p:sp>
      <p:pic>
        <p:nvPicPr>
          <p:cNvPr id="2" name="Picture 1" descr="Flowchart1"/>
          <p:cNvPicPr>
            <a:picLocks noChangeAspect="1"/>
          </p:cNvPicPr>
          <p:nvPr/>
        </p:nvPicPr>
        <p:blipFill>
          <a:blip r:embed="rId2"/>
          <a:stretch>
            <a:fillRect/>
          </a:stretch>
        </p:blipFill>
        <p:spPr>
          <a:xfrm>
            <a:off x="311150" y="1207770"/>
            <a:ext cx="8435975" cy="3750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95" name="Google Shape;95;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96" name="Google Shape;96;p18"/>
          <p:cNvPicPr preferRelativeResize="0"/>
          <p:nvPr/>
        </p:nvPicPr>
        <p:blipFill rotWithShape="1">
          <a:blip r:embed="rId1"/>
          <a:srcRect/>
          <a:stretch>
            <a:fillRect/>
          </a:stretch>
        </p:blipFill>
        <p:spPr>
          <a:xfrm>
            <a:off x="798" y="0"/>
            <a:ext cx="9142401" cy="5143499"/>
          </a:xfrm>
          <a:prstGeom prst="rect">
            <a:avLst/>
          </a:prstGeom>
          <a:noFill/>
          <a:ln>
            <a:noFill/>
          </a:ln>
        </p:spPr>
      </p:pic>
      <p:sp>
        <p:nvSpPr>
          <p:cNvPr id="97" name="Google Shape;97;p18"/>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panose="00000500000000000000"/>
                <a:ea typeface="Poppins" panose="00000500000000000000"/>
                <a:cs typeface="Poppins" panose="00000500000000000000"/>
                <a:sym typeface="Poppins" panose="00000500000000000000"/>
              </a:rPr>
              <a:t>Solution Brief (Overall)</a:t>
            </a:r>
            <a:endParaRPr sz="1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 name="Text Box 0"/>
          <p:cNvSpPr txBox="1"/>
          <p:nvPr/>
        </p:nvSpPr>
        <p:spPr>
          <a:xfrm>
            <a:off x="534035" y="1341120"/>
            <a:ext cx="8154670" cy="2891790"/>
          </a:xfrm>
          <a:prstGeom prst="rect">
            <a:avLst/>
          </a:prstGeom>
          <a:noFill/>
        </p:spPr>
        <p:txBody>
          <a:bodyPr wrap="square" rtlCol="0">
            <a:spAutoFit/>
          </a:bodyPr>
          <a:p>
            <a:r>
              <a:rPr lang="en-US"/>
              <a:t>To locate a crater on the lunar surface using images from Chandrayaan-2 TMC and the LRO WAC mosaic, start by downloading the necessary datasets: the LRO WAC global mosaic (100m resolution) from the USGS website and Chandrayaan-2 TMC nadir images (5m resolution). Use OpenCV to preprocess both image sets, adjusting for differences in resolution through scaling and feature enhancement. Implement template matching algorithms, such as cross-correlation, to identify crater images from Chandrayaan-2 TMC within the LRO WAC mosaic. Ensure the algorithm accommodates variations in lighting, shadows, and scale. After a successful template match, map the pixel coordinates to geographical coordinates using the mosaic's metadata to extract the crater's latitude and longitude. Develop a data storage strategy, utilizing spatial databases for efficient management and quick retrieval of the LRO WAC mosaic. Visualize the identified crater locations using QGIS and validate the accuracy of the coordinates against known locations, ensuring a template matching correlation value of ≥0.70. This solution will produce software capable of accurate crater identification and localization on the lunar surface.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03" name="Google Shape;103;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04" name="Google Shape;104;p19"/>
          <p:cNvPicPr preferRelativeResize="0"/>
          <p:nvPr/>
        </p:nvPicPr>
        <p:blipFill rotWithShape="1">
          <a:blip r:embed="rId1"/>
          <a:srcRect/>
          <a:stretch>
            <a:fillRect/>
          </a:stretch>
        </p:blipFill>
        <p:spPr>
          <a:xfrm>
            <a:off x="798" y="0"/>
            <a:ext cx="9142401" cy="5143499"/>
          </a:xfrm>
          <a:prstGeom prst="rect">
            <a:avLst/>
          </a:prstGeom>
          <a:noFill/>
          <a:ln>
            <a:noFill/>
          </a:ln>
        </p:spPr>
      </p:pic>
      <p:pic>
        <p:nvPicPr>
          <p:cNvPr id="1" name="Picture 0" descr="code1"/>
          <p:cNvPicPr>
            <a:picLocks noChangeAspect="1"/>
          </p:cNvPicPr>
          <p:nvPr/>
        </p:nvPicPr>
        <p:blipFill>
          <a:blip r:embed="rId2"/>
          <a:stretch>
            <a:fillRect/>
          </a:stretch>
        </p:blipFill>
        <p:spPr>
          <a:xfrm>
            <a:off x="635" y="716280"/>
            <a:ext cx="5247005" cy="4297045"/>
          </a:xfrm>
          <a:prstGeom prst="rect">
            <a:avLst/>
          </a:prstGeom>
        </p:spPr>
      </p:pic>
      <p:pic>
        <p:nvPicPr>
          <p:cNvPr id="2" name="Picture 1" descr="moon2"/>
          <p:cNvPicPr>
            <a:picLocks noChangeAspect="1"/>
          </p:cNvPicPr>
          <p:nvPr/>
        </p:nvPicPr>
        <p:blipFill>
          <a:blip r:embed="rId3"/>
          <a:stretch>
            <a:fillRect/>
          </a:stretch>
        </p:blipFill>
        <p:spPr>
          <a:xfrm>
            <a:off x="5143500" y="715645"/>
            <a:ext cx="3947160" cy="4427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10" name="Google Shape;110;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1" name="Google Shape;111;p20"/>
          <p:cNvPicPr preferRelativeResize="0"/>
          <p:nvPr/>
        </p:nvPicPr>
        <p:blipFill rotWithShape="1">
          <a:blip r:embed="rId1"/>
          <a:srcRect/>
          <a:stretch>
            <a:fillRect/>
          </a:stretch>
        </p:blipFill>
        <p:spPr>
          <a:xfrm>
            <a:off x="798" y="0"/>
            <a:ext cx="9142401" cy="5143499"/>
          </a:xfrm>
          <a:prstGeom prst="rect">
            <a:avLst/>
          </a:prstGeom>
          <a:noFill/>
          <a:ln>
            <a:noFill/>
          </a:ln>
        </p:spPr>
      </p:pic>
      <p:pic>
        <p:nvPicPr>
          <p:cNvPr id="1" name="Picture 0" descr="graph"/>
          <p:cNvPicPr>
            <a:picLocks noChangeAspect="1"/>
          </p:cNvPicPr>
          <p:nvPr/>
        </p:nvPicPr>
        <p:blipFill>
          <a:blip r:embed="rId2"/>
          <a:stretch>
            <a:fillRect/>
          </a:stretch>
        </p:blipFill>
        <p:spPr>
          <a:xfrm>
            <a:off x="635" y="958215"/>
            <a:ext cx="3926205" cy="3697605"/>
          </a:xfrm>
          <a:prstGeom prst="rect">
            <a:avLst/>
          </a:prstGeom>
        </p:spPr>
      </p:pic>
      <p:pic>
        <p:nvPicPr>
          <p:cNvPr id="3" name="Picture 2" descr="code2"/>
          <p:cNvPicPr>
            <a:picLocks noChangeAspect="1"/>
          </p:cNvPicPr>
          <p:nvPr/>
        </p:nvPicPr>
        <p:blipFill>
          <a:blip r:embed="rId3"/>
          <a:stretch>
            <a:fillRect/>
          </a:stretch>
        </p:blipFill>
        <p:spPr>
          <a:xfrm>
            <a:off x="4089400" y="801370"/>
            <a:ext cx="4958715" cy="4104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17" name="Google Shape;117;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8" name="Google Shape;118;p21"/>
          <p:cNvPicPr preferRelativeResize="0"/>
          <p:nvPr/>
        </p:nvPicPr>
        <p:blipFill rotWithShape="1">
          <a:blip r:embed="rId1"/>
          <a:srcRect/>
          <a:stretch>
            <a:fillRect/>
          </a:stretch>
        </p:blipFill>
        <p:spPr>
          <a:xfrm>
            <a:off x="798" y="0"/>
            <a:ext cx="9142401" cy="5143499"/>
          </a:xfrm>
          <a:prstGeom prst="rect">
            <a:avLst/>
          </a:prstGeom>
          <a:noFill/>
          <a:ln>
            <a:noFill/>
          </a:ln>
        </p:spPr>
      </p:pic>
      <p:sp>
        <p:nvSpPr>
          <p:cNvPr id="2" name="Text Box 1"/>
          <p:cNvSpPr txBox="1"/>
          <p:nvPr/>
        </p:nvSpPr>
        <p:spPr>
          <a:xfrm>
            <a:off x="845820" y="885825"/>
            <a:ext cx="5678805" cy="398780"/>
          </a:xfrm>
          <a:prstGeom prst="rect">
            <a:avLst/>
          </a:prstGeom>
          <a:noFill/>
        </p:spPr>
        <p:txBody>
          <a:bodyPr wrap="square" rtlCol="0">
            <a:spAutoFit/>
          </a:bodyPr>
          <a:p>
            <a:r>
              <a:rPr lang="en-US" sz="2000" b="1"/>
              <a:t>Conclusion</a:t>
            </a:r>
            <a:r>
              <a:rPr lang="en-US"/>
              <a:t> </a:t>
            </a:r>
            <a:endParaRPr lang="en-US"/>
          </a:p>
        </p:txBody>
      </p:sp>
      <p:sp>
        <p:nvSpPr>
          <p:cNvPr id="3" name="Text Box 2"/>
          <p:cNvSpPr txBox="1"/>
          <p:nvPr/>
        </p:nvSpPr>
        <p:spPr>
          <a:xfrm>
            <a:off x="989330" y="1717040"/>
            <a:ext cx="7236460" cy="2245360"/>
          </a:xfrm>
          <a:prstGeom prst="rect">
            <a:avLst/>
          </a:prstGeom>
          <a:noFill/>
        </p:spPr>
        <p:txBody>
          <a:bodyPr wrap="square" rtlCol="0">
            <a:spAutoFit/>
          </a:bodyPr>
          <a:p>
            <a:endParaRPr lang="en-US"/>
          </a:p>
          <a:p>
            <a:r>
              <a:rPr lang="en-US"/>
              <a:t>By combining high-resolution images from Chandrayaan-2 TMC and the comprehensive LRO WAC global mosaic, this project aims to accurately locate lunar craters and extract their geographical coordinates. Through preprocessing, template matching using OpenCV, and efficient data management with spatial databases, the solution ensures precise crater identification despite resolution differences. Visualization using QGIS and rigorous validation processes guarantee reliable results, making this software a valuable tool for lunar exploration and research. This approach not only bridges the gap between different spatial resolutions but also enhances the capability to map and study lunar surface features accurately.</a:t>
            </a: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4376</Words>
  <Application>WPS Presentation</Application>
  <PresentationFormat/>
  <Paragraphs>40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Poppins</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KIIT</cp:lastModifiedBy>
  <cp:revision>1</cp:revision>
  <dcterms:created xsi:type="dcterms:W3CDTF">2024-07-18T14:40:24Z</dcterms:created>
  <dcterms:modified xsi:type="dcterms:W3CDTF">2024-07-18T14:40:24Z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AC17F60602FF4051B44838E03E9D5F0F_12</vt:lpwstr>
  </property>
  <property fmtid="{D5CDD505-2E9C-101B-9397-08002B2CF9AE}" pid="3" name="KSOProductBuildVer">
    <vt:lpwstr>1033-12.2.0.17153</vt:lpwstr>
  </property>
</Properties>
</file>