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61" r:id="rId3"/>
    <p:sldId id="266" r:id="rId4"/>
    <p:sldId id="267" r:id="rId5"/>
    <p:sldId id="265" r:id="rId6"/>
    <p:sldId id="257" r:id="rId7"/>
    <p:sldId id="280" r:id="rId8"/>
    <p:sldId id="269" r:id="rId9"/>
    <p:sldId id="270" r:id="rId10"/>
    <p:sldId id="275" r:id="rId11"/>
    <p:sldId id="271" r:id="rId12"/>
    <p:sldId id="272" r:id="rId13"/>
    <p:sldId id="276" r:id="rId14"/>
    <p:sldId id="273" r:id="rId15"/>
    <p:sldId id="274" r:id="rId16"/>
    <p:sldId id="277" r:id="rId17"/>
    <p:sldId id="279" r:id="rId18"/>
    <p:sldId id="262" r:id="rId19"/>
    <p:sldId id="278" r:id="rId20"/>
    <p:sldId id="268" r:id="rId21"/>
    <p:sldId id="283" r:id="rId22"/>
    <p:sldId id="282" r:id="rId23"/>
    <p:sldId id="259" r:id="rId24"/>
    <p:sldId id="28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43"/>
  </p:normalViewPr>
  <p:slideViewPr>
    <p:cSldViewPr snapToGrid="0" snapToObjects="1">
      <p:cViewPr>
        <p:scale>
          <a:sx n="50" d="100"/>
          <a:sy n="50" d="100"/>
        </p:scale>
        <p:origin x="556" y="3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F692B4-21D1-4F4B-BD08-C7EED7B94444}" type="datetimeFigureOut">
              <a:rPr lang="en-US" smtClean="0"/>
              <a:t>4/28/2016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280036-A59C-42D4-8537-950E50CE6778}" type="slidenum">
              <a:rPr lang="en-US" smtClean="0"/>
              <a:t>‹#›</a:t>
            </a:fld>
            <a:endParaRPr lang="en-US"/>
          </a:p>
        </p:txBody>
      </p:sp>
    </p:spTree>
    <p:extLst>
      <p:ext uri="{BB962C8B-B14F-4D97-AF65-F5344CB8AC3E}">
        <p14:creationId xmlns:p14="http://schemas.microsoft.com/office/powerpoint/2010/main" val="8125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280036-A59C-42D4-8537-950E50CE6778}" type="slidenum">
              <a:rPr lang="en-US" smtClean="0"/>
              <a:t>1</a:t>
            </a:fld>
            <a:endParaRPr lang="en-US"/>
          </a:p>
        </p:txBody>
      </p:sp>
    </p:spTree>
    <p:extLst>
      <p:ext uri="{BB962C8B-B14F-4D97-AF65-F5344CB8AC3E}">
        <p14:creationId xmlns:p14="http://schemas.microsoft.com/office/powerpoint/2010/main" val="2945976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4/28/2016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4/28/2016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4/28/2016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4/28/2016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4/28/2016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4/28/2016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4/28/2016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Jyotinder/JAJ" TargetMode="External"/><Relationship Id="rId2" Type="http://schemas.openxmlformats.org/officeDocument/2006/relationships/hyperlink" Target="https://www.youtube.com/watch?v=2nJaYDFsSG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Language JAJ	</a:t>
            </a:r>
            <a:r>
              <a:rPr lang="en-US" dirty="0" smtClean="0"/>
              <a:t> </a:t>
            </a:r>
            <a:br>
              <a:rPr lang="en-US" dirty="0" smtClean="0"/>
            </a:br>
            <a:r>
              <a:rPr lang="en-US" sz="4000" dirty="0" smtClean="0"/>
              <a:t>Team 15</a:t>
            </a:r>
            <a:endParaRPr lang="en-US" sz="4000" dirty="0"/>
          </a:p>
        </p:txBody>
      </p:sp>
      <p:sp>
        <p:nvSpPr>
          <p:cNvPr id="3" name="Subtitle 2"/>
          <p:cNvSpPr>
            <a:spLocks noGrp="1"/>
          </p:cNvSpPr>
          <p:nvPr>
            <p:ph type="subTitle" idx="1"/>
          </p:nvPr>
        </p:nvSpPr>
        <p:spPr/>
        <p:txBody>
          <a:bodyPr>
            <a:normAutofit fontScale="85000" lnSpcReduction="20000"/>
          </a:bodyPr>
          <a:lstStyle/>
          <a:p>
            <a:r>
              <a:rPr lang="en-US" dirty="0" err="1" smtClean="0"/>
              <a:t>Jyotinder</a:t>
            </a:r>
            <a:r>
              <a:rPr lang="en-US" dirty="0" smtClean="0"/>
              <a:t> </a:t>
            </a:r>
            <a:r>
              <a:rPr lang="en-US" dirty="0" smtClean="0"/>
              <a:t>Pal </a:t>
            </a:r>
            <a:r>
              <a:rPr lang="en-US" dirty="0" err="1" smtClean="0"/>
              <a:t>singh</a:t>
            </a:r>
            <a:endParaRPr lang="en-US" dirty="0" smtClean="0"/>
          </a:p>
          <a:p>
            <a:r>
              <a:rPr lang="en-US" dirty="0" err="1" smtClean="0"/>
              <a:t>Jeme</a:t>
            </a:r>
            <a:r>
              <a:rPr lang="en-US" dirty="0" smtClean="0"/>
              <a:t> john</a:t>
            </a:r>
          </a:p>
          <a:p>
            <a:r>
              <a:rPr lang="en-US" dirty="0" err="1" smtClean="0"/>
              <a:t>Ayush</a:t>
            </a:r>
            <a:r>
              <a:rPr lang="en-US" dirty="0" smtClean="0"/>
              <a:t> </a:t>
            </a:r>
            <a:r>
              <a:rPr lang="en-US" dirty="0" err="1" smtClean="0"/>
              <a:t>gupta</a:t>
            </a:r>
            <a:endParaRPr lang="en-US" dirty="0"/>
          </a:p>
        </p:txBody>
      </p:sp>
    </p:spTree>
    <p:extLst>
      <p:ext uri="{BB962C8B-B14F-4D97-AF65-F5344CB8AC3E}">
        <p14:creationId xmlns:p14="http://schemas.microsoft.com/office/powerpoint/2010/main" val="408428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(contd..)</a:t>
            </a:r>
            <a:endParaRPr lang="en-US" dirty="0"/>
          </a:p>
        </p:txBody>
      </p:sp>
      <p:sp>
        <p:nvSpPr>
          <p:cNvPr id="8" name="TextBox 7"/>
          <p:cNvSpPr txBox="1"/>
          <p:nvPr/>
        </p:nvSpPr>
        <p:spPr>
          <a:xfrm>
            <a:off x="571500" y="5905500"/>
            <a:ext cx="10833100"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FIG 2 Factorial Runtime </a:t>
            </a:r>
            <a:r>
              <a:rPr lang="en-US" b="1" dirty="0" err="1" smtClean="0"/>
              <a:t>Ouput</a:t>
            </a:r>
            <a:endParaRPr lang="en-US" b="1" dirty="0"/>
          </a:p>
        </p:txBody>
      </p:sp>
      <p:pic>
        <p:nvPicPr>
          <p:cNvPr id="5" name="Picture 4"/>
          <p:cNvPicPr>
            <a:picLocks noChangeAspect="1"/>
          </p:cNvPicPr>
          <p:nvPr/>
        </p:nvPicPr>
        <p:blipFill>
          <a:blip r:embed="rId2"/>
          <a:stretch>
            <a:fillRect/>
          </a:stretch>
        </p:blipFill>
        <p:spPr>
          <a:xfrm>
            <a:off x="1285875" y="2376487"/>
            <a:ext cx="6638925" cy="2105025"/>
          </a:xfrm>
          <a:prstGeom prst="rect">
            <a:avLst/>
          </a:prstGeom>
        </p:spPr>
      </p:pic>
    </p:spTree>
    <p:extLst>
      <p:ext uri="{BB962C8B-B14F-4D97-AF65-F5344CB8AC3E}">
        <p14:creationId xmlns:p14="http://schemas.microsoft.com/office/powerpoint/2010/main" val="3051697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dirty="0" smtClean="0"/>
              <a:t> JAJ implements static scoping.</a:t>
            </a:r>
          </a:p>
          <a:p>
            <a:pPr>
              <a:buFont typeface="Courier New" panose="02070309020205020404" pitchFamily="49" charset="0"/>
              <a:buChar char="o"/>
            </a:pPr>
            <a:r>
              <a:rPr lang="en-US" dirty="0"/>
              <a:t> </a:t>
            </a:r>
            <a:r>
              <a:rPr lang="en-US" dirty="0"/>
              <a:t>Scope of a variable can be global, local and within nested blocks. </a:t>
            </a:r>
            <a:endParaRPr lang="en-US" dirty="0" smtClean="0"/>
          </a:p>
          <a:p>
            <a:pPr>
              <a:buFont typeface="Courier New" panose="02070309020205020404" pitchFamily="49" charset="0"/>
              <a:buChar char="o"/>
            </a:pPr>
            <a:r>
              <a:rPr lang="en-US" dirty="0" smtClean="0"/>
              <a:t> To </a:t>
            </a:r>
            <a:r>
              <a:rPr lang="en-US" dirty="0"/>
              <a:t>manage this we have used global symbol table which </a:t>
            </a:r>
            <a:r>
              <a:rPr lang="en-US" dirty="0" smtClean="0"/>
              <a:t>takes </a:t>
            </a:r>
            <a:r>
              <a:rPr lang="en-US" dirty="0"/>
              <a:t>care of all the global </a:t>
            </a:r>
            <a:r>
              <a:rPr lang="en-US" dirty="0" smtClean="0"/>
              <a:t>variables.</a:t>
            </a:r>
          </a:p>
          <a:p>
            <a:pPr>
              <a:buFont typeface="Courier New" panose="02070309020205020404" pitchFamily="49" charset="0"/>
              <a:buChar char="o"/>
            </a:pPr>
            <a:r>
              <a:rPr lang="en-US" dirty="0" smtClean="0"/>
              <a:t> Local variables are handled in </a:t>
            </a:r>
            <a:r>
              <a:rPr lang="en-US" dirty="0"/>
              <a:t>a local call stack </a:t>
            </a:r>
            <a:r>
              <a:rPr lang="en-US" dirty="0" smtClean="0"/>
              <a:t>which handles  </a:t>
            </a:r>
            <a:r>
              <a:rPr lang="en-US" dirty="0"/>
              <a:t>nested </a:t>
            </a:r>
            <a:r>
              <a:rPr lang="en-US" dirty="0" smtClean="0"/>
              <a:t>blocks </a:t>
            </a:r>
          </a:p>
          <a:p>
            <a:pPr>
              <a:buFont typeface="Courier New" panose="02070309020205020404" pitchFamily="49" charset="0"/>
              <a:buChar char="o"/>
            </a:pPr>
            <a:r>
              <a:rPr lang="en-US" dirty="0"/>
              <a:t> W</a:t>
            </a:r>
            <a:r>
              <a:rPr lang="en-US" dirty="0" smtClean="0"/>
              <a:t>hen a </a:t>
            </a:r>
            <a:r>
              <a:rPr lang="en-US" dirty="0"/>
              <a:t>new block is created we create a new local scope and push the earlier local scope into stack. </a:t>
            </a:r>
            <a:endParaRPr lang="en-US" dirty="0" smtClean="0"/>
          </a:p>
          <a:p>
            <a:pPr>
              <a:buFont typeface="Courier New" panose="02070309020205020404" pitchFamily="49" charset="0"/>
              <a:buChar char="o"/>
            </a:pPr>
            <a:r>
              <a:rPr lang="en-US" dirty="0"/>
              <a:t> </a:t>
            </a:r>
            <a:r>
              <a:rPr lang="en-US" dirty="0" smtClean="0"/>
              <a:t>JAJ wraps the global scope within the characters ‘&lt; &gt;’ , which marks the global region.</a:t>
            </a:r>
          </a:p>
          <a:p>
            <a:pPr>
              <a:buFont typeface="Courier New" panose="02070309020205020404" pitchFamily="49" charset="0"/>
              <a:buChar char="o"/>
            </a:pPr>
            <a:r>
              <a:rPr lang="en-US" dirty="0"/>
              <a:t> </a:t>
            </a:r>
            <a:r>
              <a:rPr lang="en-US" dirty="0" smtClean="0"/>
              <a:t>Blocks are enclosed with ‘[ ]’ brackets as shown below.</a:t>
            </a:r>
          </a:p>
          <a:p>
            <a:pPr>
              <a:buFont typeface="Courier New" panose="02070309020205020404" pitchFamily="49" charset="0"/>
              <a:buChar char="o"/>
            </a:pPr>
            <a:r>
              <a:rPr lang="en-US" dirty="0"/>
              <a:t> </a:t>
            </a:r>
          </a:p>
        </p:txBody>
      </p:sp>
    </p:spTree>
    <p:extLst>
      <p:ext uri="{BB962C8B-B14F-4D97-AF65-F5344CB8AC3E}">
        <p14:creationId xmlns:p14="http://schemas.microsoft.com/office/powerpoint/2010/main" val="675168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(contd..)</a:t>
            </a:r>
            <a:endParaRPr lang="en-US" dirty="0"/>
          </a:p>
        </p:txBody>
      </p:sp>
      <p:pic>
        <p:nvPicPr>
          <p:cNvPr id="4" name="Content Placeholder 3"/>
          <p:cNvPicPr>
            <a:picLocks noGrp="1" noChangeAspect="1"/>
          </p:cNvPicPr>
          <p:nvPr>
            <p:ph idx="1"/>
          </p:nvPr>
        </p:nvPicPr>
        <p:blipFill>
          <a:blip r:embed="rId2"/>
          <a:stretch>
            <a:fillRect/>
          </a:stretch>
        </p:blipFill>
        <p:spPr>
          <a:xfrm>
            <a:off x="4030980" y="1871663"/>
            <a:ext cx="3469198" cy="3665537"/>
          </a:xfrm>
          <a:prstGeom prst="rect">
            <a:avLst/>
          </a:prstGeom>
        </p:spPr>
      </p:pic>
      <p:pic>
        <p:nvPicPr>
          <p:cNvPr id="5" name="Picture 4"/>
          <p:cNvPicPr>
            <a:picLocks noChangeAspect="1"/>
          </p:cNvPicPr>
          <p:nvPr/>
        </p:nvPicPr>
        <p:blipFill>
          <a:blip r:embed="rId3"/>
          <a:stretch>
            <a:fillRect/>
          </a:stretch>
        </p:blipFill>
        <p:spPr>
          <a:xfrm>
            <a:off x="1084579" y="1998663"/>
            <a:ext cx="2611121" cy="1638300"/>
          </a:xfrm>
          <a:prstGeom prst="rect">
            <a:avLst/>
          </a:prstGeom>
        </p:spPr>
      </p:pic>
      <p:pic>
        <p:nvPicPr>
          <p:cNvPr id="6" name="Picture 5"/>
          <p:cNvPicPr>
            <a:picLocks noChangeAspect="1"/>
          </p:cNvPicPr>
          <p:nvPr/>
        </p:nvPicPr>
        <p:blipFill>
          <a:blip r:embed="rId4"/>
          <a:stretch>
            <a:fillRect/>
          </a:stretch>
        </p:blipFill>
        <p:spPr>
          <a:xfrm>
            <a:off x="7964487" y="1871663"/>
            <a:ext cx="1876425" cy="3957637"/>
          </a:xfrm>
          <a:prstGeom prst="rect">
            <a:avLst/>
          </a:prstGeom>
        </p:spPr>
      </p:pic>
      <p:sp>
        <p:nvSpPr>
          <p:cNvPr id="7" name="TextBox 6"/>
          <p:cNvSpPr txBox="1"/>
          <p:nvPr/>
        </p:nvSpPr>
        <p:spPr>
          <a:xfrm>
            <a:off x="571500" y="5905500"/>
            <a:ext cx="10833100"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FIG 3 scope grammar rule                              </a:t>
            </a:r>
            <a:r>
              <a:rPr lang="en-US" b="1" dirty="0" err="1" smtClean="0"/>
              <a:t>Scope.jaj</a:t>
            </a:r>
            <a:r>
              <a:rPr lang="en-US" b="1" dirty="0" smtClean="0"/>
              <a:t>					</a:t>
            </a:r>
            <a:r>
              <a:rPr lang="en-US" b="1" dirty="0"/>
              <a:t> </a:t>
            </a:r>
            <a:r>
              <a:rPr lang="en-US" b="1" dirty="0" smtClean="0"/>
              <a:t>      </a:t>
            </a:r>
            <a:r>
              <a:rPr lang="en-US" b="1" dirty="0" err="1" smtClean="0"/>
              <a:t>Scope.jaji</a:t>
            </a:r>
            <a:endParaRPr lang="en-US" b="1" dirty="0"/>
          </a:p>
        </p:txBody>
      </p:sp>
    </p:spTree>
    <p:extLst>
      <p:ext uri="{BB962C8B-B14F-4D97-AF65-F5344CB8AC3E}">
        <p14:creationId xmlns:p14="http://schemas.microsoft.com/office/powerpoint/2010/main" val="1995191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(contd..)</a:t>
            </a:r>
            <a:endParaRPr lang="en-US" dirty="0"/>
          </a:p>
        </p:txBody>
      </p:sp>
      <p:sp>
        <p:nvSpPr>
          <p:cNvPr id="7" name="TextBox 6"/>
          <p:cNvSpPr txBox="1"/>
          <p:nvPr/>
        </p:nvSpPr>
        <p:spPr>
          <a:xfrm>
            <a:off x="571500" y="5905500"/>
            <a:ext cx="10833100"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FIG 3 Scope output</a:t>
            </a:r>
            <a:endParaRPr lang="en-US" b="1" dirty="0"/>
          </a:p>
        </p:txBody>
      </p:sp>
      <p:pic>
        <p:nvPicPr>
          <p:cNvPr id="9" name="Picture 8"/>
          <p:cNvPicPr>
            <a:picLocks noChangeAspect="1"/>
          </p:cNvPicPr>
          <p:nvPr/>
        </p:nvPicPr>
        <p:blipFill>
          <a:blip r:embed="rId2"/>
          <a:stretch>
            <a:fillRect/>
          </a:stretch>
        </p:blipFill>
        <p:spPr>
          <a:xfrm>
            <a:off x="2676525" y="2205037"/>
            <a:ext cx="6838950" cy="2447925"/>
          </a:xfrm>
          <a:prstGeom prst="rect">
            <a:avLst/>
          </a:prstGeom>
        </p:spPr>
      </p:pic>
    </p:spTree>
    <p:extLst>
      <p:ext uri="{BB962C8B-B14F-4D97-AF65-F5344CB8AC3E}">
        <p14:creationId xmlns:p14="http://schemas.microsoft.com/office/powerpoint/2010/main" val="2808314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Expressions and Assignments</a:t>
            </a:r>
            <a:endParaRPr lang="en-US" dirty="0"/>
          </a:p>
        </p:txBody>
      </p:sp>
      <p:sp>
        <p:nvSpPr>
          <p:cNvPr id="3" name="Content Placeholder 2"/>
          <p:cNvSpPr>
            <a:spLocks noGrp="1"/>
          </p:cNvSpPr>
          <p:nvPr>
            <p:ph idx="1"/>
          </p:nvPr>
        </p:nvSpPr>
        <p:spPr>
          <a:xfrm>
            <a:off x="571500" y="1845734"/>
            <a:ext cx="10584180" cy="4491566"/>
          </a:xfrm>
        </p:spPr>
        <p:txBody>
          <a:bodyPr/>
          <a:lstStyle/>
          <a:p>
            <a:pPr>
              <a:buFont typeface="Courier New" panose="02070309020205020404" pitchFamily="49" charset="0"/>
              <a:buChar char="o"/>
            </a:pPr>
            <a:r>
              <a:rPr lang="en-US" dirty="0" smtClean="0"/>
              <a:t> JAJ support basic operation where priority is associated with using BODMAS</a:t>
            </a:r>
          </a:p>
          <a:p>
            <a:pPr>
              <a:buFont typeface="Courier New" panose="02070309020205020404" pitchFamily="49" charset="0"/>
              <a:buChar char="o"/>
            </a:pPr>
            <a:r>
              <a:rPr lang="en-US" dirty="0"/>
              <a:t> </a:t>
            </a:r>
            <a:r>
              <a:rPr lang="en-US" dirty="0" smtClean="0"/>
              <a:t>Assignment statements are used to </a:t>
            </a:r>
            <a:r>
              <a:rPr lang="en-US" dirty="0"/>
              <a:t>associate a value with an </a:t>
            </a:r>
            <a:r>
              <a:rPr lang="en-US" dirty="0" smtClean="0"/>
              <a:t>identifier.</a:t>
            </a:r>
          </a:p>
          <a:p>
            <a:pPr>
              <a:buFont typeface="Courier New" panose="02070309020205020404" pitchFamily="49" charset="0"/>
              <a:buChar char="o"/>
            </a:pPr>
            <a:endParaRPr lang="en-US" dirty="0"/>
          </a:p>
        </p:txBody>
      </p:sp>
      <p:pic>
        <p:nvPicPr>
          <p:cNvPr id="4" name="Picture 3"/>
          <p:cNvPicPr>
            <a:picLocks noChangeAspect="1"/>
          </p:cNvPicPr>
          <p:nvPr/>
        </p:nvPicPr>
        <p:blipFill>
          <a:blip r:embed="rId2"/>
          <a:stretch>
            <a:fillRect/>
          </a:stretch>
        </p:blipFill>
        <p:spPr>
          <a:xfrm>
            <a:off x="1379537" y="3229927"/>
            <a:ext cx="3743325" cy="1095375"/>
          </a:xfrm>
          <a:prstGeom prst="rect">
            <a:avLst/>
          </a:prstGeom>
        </p:spPr>
      </p:pic>
      <p:pic>
        <p:nvPicPr>
          <p:cNvPr id="5" name="Picture 4"/>
          <p:cNvPicPr>
            <a:picLocks noChangeAspect="1"/>
          </p:cNvPicPr>
          <p:nvPr/>
        </p:nvPicPr>
        <p:blipFill>
          <a:blip r:embed="rId3"/>
          <a:stretch>
            <a:fillRect/>
          </a:stretch>
        </p:blipFill>
        <p:spPr>
          <a:xfrm>
            <a:off x="5650071" y="3154469"/>
            <a:ext cx="4648200" cy="2714625"/>
          </a:xfrm>
          <a:prstGeom prst="rect">
            <a:avLst/>
          </a:prstGeom>
        </p:spPr>
      </p:pic>
      <p:sp>
        <p:nvSpPr>
          <p:cNvPr id="7" name="TextBox 6"/>
          <p:cNvSpPr txBox="1"/>
          <p:nvPr/>
        </p:nvSpPr>
        <p:spPr>
          <a:xfrm>
            <a:off x="571500" y="5905500"/>
            <a:ext cx="10833100"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FIG 4 assignment and expression grammar rule                    </a:t>
            </a:r>
            <a:endParaRPr lang="en-US" b="1" dirty="0"/>
          </a:p>
        </p:txBody>
      </p:sp>
    </p:spTree>
    <p:extLst>
      <p:ext uri="{BB962C8B-B14F-4D97-AF65-F5344CB8AC3E}">
        <p14:creationId xmlns:p14="http://schemas.microsoft.com/office/powerpoint/2010/main" val="812440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 and </a:t>
            </a:r>
            <a:r>
              <a:rPr lang="en-US" dirty="0" smtClean="0"/>
              <a:t>Assignments (contd..)</a:t>
            </a:r>
            <a:endParaRPr lang="en-US" dirty="0"/>
          </a:p>
        </p:txBody>
      </p:sp>
      <p:pic>
        <p:nvPicPr>
          <p:cNvPr id="4" name="Content Placeholder 3"/>
          <p:cNvPicPr>
            <a:picLocks noGrp="1" noChangeAspect="1"/>
          </p:cNvPicPr>
          <p:nvPr>
            <p:ph idx="1"/>
          </p:nvPr>
        </p:nvPicPr>
        <p:blipFill>
          <a:blip r:embed="rId2"/>
          <a:stretch>
            <a:fillRect/>
          </a:stretch>
        </p:blipFill>
        <p:spPr>
          <a:xfrm>
            <a:off x="1097281" y="1903413"/>
            <a:ext cx="4351020" cy="3354387"/>
          </a:xfrm>
          <a:prstGeom prst="rect">
            <a:avLst/>
          </a:prstGeom>
        </p:spPr>
      </p:pic>
      <p:pic>
        <p:nvPicPr>
          <p:cNvPr id="5" name="Picture 4"/>
          <p:cNvPicPr>
            <a:picLocks noChangeAspect="1"/>
          </p:cNvPicPr>
          <p:nvPr/>
        </p:nvPicPr>
        <p:blipFill>
          <a:blip r:embed="rId3"/>
          <a:stretch>
            <a:fillRect/>
          </a:stretch>
        </p:blipFill>
        <p:spPr>
          <a:xfrm>
            <a:off x="5675312" y="1903413"/>
            <a:ext cx="3152775" cy="3354387"/>
          </a:xfrm>
          <a:prstGeom prst="rect">
            <a:avLst/>
          </a:prstGeom>
        </p:spPr>
      </p:pic>
      <p:sp>
        <p:nvSpPr>
          <p:cNvPr id="6" name="TextBox 5"/>
          <p:cNvSpPr txBox="1"/>
          <p:nvPr/>
        </p:nvSpPr>
        <p:spPr>
          <a:xfrm>
            <a:off x="571500" y="5905500"/>
            <a:ext cx="10833100"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FIG 4 </a:t>
            </a:r>
            <a:r>
              <a:rPr lang="en-US" b="1" dirty="0" err="1" smtClean="0"/>
              <a:t>expression.jaj</a:t>
            </a:r>
            <a:r>
              <a:rPr lang="en-US" b="1" dirty="0" smtClean="0"/>
              <a:t>                                                              </a:t>
            </a:r>
            <a:r>
              <a:rPr lang="en-US" b="1" dirty="0" err="1" smtClean="0"/>
              <a:t>expression.jaji</a:t>
            </a:r>
            <a:endParaRPr lang="en-US" b="1" dirty="0"/>
          </a:p>
        </p:txBody>
      </p:sp>
    </p:spTree>
    <p:extLst>
      <p:ext uri="{BB962C8B-B14F-4D97-AF65-F5344CB8AC3E}">
        <p14:creationId xmlns:p14="http://schemas.microsoft.com/office/powerpoint/2010/main" val="3394973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 and </a:t>
            </a:r>
            <a:r>
              <a:rPr lang="en-US" dirty="0" smtClean="0"/>
              <a:t>Assignments (contd..)</a:t>
            </a:r>
            <a:endParaRPr lang="en-US" dirty="0"/>
          </a:p>
        </p:txBody>
      </p:sp>
      <p:pic>
        <p:nvPicPr>
          <p:cNvPr id="6" name="Picture 5"/>
          <p:cNvPicPr>
            <a:picLocks noChangeAspect="1"/>
          </p:cNvPicPr>
          <p:nvPr/>
        </p:nvPicPr>
        <p:blipFill>
          <a:blip r:embed="rId2"/>
          <a:stretch>
            <a:fillRect/>
          </a:stretch>
        </p:blipFill>
        <p:spPr>
          <a:xfrm>
            <a:off x="1097280" y="2271712"/>
            <a:ext cx="7724775" cy="1247775"/>
          </a:xfrm>
          <a:prstGeom prst="rect">
            <a:avLst/>
          </a:prstGeom>
        </p:spPr>
      </p:pic>
      <p:sp>
        <p:nvSpPr>
          <p:cNvPr id="7" name="TextBox 6"/>
          <p:cNvSpPr txBox="1"/>
          <p:nvPr/>
        </p:nvSpPr>
        <p:spPr>
          <a:xfrm>
            <a:off x="571500" y="5905500"/>
            <a:ext cx="10833100"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FIG 4 expression output</a:t>
            </a:r>
            <a:endParaRPr lang="en-US" b="1" dirty="0"/>
          </a:p>
        </p:txBody>
      </p:sp>
    </p:spTree>
    <p:extLst>
      <p:ext uri="{BB962C8B-B14F-4D97-AF65-F5344CB8AC3E}">
        <p14:creationId xmlns:p14="http://schemas.microsoft.com/office/powerpoint/2010/main" val="3082825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Statement</a:t>
            </a:r>
            <a:endParaRPr lang="en-US" dirty="0"/>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dirty="0" smtClean="0"/>
              <a:t> JAJ support the </a:t>
            </a:r>
            <a:r>
              <a:rPr lang="en-US" dirty="0" err="1" smtClean="0"/>
              <a:t>if..else</a:t>
            </a:r>
            <a:r>
              <a:rPr lang="en-US" dirty="0" smtClean="0"/>
              <a:t> conditional block, with syntax similar to that of C.</a:t>
            </a:r>
          </a:p>
          <a:p>
            <a:pPr>
              <a:buFont typeface="Courier New" panose="02070309020205020404" pitchFamily="49" charset="0"/>
              <a:buChar char="o"/>
            </a:pPr>
            <a:r>
              <a:rPr lang="en-US" dirty="0"/>
              <a:t> </a:t>
            </a:r>
            <a:r>
              <a:rPr lang="en-US" dirty="0" smtClean="0"/>
              <a:t>The intermediate code for if-else is also similar to C intermediate code where the expression for if is evaluated using CMP and conditional JMP to labels.</a:t>
            </a:r>
          </a:p>
          <a:p>
            <a:pPr>
              <a:buFont typeface="Courier New" panose="02070309020205020404" pitchFamily="49" charset="0"/>
              <a:buChar char="o"/>
            </a:pPr>
            <a:r>
              <a:rPr lang="en-US" dirty="0"/>
              <a:t> </a:t>
            </a:r>
            <a:r>
              <a:rPr lang="en-US" dirty="0" smtClean="0"/>
              <a:t>The source and intermediate sample code can be found in FIG 1.</a:t>
            </a:r>
          </a:p>
          <a:p>
            <a:pPr>
              <a:buFont typeface="Courier New" panose="02070309020205020404" pitchFamily="49" charset="0"/>
              <a:buChar char="o"/>
            </a:pPr>
            <a:endParaRPr lang="en-US" dirty="0" smtClean="0"/>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2080711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 Loop: While</a:t>
            </a:r>
          </a:p>
          <a:p>
            <a:pPr>
              <a:buFont typeface="Courier New" panose="02070309020205020404" pitchFamily="49" charset="0"/>
              <a:buChar char="o"/>
            </a:pPr>
            <a:r>
              <a:rPr lang="en-US" dirty="0" smtClean="0"/>
              <a:t>   JAJ supports while-loop whose syntax is pretty much similar to while loop syntax in C. The grammar rules and sample programs have been attached below :-</a:t>
            </a:r>
          </a:p>
          <a:p>
            <a:pPr marL="0" indent="0">
              <a:buNone/>
            </a:pPr>
            <a:endParaRPr lang="en-US" dirty="0" smtClean="0"/>
          </a:p>
          <a:p>
            <a:pPr>
              <a:buFont typeface="Courier New" panose="02070309020205020404" pitchFamily="49" charset="0"/>
              <a:buChar char="o"/>
            </a:pPr>
            <a:endParaRPr lang="en-US" dirty="0"/>
          </a:p>
          <a:p>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r>
              <a:rPr lang="en-US" b="1" dirty="0" smtClean="0"/>
              <a:t>Fig 5. while grammar rule               </a:t>
            </a:r>
            <a:r>
              <a:rPr lang="en-US" b="1" dirty="0" err="1" smtClean="0"/>
              <a:t>sum_while.jaj</a:t>
            </a:r>
            <a:r>
              <a:rPr lang="en-US" b="1" dirty="0" smtClean="0"/>
              <a:t>                                     </a:t>
            </a:r>
            <a:r>
              <a:rPr lang="en-US" b="1" dirty="0" err="1" smtClean="0"/>
              <a:t>sum_while.jaji</a:t>
            </a:r>
            <a:endParaRPr lang="en-US" b="1" dirty="0"/>
          </a:p>
        </p:txBody>
      </p:sp>
      <p:pic>
        <p:nvPicPr>
          <p:cNvPr id="4" name="Picture 3"/>
          <p:cNvPicPr>
            <a:picLocks noChangeAspect="1"/>
          </p:cNvPicPr>
          <p:nvPr/>
        </p:nvPicPr>
        <p:blipFill>
          <a:blip r:embed="rId2"/>
          <a:stretch>
            <a:fillRect/>
          </a:stretch>
        </p:blipFill>
        <p:spPr>
          <a:xfrm>
            <a:off x="1266825" y="2929467"/>
            <a:ext cx="3063875" cy="914400"/>
          </a:xfrm>
          <a:prstGeom prst="rect">
            <a:avLst/>
          </a:prstGeom>
        </p:spPr>
      </p:pic>
      <p:pic>
        <p:nvPicPr>
          <p:cNvPr id="5" name="Picture 4"/>
          <p:cNvPicPr>
            <a:picLocks noChangeAspect="1"/>
          </p:cNvPicPr>
          <p:nvPr/>
        </p:nvPicPr>
        <p:blipFill>
          <a:blip r:embed="rId3"/>
          <a:stretch>
            <a:fillRect/>
          </a:stretch>
        </p:blipFill>
        <p:spPr>
          <a:xfrm>
            <a:off x="4500245" y="2929467"/>
            <a:ext cx="2867025" cy="2222500"/>
          </a:xfrm>
          <a:prstGeom prst="rect">
            <a:avLst/>
          </a:prstGeom>
        </p:spPr>
      </p:pic>
      <p:pic>
        <p:nvPicPr>
          <p:cNvPr id="6" name="Picture 5"/>
          <p:cNvPicPr>
            <a:picLocks noChangeAspect="1"/>
          </p:cNvPicPr>
          <p:nvPr/>
        </p:nvPicPr>
        <p:blipFill>
          <a:blip r:embed="rId4"/>
          <a:stretch>
            <a:fillRect/>
          </a:stretch>
        </p:blipFill>
        <p:spPr>
          <a:xfrm>
            <a:off x="8032750" y="2797175"/>
            <a:ext cx="2457450" cy="2711450"/>
          </a:xfrm>
          <a:prstGeom prst="rect">
            <a:avLst/>
          </a:prstGeom>
        </p:spPr>
      </p:pic>
    </p:spTree>
    <p:extLst>
      <p:ext uri="{BB962C8B-B14F-4D97-AF65-F5344CB8AC3E}">
        <p14:creationId xmlns:p14="http://schemas.microsoft.com/office/powerpoint/2010/main" val="973930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Iteration (contd..)</a:t>
            </a:r>
            <a:endParaRPr lang="en-US" dirty="0"/>
          </a:p>
        </p:txBody>
      </p:sp>
      <p:pic>
        <p:nvPicPr>
          <p:cNvPr id="8" name="Picture 7"/>
          <p:cNvPicPr>
            <a:picLocks noChangeAspect="1"/>
          </p:cNvPicPr>
          <p:nvPr/>
        </p:nvPicPr>
        <p:blipFill>
          <a:blip r:embed="rId2"/>
          <a:stretch>
            <a:fillRect/>
          </a:stretch>
        </p:blipFill>
        <p:spPr>
          <a:xfrm>
            <a:off x="1354137" y="2540000"/>
            <a:ext cx="7324725" cy="1066800"/>
          </a:xfrm>
          <a:prstGeom prst="rect">
            <a:avLst/>
          </a:prstGeom>
        </p:spPr>
      </p:pic>
      <p:sp>
        <p:nvSpPr>
          <p:cNvPr id="9" name="TextBox 8"/>
          <p:cNvSpPr txBox="1"/>
          <p:nvPr/>
        </p:nvSpPr>
        <p:spPr>
          <a:xfrm>
            <a:off x="571500" y="5905500"/>
            <a:ext cx="10833100"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FIG 5. Output for source code in FIG 1</a:t>
            </a:r>
            <a:endParaRPr lang="en-US" b="1" dirty="0"/>
          </a:p>
        </p:txBody>
      </p:sp>
    </p:spTree>
    <p:extLst>
      <p:ext uri="{BB962C8B-B14F-4D97-AF65-F5344CB8AC3E}">
        <p14:creationId xmlns:p14="http://schemas.microsoft.com/office/powerpoint/2010/main" val="2149231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r>
              <a:rPr lang="en-US" dirty="0" smtClean="0"/>
              <a:t>Introduction</a:t>
            </a:r>
            <a:endParaRPr lang="en-US" dirty="0"/>
          </a:p>
        </p:txBody>
      </p:sp>
      <p:sp>
        <p:nvSpPr>
          <p:cNvPr id="3" name="Content Placeholder 2"/>
          <p:cNvSpPr>
            <a:spLocks noGrp="1"/>
          </p:cNvSpPr>
          <p:nvPr>
            <p:ph idx="1"/>
          </p:nvPr>
        </p:nvSpPr>
        <p:spPr>
          <a:xfrm>
            <a:off x="982980" y="1845734"/>
            <a:ext cx="10058400" cy="4023360"/>
          </a:xfrm>
        </p:spPr>
        <p:txBody>
          <a:bodyPr>
            <a:normAutofit/>
          </a:bodyPr>
          <a:lstStyle/>
          <a:p>
            <a:pPr>
              <a:buFont typeface="Courier New" panose="02070309020205020404" pitchFamily="49" charset="0"/>
              <a:buChar char="o"/>
            </a:pPr>
            <a:r>
              <a:rPr lang="en-US" sz="2400" dirty="0" smtClean="0"/>
              <a:t>  JAJ </a:t>
            </a:r>
            <a:r>
              <a:rPr lang="en-US" sz="2400" dirty="0"/>
              <a:t>is a procedural </a:t>
            </a:r>
            <a:r>
              <a:rPr lang="en-US" sz="2400" dirty="0" smtClean="0"/>
              <a:t>language syntactically and semantically similar to C</a:t>
            </a:r>
          </a:p>
          <a:p>
            <a:pPr>
              <a:buFont typeface="Courier New" panose="02070309020205020404" pitchFamily="49" charset="0"/>
              <a:buChar char="o"/>
            </a:pPr>
            <a:r>
              <a:rPr lang="en-US" sz="2400" dirty="0" smtClean="0"/>
              <a:t>  JAJ execution starts from main()</a:t>
            </a:r>
          </a:p>
          <a:p>
            <a:pPr>
              <a:buFont typeface="Courier New" panose="02070309020205020404" pitchFamily="49" charset="0"/>
              <a:buChar char="o"/>
            </a:pPr>
            <a:r>
              <a:rPr lang="en-US" sz="2400" dirty="0"/>
              <a:t> </a:t>
            </a:r>
            <a:r>
              <a:rPr lang="en-US" sz="2400" dirty="0" smtClean="0"/>
              <a:t> </a:t>
            </a:r>
            <a:r>
              <a:rPr lang="en-US" sz="2400" dirty="0" smtClean="0"/>
              <a:t>Parsing </a:t>
            </a:r>
            <a:r>
              <a:rPr lang="en-US" sz="2400" dirty="0"/>
              <a:t>logic is done using JAVA and </a:t>
            </a:r>
            <a:r>
              <a:rPr lang="en-US" sz="2400" dirty="0" smtClean="0"/>
              <a:t>ANTLR4</a:t>
            </a:r>
          </a:p>
          <a:p>
            <a:pPr>
              <a:buFont typeface="Courier New" panose="02070309020205020404" pitchFamily="49" charset="0"/>
              <a:buChar char="o"/>
            </a:pPr>
            <a:r>
              <a:rPr lang="en-US" sz="2400" dirty="0" smtClean="0"/>
              <a:t>  Runtime </a:t>
            </a:r>
            <a:r>
              <a:rPr lang="en-US" sz="2400" dirty="0"/>
              <a:t>written in </a:t>
            </a:r>
            <a:r>
              <a:rPr lang="en-US" sz="2400" dirty="0" smtClean="0"/>
              <a:t>Python</a:t>
            </a:r>
            <a:r>
              <a:rPr lang="en-US" sz="2400" dirty="0"/>
              <a:t>. </a:t>
            </a:r>
            <a:endParaRPr lang="en-US" sz="2400" dirty="0" smtClean="0"/>
          </a:p>
          <a:p>
            <a:pPr>
              <a:buFont typeface="Courier New" panose="02070309020205020404" pitchFamily="49" charset="0"/>
              <a:buChar char="o"/>
            </a:pPr>
            <a:r>
              <a:rPr lang="en-US" sz="2400" dirty="0" smtClean="0"/>
              <a:t>  Platform independent.</a:t>
            </a:r>
            <a:endParaRPr lang="en-US" sz="2400" dirty="0"/>
          </a:p>
        </p:txBody>
      </p:sp>
    </p:spTree>
    <p:extLst>
      <p:ext uri="{BB962C8B-B14F-4D97-AF65-F5344CB8AC3E}">
        <p14:creationId xmlns:p14="http://schemas.microsoft.com/office/powerpoint/2010/main" val="592902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Stack</a:t>
            </a:r>
            <a:endParaRPr lang="en-US" dirty="0"/>
          </a:p>
        </p:txBody>
      </p:sp>
      <p:sp>
        <p:nvSpPr>
          <p:cNvPr id="6" name="Content Placeholder 5"/>
          <p:cNvSpPr>
            <a:spLocks noGrp="1"/>
          </p:cNvSpPr>
          <p:nvPr>
            <p:ph idx="1"/>
          </p:nvPr>
        </p:nvSpPr>
        <p:spPr/>
        <p:txBody>
          <a:bodyPr/>
          <a:lstStyle/>
          <a:p>
            <a:pPr>
              <a:buFont typeface="Courier New" panose="02070309020205020404" pitchFamily="49" charset="0"/>
              <a:buChar char="o"/>
            </a:pPr>
            <a:r>
              <a:rPr lang="en-US" dirty="0"/>
              <a:t> </a:t>
            </a:r>
            <a:r>
              <a:rPr lang="en-US" dirty="0" smtClean="0"/>
              <a:t>JAJ supports stack </a:t>
            </a:r>
            <a:r>
              <a:rPr lang="en-US" dirty="0" err="1" smtClean="0"/>
              <a:t>datastructure</a:t>
            </a:r>
            <a:r>
              <a:rPr lang="en-US" dirty="0" smtClean="0"/>
              <a:t> .</a:t>
            </a:r>
          </a:p>
          <a:p>
            <a:pPr>
              <a:buFont typeface="Courier New" panose="02070309020205020404" pitchFamily="49" charset="0"/>
              <a:buChar char="o"/>
            </a:pPr>
            <a:r>
              <a:rPr lang="en-US" dirty="0"/>
              <a:t> </a:t>
            </a:r>
            <a:r>
              <a:rPr lang="en-US" dirty="0" smtClean="0"/>
              <a:t>JAJ initializes a stack variable using ‘stack’ keyword and supports the following operations.</a:t>
            </a:r>
          </a:p>
          <a:p>
            <a:pPr>
              <a:buFont typeface="Courier New" panose="02070309020205020404" pitchFamily="49" charset="0"/>
              <a:buChar char="o"/>
            </a:pPr>
            <a:r>
              <a:rPr lang="en-US" dirty="0"/>
              <a:t> </a:t>
            </a:r>
            <a:r>
              <a:rPr lang="en-US" dirty="0" smtClean="0"/>
              <a:t>Operations</a:t>
            </a:r>
            <a:endParaRPr lang="en-US" dirty="0"/>
          </a:p>
          <a:p>
            <a:r>
              <a:rPr lang="en-US" dirty="0"/>
              <a:t>TOP: will tell the top of the stack.</a:t>
            </a:r>
          </a:p>
          <a:p>
            <a:r>
              <a:rPr lang="en-US" dirty="0"/>
              <a:t>POP: will remove the top element.</a:t>
            </a:r>
          </a:p>
          <a:p>
            <a:r>
              <a:rPr lang="en-US" dirty="0"/>
              <a:t>PUSH: will push the element on the stack</a:t>
            </a:r>
          </a:p>
          <a:p>
            <a:r>
              <a:rPr lang="en-US" dirty="0"/>
              <a:t>EMPTY: will check if stack is empty or </a:t>
            </a:r>
            <a:r>
              <a:rPr lang="en-US" dirty="0" smtClean="0"/>
              <a:t>not </a:t>
            </a:r>
          </a:p>
        </p:txBody>
      </p:sp>
    </p:spTree>
    <p:extLst>
      <p:ext uri="{BB962C8B-B14F-4D97-AF65-F5344CB8AC3E}">
        <p14:creationId xmlns:p14="http://schemas.microsoft.com/office/powerpoint/2010/main" val="896661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(contd..)</a:t>
            </a:r>
            <a:endParaRPr lang="en-US" dirty="0"/>
          </a:p>
        </p:txBody>
      </p:sp>
      <p:pic>
        <p:nvPicPr>
          <p:cNvPr id="4" name="Content Placeholder 3"/>
          <p:cNvPicPr>
            <a:picLocks noGrp="1" noChangeAspect="1"/>
          </p:cNvPicPr>
          <p:nvPr>
            <p:ph idx="1"/>
          </p:nvPr>
        </p:nvPicPr>
        <p:blipFill>
          <a:blip r:embed="rId2"/>
          <a:stretch>
            <a:fillRect/>
          </a:stretch>
        </p:blipFill>
        <p:spPr>
          <a:xfrm>
            <a:off x="5705475" y="2057400"/>
            <a:ext cx="5286375" cy="3600450"/>
          </a:xfrm>
          <a:prstGeom prst="rect">
            <a:avLst/>
          </a:prstGeom>
        </p:spPr>
      </p:pic>
      <p:pic>
        <p:nvPicPr>
          <p:cNvPr id="5" name="Picture 4"/>
          <p:cNvPicPr>
            <a:picLocks noChangeAspect="1"/>
          </p:cNvPicPr>
          <p:nvPr/>
        </p:nvPicPr>
        <p:blipFill>
          <a:blip r:embed="rId3"/>
          <a:stretch>
            <a:fillRect/>
          </a:stretch>
        </p:blipFill>
        <p:spPr>
          <a:xfrm>
            <a:off x="974725" y="2200275"/>
            <a:ext cx="4095750" cy="2152650"/>
          </a:xfrm>
          <a:prstGeom prst="rect">
            <a:avLst/>
          </a:prstGeom>
        </p:spPr>
      </p:pic>
    </p:spTree>
    <p:extLst>
      <p:ext uri="{BB962C8B-B14F-4D97-AF65-F5344CB8AC3E}">
        <p14:creationId xmlns:p14="http://schemas.microsoft.com/office/powerpoint/2010/main" val="713550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(contd..)</a:t>
            </a:r>
            <a:endParaRPr lang="en-US" dirty="0"/>
          </a:p>
        </p:txBody>
      </p:sp>
      <p:pic>
        <p:nvPicPr>
          <p:cNvPr id="6" name="Content Placeholder 5"/>
          <p:cNvPicPr>
            <a:picLocks noGrp="1" noChangeAspect="1"/>
          </p:cNvPicPr>
          <p:nvPr>
            <p:ph idx="1"/>
          </p:nvPr>
        </p:nvPicPr>
        <p:blipFill>
          <a:blip r:embed="rId2"/>
          <a:stretch>
            <a:fillRect/>
          </a:stretch>
        </p:blipFill>
        <p:spPr>
          <a:xfrm>
            <a:off x="1097280" y="1855788"/>
            <a:ext cx="3817620" cy="3800475"/>
          </a:xfrm>
          <a:prstGeom prst="rect">
            <a:avLst/>
          </a:prstGeom>
        </p:spPr>
      </p:pic>
      <p:pic>
        <p:nvPicPr>
          <p:cNvPr id="7" name="Picture 6"/>
          <p:cNvPicPr>
            <a:picLocks noChangeAspect="1"/>
          </p:cNvPicPr>
          <p:nvPr/>
        </p:nvPicPr>
        <p:blipFill>
          <a:blip r:embed="rId3"/>
          <a:stretch>
            <a:fillRect/>
          </a:stretch>
        </p:blipFill>
        <p:spPr>
          <a:xfrm>
            <a:off x="5162550" y="2751137"/>
            <a:ext cx="6724650" cy="1533525"/>
          </a:xfrm>
          <a:prstGeom prst="rect">
            <a:avLst/>
          </a:prstGeom>
        </p:spPr>
      </p:pic>
    </p:spTree>
    <p:extLst>
      <p:ext uri="{BB962C8B-B14F-4D97-AF65-F5344CB8AC3E}">
        <p14:creationId xmlns:p14="http://schemas.microsoft.com/office/powerpoint/2010/main" val="395801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a:t>
            </a:r>
            <a:endParaRPr lang="en-US" dirty="0"/>
          </a:p>
        </p:txBody>
      </p:sp>
      <p:sp>
        <p:nvSpPr>
          <p:cNvPr id="3" name="Content Placeholder 2"/>
          <p:cNvSpPr>
            <a:spLocks noGrp="1"/>
          </p:cNvSpPr>
          <p:nvPr>
            <p:ph idx="1"/>
          </p:nvPr>
        </p:nvSpPr>
        <p:spPr/>
        <p:txBody>
          <a:bodyPr>
            <a:normAutofit lnSpcReduction="10000"/>
          </a:bodyPr>
          <a:lstStyle/>
          <a:p>
            <a:r>
              <a:rPr lang="en-US" dirty="0" smtClean="0"/>
              <a:t>Developed in Python</a:t>
            </a:r>
          </a:p>
          <a:p>
            <a:r>
              <a:rPr lang="en-US" dirty="0" smtClean="0"/>
              <a:t>Main function in the program is the start point</a:t>
            </a:r>
          </a:p>
          <a:p>
            <a:r>
              <a:rPr lang="en-US" dirty="0" smtClean="0"/>
              <a:t>Maintains two stacks</a:t>
            </a:r>
          </a:p>
          <a:p>
            <a:pPr lvl="1"/>
            <a:r>
              <a:rPr lang="en-US" dirty="0" smtClean="0"/>
              <a:t>Instruction Pointer (EIP)</a:t>
            </a:r>
          </a:p>
          <a:p>
            <a:pPr lvl="1"/>
            <a:r>
              <a:rPr lang="en-US" dirty="0" smtClean="0"/>
              <a:t>Symbol Table (Python Dictionary)</a:t>
            </a:r>
          </a:p>
          <a:p>
            <a:r>
              <a:rPr lang="en-US" dirty="0" smtClean="0"/>
              <a:t>Variable Resolution</a:t>
            </a:r>
          </a:p>
          <a:p>
            <a:pPr lvl="1"/>
            <a:r>
              <a:rPr lang="en-US" dirty="0" smtClean="0"/>
              <a:t>Looks for a variable in symbol table of current scope</a:t>
            </a:r>
          </a:p>
          <a:p>
            <a:pPr lvl="1"/>
            <a:r>
              <a:rPr lang="en-US" dirty="0" smtClean="0"/>
              <a:t>If not found, searches for the variable in the parent scope until global scope.</a:t>
            </a:r>
          </a:p>
          <a:p>
            <a:r>
              <a:rPr lang="en-US" dirty="0" smtClean="0"/>
              <a:t>Function Call</a:t>
            </a:r>
          </a:p>
          <a:p>
            <a:pPr lvl="1"/>
            <a:r>
              <a:rPr lang="en-US" dirty="0" smtClean="0"/>
              <a:t>Next EIP is stored and pushed into stack</a:t>
            </a:r>
          </a:p>
          <a:p>
            <a:pPr lvl="1"/>
            <a:r>
              <a:rPr lang="en-US" dirty="0" smtClean="0"/>
              <a:t>New EIP and symbol table is created for the current function</a:t>
            </a:r>
          </a:p>
          <a:p>
            <a:pPr lvl="1"/>
            <a:endParaRPr lang="en-US" dirty="0" smtClean="0"/>
          </a:p>
          <a:p>
            <a:pPr lvl="1"/>
            <a:endParaRPr lang="en-US" dirty="0"/>
          </a:p>
        </p:txBody>
      </p:sp>
    </p:spTree>
    <p:extLst>
      <p:ext uri="{BB962C8B-B14F-4D97-AF65-F5344CB8AC3E}">
        <p14:creationId xmlns:p14="http://schemas.microsoft.com/office/powerpoint/2010/main" val="137752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Youtube</a:t>
            </a:r>
            <a:r>
              <a:rPr lang="en-US" dirty="0" smtClean="0"/>
              <a:t> and </a:t>
            </a:r>
            <a:r>
              <a:rPr lang="en-US" dirty="0" err="1" smtClean="0"/>
              <a:t>Github</a:t>
            </a:r>
            <a:r>
              <a:rPr lang="en-US" dirty="0" smtClean="0"/>
              <a:t> Link</a:t>
            </a:r>
            <a:endParaRPr lang="en-US" dirty="0"/>
          </a:p>
        </p:txBody>
      </p:sp>
      <p:sp>
        <p:nvSpPr>
          <p:cNvPr id="3" name="Content Placeholder 2"/>
          <p:cNvSpPr>
            <a:spLocks noGrp="1"/>
          </p:cNvSpPr>
          <p:nvPr>
            <p:ph idx="1"/>
          </p:nvPr>
        </p:nvSpPr>
        <p:spPr/>
        <p:txBody>
          <a:bodyPr>
            <a:normAutofit/>
          </a:bodyPr>
          <a:lstStyle/>
          <a:p>
            <a:pPr>
              <a:buFont typeface="Courier New" panose="02070309020205020404" pitchFamily="49" charset="0"/>
              <a:buChar char="o"/>
            </a:pPr>
            <a:r>
              <a:rPr lang="en-US" sz="2400" dirty="0" smtClean="0"/>
              <a:t> </a:t>
            </a:r>
            <a:r>
              <a:rPr lang="en-US" sz="2400" dirty="0" err="1" smtClean="0"/>
              <a:t>Youtube</a:t>
            </a:r>
            <a:r>
              <a:rPr lang="en-US" sz="2400" dirty="0" smtClean="0"/>
              <a:t> link </a:t>
            </a:r>
          </a:p>
          <a:p>
            <a:pPr marL="0" indent="0">
              <a:buNone/>
            </a:pPr>
            <a:r>
              <a:rPr lang="en-US" sz="2400" dirty="0"/>
              <a:t>		- </a:t>
            </a:r>
            <a:r>
              <a:rPr lang="en-US" sz="2400" dirty="0">
                <a:hlinkClick r:id="rId2"/>
              </a:rPr>
              <a:t>https://</a:t>
            </a:r>
            <a:r>
              <a:rPr lang="en-US" sz="2400" dirty="0" smtClean="0">
                <a:hlinkClick r:id="rId2"/>
              </a:rPr>
              <a:t>www.youtube.com/watch?v=2nJaYDFsSGo</a:t>
            </a:r>
            <a:endParaRPr lang="en-US" sz="2400" dirty="0" smtClean="0"/>
          </a:p>
          <a:p>
            <a:pPr>
              <a:buFont typeface="Courier New" panose="02070309020205020404" pitchFamily="49" charset="0"/>
              <a:buChar char="o"/>
            </a:pPr>
            <a:r>
              <a:rPr lang="en-US" sz="2400" dirty="0"/>
              <a:t> </a:t>
            </a:r>
            <a:r>
              <a:rPr lang="en-US" sz="2400" dirty="0" err="1" smtClean="0"/>
              <a:t>Github</a:t>
            </a:r>
            <a:r>
              <a:rPr lang="en-US" sz="2400" dirty="0" smtClean="0"/>
              <a:t> Repo link</a:t>
            </a:r>
          </a:p>
          <a:p>
            <a:pPr marL="1471400" lvl="8" indent="0">
              <a:buNone/>
            </a:pPr>
            <a:r>
              <a:rPr lang="en-US" dirty="0" smtClean="0"/>
              <a:t>         </a:t>
            </a:r>
            <a:r>
              <a:rPr lang="en-US" sz="2400" dirty="0"/>
              <a:t>- </a:t>
            </a:r>
            <a:r>
              <a:rPr lang="en-US" sz="2400" dirty="0">
                <a:hlinkClick r:id="rId3"/>
              </a:rPr>
              <a:t>https://</a:t>
            </a:r>
            <a:r>
              <a:rPr lang="en-US" sz="2400" dirty="0" smtClean="0">
                <a:hlinkClick r:id="rId3"/>
              </a:rPr>
              <a:t>github.com/Jyotinder/JAJ</a:t>
            </a:r>
            <a:endParaRPr lang="en-US" sz="2400" dirty="0" smtClean="0"/>
          </a:p>
          <a:p>
            <a:pPr marL="1471400" lvl="8" indent="0">
              <a:buNone/>
            </a:pPr>
            <a:endParaRPr lang="en-US" dirty="0" smtClean="0"/>
          </a:p>
          <a:p>
            <a:pPr marL="0" indent="0">
              <a:buNone/>
            </a:pPr>
            <a:endParaRPr lang="en-US" sz="2400" dirty="0" smtClean="0"/>
          </a:p>
          <a:p>
            <a:pPr marL="0" indent="0">
              <a:buNone/>
            </a:pPr>
            <a:endParaRPr lang="en-US" sz="2400" dirty="0"/>
          </a:p>
        </p:txBody>
      </p:sp>
    </p:spTree>
    <p:extLst>
      <p:ext uri="{BB962C8B-B14F-4D97-AF65-F5344CB8AC3E}">
        <p14:creationId xmlns:p14="http://schemas.microsoft.com/office/powerpoint/2010/main" val="2882325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and Running </a:t>
            </a:r>
            <a:endParaRPr lang="en-US" dirty="0"/>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dirty="0" smtClean="0"/>
              <a:t> The JAJ grammar resides in the JAJ.g4 file.</a:t>
            </a:r>
          </a:p>
          <a:p>
            <a:pPr>
              <a:buFont typeface="Courier New" panose="02070309020205020404" pitchFamily="49" charset="0"/>
              <a:buChar char="o"/>
            </a:pPr>
            <a:r>
              <a:rPr lang="en-US" dirty="0"/>
              <a:t> </a:t>
            </a:r>
            <a:r>
              <a:rPr lang="en-US" dirty="0" smtClean="0"/>
              <a:t> JAJ.g4 is basically a grammar rule file which is recognized by antlr4 .</a:t>
            </a:r>
          </a:p>
          <a:p>
            <a:pPr>
              <a:buFont typeface="Courier New" panose="02070309020205020404" pitchFamily="49" charset="0"/>
              <a:buChar char="o"/>
            </a:pPr>
            <a:r>
              <a:rPr lang="en-US" dirty="0"/>
              <a:t> </a:t>
            </a:r>
            <a:r>
              <a:rPr lang="en-US" dirty="0" smtClean="0"/>
              <a:t> Each time a rule is changed or updated the grammar syntax tree should also be updated by   running the command</a:t>
            </a:r>
          </a:p>
          <a:p>
            <a:pPr marL="0" indent="0">
              <a:buNone/>
            </a:pPr>
            <a:r>
              <a:rPr lang="en-US" dirty="0"/>
              <a:t> </a:t>
            </a:r>
            <a:r>
              <a:rPr lang="en-US" dirty="0" smtClean="0"/>
              <a:t>                                           </a:t>
            </a:r>
            <a:r>
              <a:rPr lang="en-US" b="1" dirty="0" smtClean="0"/>
              <a:t>java –jar &lt;path-to-</a:t>
            </a:r>
            <a:r>
              <a:rPr lang="en-US" b="1" dirty="0" err="1" smtClean="0"/>
              <a:t>antlr</a:t>
            </a:r>
            <a:r>
              <a:rPr lang="en-US" b="1" dirty="0" smtClean="0"/>
              <a:t>-jar-file&gt; JAJ.g4</a:t>
            </a:r>
          </a:p>
          <a:p>
            <a:pPr>
              <a:buFont typeface="Courier New" panose="02070309020205020404" pitchFamily="49" charset="0"/>
              <a:buChar char="o"/>
            </a:pPr>
            <a:r>
              <a:rPr lang="en-US" dirty="0" smtClean="0"/>
              <a:t>  This command creates the corresponding </a:t>
            </a:r>
            <a:r>
              <a:rPr lang="en-US" dirty="0" err="1" smtClean="0"/>
              <a:t>Lexer</a:t>
            </a:r>
            <a:r>
              <a:rPr lang="en-US" dirty="0" smtClean="0"/>
              <a:t>, Parser, Listener and Visitor classes of the grammar.</a:t>
            </a:r>
          </a:p>
          <a:p>
            <a:pPr>
              <a:buFont typeface="Courier New" panose="02070309020205020404" pitchFamily="49" charset="0"/>
              <a:buChar char="o"/>
            </a:pPr>
            <a:r>
              <a:rPr lang="en-US" dirty="0" smtClean="0"/>
              <a:t>   Once the syntax tree is generated , the source code is run by passing the source file </a:t>
            </a:r>
            <a:r>
              <a:rPr lang="en-US" b="1" dirty="0" smtClean="0"/>
              <a:t>(.</a:t>
            </a:r>
            <a:r>
              <a:rPr lang="en-US" b="1" dirty="0" err="1" smtClean="0"/>
              <a:t>jaj</a:t>
            </a:r>
            <a:r>
              <a:rPr lang="en-US" b="1" dirty="0" smtClean="0"/>
              <a:t>) </a:t>
            </a:r>
            <a:r>
              <a:rPr lang="en-US" dirty="0" smtClean="0"/>
              <a:t>name as argument to Main.java</a:t>
            </a:r>
          </a:p>
          <a:p>
            <a:pPr marL="0" indent="0">
              <a:buNone/>
            </a:pPr>
            <a:r>
              <a:rPr lang="en-US" dirty="0"/>
              <a:t>	</a:t>
            </a:r>
            <a:r>
              <a:rPr lang="en-US" dirty="0" smtClean="0"/>
              <a:t>		</a:t>
            </a:r>
            <a:r>
              <a:rPr lang="en-US" b="1" dirty="0" smtClean="0"/>
              <a:t>java Main.java &lt;source-file-</a:t>
            </a:r>
            <a:r>
              <a:rPr lang="en-US" b="1" dirty="0" err="1" smtClean="0"/>
              <a:t>path.jaj</a:t>
            </a:r>
            <a:r>
              <a:rPr lang="en-US" b="1" dirty="0" smtClean="0"/>
              <a:t>&gt;</a:t>
            </a:r>
            <a:endParaRPr lang="en-US" b="1" dirty="0"/>
          </a:p>
        </p:txBody>
      </p:sp>
    </p:spTree>
    <p:extLst>
      <p:ext uri="{BB962C8B-B14F-4D97-AF65-F5344CB8AC3E}">
        <p14:creationId xmlns:p14="http://schemas.microsoft.com/office/powerpoint/2010/main" val="1419666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Compiling and Running </a:t>
            </a:r>
            <a:r>
              <a:rPr lang="en-US" dirty="0" smtClean="0"/>
              <a:t>(contd..)</a:t>
            </a:r>
            <a:endParaRPr lang="en-US" dirty="0"/>
          </a:p>
        </p:txBody>
      </p:sp>
      <p:sp>
        <p:nvSpPr>
          <p:cNvPr id="8" name="Content Placeholder 7"/>
          <p:cNvSpPr>
            <a:spLocks noGrp="1"/>
          </p:cNvSpPr>
          <p:nvPr>
            <p:ph idx="1"/>
          </p:nvPr>
        </p:nvSpPr>
        <p:spPr/>
        <p:txBody>
          <a:bodyPr/>
          <a:lstStyle/>
          <a:p>
            <a:pPr>
              <a:buFont typeface="Courier New" panose="02070309020205020404" pitchFamily="49" charset="0"/>
              <a:buChar char="o"/>
            </a:pPr>
            <a:r>
              <a:rPr lang="en-US" dirty="0" smtClean="0"/>
              <a:t> This command allows performing actions specified in the visitor class function corresponding to each rule. Thus generating an intermediate file, with the same name as the input file but extension changed to “</a:t>
            </a:r>
            <a:r>
              <a:rPr lang="en-US" b="1" dirty="0" smtClean="0"/>
              <a:t>.</a:t>
            </a:r>
            <a:r>
              <a:rPr lang="en-US" b="1" dirty="0" err="1" smtClean="0"/>
              <a:t>jaji</a:t>
            </a:r>
            <a:r>
              <a:rPr lang="en-US" b="1" dirty="0" smtClean="0"/>
              <a:t>” </a:t>
            </a:r>
          </a:p>
          <a:p>
            <a:pPr>
              <a:buFont typeface="Courier New" panose="02070309020205020404" pitchFamily="49" charset="0"/>
              <a:buChar char="o"/>
            </a:pPr>
            <a:r>
              <a:rPr lang="en-US" dirty="0"/>
              <a:t> </a:t>
            </a:r>
            <a:r>
              <a:rPr lang="en-US" dirty="0" smtClean="0"/>
              <a:t>The actions performed in the visitor function are basically those that are required to map the source code statements to statements in intermediate low level language.</a:t>
            </a:r>
          </a:p>
          <a:p>
            <a:pPr>
              <a:buFont typeface="Courier New" panose="02070309020205020404" pitchFamily="49" charset="0"/>
              <a:buChar char="o"/>
            </a:pPr>
            <a:r>
              <a:rPr lang="en-US" dirty="0"/>
              <a:t> </a:t>
            </a:r>
            <a:r>
              <a:rPr lang="en-US" dirty="0" smtClean="0"/>
              <a:t>Once the intermediate file is generated it is fed into the python runtime environment and is run to produce the desired output.</a:t>
            </a:r>
          </a:p>
          <a:p>
            <a:pPr marL="0" indent="0">
              <a:buNone/>
            </a:pPr>
            <a:r>
              <a:rPr lang="en-US" dirty="0"/>
              <a:t>	</a:t>
            </a:r>
            <a:r>
              <a:rPr lang="en-US" dirty="0" smtClean="0"/>
              <a:t>		</a:t>
            </a:r>
            <a:r>
              <a:rPr lang="en-US" b="1" dirty="0" smtClean="0"/>
              <a:t>python runtime.py –f &lt;intermediate-file-</a:t>
            </a:r>
            <a:r>
              <a:rPr lang="en-US" b="1" dirty="0" err="1" smtClean="0"/>
              <a:t>path.jaji</a:t>
            </a:r>
            <a:r>
              <a:rPr lang="en-US" b="1" dirty="0" smtClean="0"/>
              <a:t>&gt;</a:t>
            </a:r>
            <a:endParaRPr lang="en-US" b="1" dirty="0"/>
          </a:p>
        </p:txBody>
      </p:sp>
    </p:spTree>
    <p:extLst>
      <p:ext uri="{BB962C8B-B14F-4D97-AF65-F5344CB8AC3E}">
        <p14:creationId xmlns:p14="http://schemas.microsoft.com/office/powerpoint/2010/main" val="1562347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dirty="0" smtClean="0"/>
              <a:t> Writing a simple Hello world program in JAJ is quite easy as the syntax is pretty similar to C . </a:t>
            </a:r>
          </a:p>
          <a:p>
            <a:pPr>
              <a:buFont typeface="Courier New" panose="02070309020205020404" pitchFamily="49" charset="0"/>
              <a:buChar char="o"/>
            </a:pPr>
            <a:r>
              <a:rPr lang="en-US" dirty="0" smtClean="0"/>
              <a:t> A program can be as simple as a single statement within main(). </a:t>
            </a:r>
          </a:p>
          <a:p>
            <a:pPr>
              <a:buFont typeface="Courier New" panose="02070309020205020404" pitchFamily="49" charset="0"/>
              <a:buChar char="o"/>
            </a:pPr>
            <a:r>
              <a:rPr lang="en-US" dirty="0"/>
              <a:t> </a:t>
            </a:r>
            <a:r>
              <a:rPr lang="en-US" dirty="0" smtClean="0"/>
              <a:t>If the user wishes to include the statement with a main() block the following needs to be done.</a:t>
            </a:r>
          </a:p>
          <a:p>
            <a:pPr marL="0" indent="0">
              <a:buNone/>
            </a:pPr>
            <a:r>
              <a:rPr lang="en-US" dirty="0"/>
              <a:t> </a:t>
            </a:r>
            <a:r>
              <a:rPr lang="en-US" dirty="0" smtClean="0"/>
              <a:t>				main() { </a:t>
            </a:r>
          </a:p>
          <a:p>
            <a:pPr marL="0" indent="0">
              <a:buNone/>
            </a:pPr>
            <a:r>
              <a:rPr lang="en-US" dirty="0"/>
              <a:t>	</a:t>
            </a:r>
            <a:r>
              <a:rPr lang="en-US" dirty="0" smtClean="0"/>
              <a:t>				print “Hello World”; </a:t>
            </a:r>
          </a:p>
          <a:p>
            <a:pPr marL="0" indent="0">
              <a:buNone/>
            </a:pPr>
            <a:r>
              <a:rPr lang="en-US" dirty="0"/>
              <a:t>	</a:t>
            </a:r>
            <a:r>
              <a:rPr lang="en-US" dirty="0" smtClean="0"/>
              <a:t>			}</a:t>
            </a:r>
          </a:p>
          <a:p>
            <a:pPr>
              <a:buFont typeface="Courier New" panose="02070309020205020404" pitchFamily="49" charset="0"/>
              <a:buChar char="o"/>
            </a:pPr>
            <a:endParaRPr lang="en-US" dirty="0" smtClean="0"/>
          </a:p>
        </p:txBody>
      </p:sp>
    </p:spTree>
    <p:extLst>
      <p:ext uri="{BB962C8B-B14F-4D97-AF65-F5344CB8AC3E}">
        <p14:creationId xmlns:p14="http://schemas.microsoft.com/office/powerpoint/2010/main" val="883887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62000" y="320676"/>
            <a:ext cx="10058400" cy="1025525"/>
          </a:xfrm>
        </p:spPr>
        <p:txBody>
          <a:bodyPr/>
          <a:lstStyle/>
          <a:p>
            <a:r>
              <a:rPr lang="en-US" dirty="0" smtClean="0"/>
              <a:t>Features</a:t>
            </a:r>
            <a:endParaRPr lang="en-US" dirty="0"/>
          </a:p>
        </p:txBody>
      </p:sp>
      <p:sp>
        <p:nvSpPr>
          <p:cNvPr id="3" name="Content Placeholder 2"/>
          <p:cNvSpPr>
            <a:spLocks noGrp="1"/>
          </p:cNvSpPr>
          <p:nvPr>
            <p:ph idx="4294967295"/>
          </p:nvPr>
        </p:nvSpPr>
        <p:spPr>
          <a:xfrm>
            <a:off x="1028700" y="1312863"/>
            <a:ext cx="10058400" cy="5380037"/>
          </a:xfrm>
        </p:spPr>
        <p:txBody>
          <a:bodyPr>
            <a:normAutofit/>
          </a:bodyPr>
          <a:lstStyle/>
          <a:p>
            <a:r>
              <a:rPr lang="en-US" b="1" dirty="0" smtClean="0"/>
              <a:t>Data Types</a:t>
            </a:r>
            <a:r>
              <a:rPr lang="en-US" b="1" dirty="0"/>
              <a:t>: Integer,</a:t>
            </a:r>
            <a:r>
              <a:rPr lang="en-US" dirty="0"/>
              <a:t> </a:t>
            </a:r>
            <a:r>
              <a:rPr lang="en-US" b="1" dirty="0" smtClean="0"/>
              <a:t>Boolean</a:t>
            </a:r>
            <a:endParaRPr lang="en-US" b="1" dirty="0" smtClean="0"/>
          </a:p>
          <a:p>
            <a:pPr>
              <a:buFont typeface="Courier New" panose="02070309020205020404" pitchFamily="49" charset="0"/>
              <a:buChar char="o"/>
            </a:pPr>
            <a:r>
              <a:rPr lang="en-US" dirty="0" smtClean="0"/>
              <a:t>    JAJ supports dynamic typing. </a:t>
            </a:r>
          </a:p>
          <a:p>
            <a:pPr>
              <a:buFont typeface="Courier New" panose="02070309020205020404" pitchFamily="49" charset="0"/>
              <a:buChar char="o"/>
            </a:pPr>
            <a:r>
              <a:rPr lang="en-US" dirty="0" smtClean="0"/>
              <a:t>    The user need not assign a datatype during initialization . </a:t>
            </a:r>
          </a:p>
          <a:p>
            <a:pPr>
              <a:buFont typeface="Courier New" panose="02070309020205020404" pitchFamily="49" charset="0"/>
              <a:buChar char="o"/>
            </a:pPr>
            <a:r>
              <a:rPr lang="en-US" dirty="0"/>
              <a:t> </a:t>
            </a:r>
            <a:r>
              <a:rPr lang="en-US" dirty="0" smtClean="0"/>
              <a:t>   The appropriate variable type is assigned during runtime .</a:t>
            </a:r>
          </a:p>
          <a:p>
            <a:pPr>
              <a:buFont typeface="Courier New" panose="02070309020205020404" pitchFamily="49" charset="0"/>
              <a:buChar char="o"/>
            </a:pPr>
            <a:endParaRPr lang="en-US" dirty="0"/>
          </a:p>
          <a:p>
            <a:pPr>
              <a:buFont typeface="Courier New" panose="02070309020205020404" pitchFamily="49" charset="0"/>
              <a:buChar char="o"/>
            </a:pPr>
            <a:endParaRPr lang="en-US" dirty="0" smtClean="0"/>
          </a:p>
          <a:p>
            <a:pPr>
              <a:buFont typeface="Courier New" panose="02070309020205020404" pitchFamily="49" charset="0"/>
              <a:buChar char="o"/>
            </a:pPr>
            <a:endParaRPr lang="en-US" dirty="0"/>
          </a:p>
          <a:p>
            <a:pPr>
              <a:buFont typeface="Courier New" panose="02070309020205020404" pitchFamily="49" charset="0"/>
              <a:buChar char="o"/>
            </a:pPr>
            <a:endParaRPr lang="en-US" dirty="0" smtClean="0"/>
          </a:p>
          <a:p>
            <a:pPr>
              <a:buFont typeface="Courier New" panose="02070309020205020404" pitchFamily="49" charset="0"/>
              <a:buChar char="o"/>
            </a:pPr>
            <a:endParaRPr lang="en-US" dirty="0"/>
          </a:p>
          <a:p>
            <a:pPr marL="0" indent="0">
              <a:buNone/>
            </a:pPr>
            <a:endParaRPr lang="en-US" dirty="0"/>
          </a:p>
          <a:p>
            <a:pPr marL="0" indent="0">
              <a:buNone/>
            </a:pPr>
            <a:r>
              <a:rPr lang="en-US" dirty="0" smtClean="0"/>
              <a:t>   </a:t>
            </a:r>
            <a:r>
              <a:rPr lang="en-US" b="1" dirty="0" smtClean="0"/>
              <a:t>Fig:1 </a:t>
            </a:r>
            <a:r>
              <a:rPr lang="en-US" b="1" dirty="0" err="1" smtClean="0"/>
              <a:t>data_type.jaj</a:t>
            </a:r>
            <a:r>
              <a:rPr lang="en-US" b="1" dirty="0" smtClean="0"/>
              <a:t>   	                                                            </a:t>
            </a:r>
            <a:r>
              <a:rPr lang="en-US" b="1" dirty="0" err="1" smtClean="0"/>
              <a:t>data_type.jaji</a:t>
            </a:r>
            <a:r>
              <a:rPr lang="en-US" b="1" dirty="0" smtClean="0"/>
              <a:t>                                        </a:t>
            </a:r>
          </a:p>
        </p:txBody>
      </p:sp>
      <p:pic>
        <p:nvPicPr>
          <p:cNvPr id="4" name="Picture 3"/>
          <p:cNvPicPr>
            <a:picLocks noChangeAspect="1"/>
          </p:cNvPicPr>
          <p:nvPr/>
        </p:nvPicPr>
        <p:blipFill>
          <a:blip r:embed="rId2"/>
          <a:stretch>
            <a:fillRect/>
          </a:stretch>
        </p:blipFill>
        <p:spPr>
          <a:xfrm>
            <a:off x="1254125" y="3098800"/>
            <a:ext cx="2952750" cy="2514600"/>
          </a:xfrm>
          <a:prstGeom prst="rect">
            <a:avLst/>
          </a:prstGeom>
        </p:spPr>
      </p:pic>
      <p:pic>
        <p:nvPicPr>
          <p:cNvPr id="6" name="Picture 5"/>
          <p:cNvPicPr>
            <a:picLocks noChangeAspect="1"/>
          </p:cNvPicPr>
          <p:nvPr/>
        </p:nvPicPr>
        <p:blipFill>
          <a:blip r:embed="rId3"/>
          <a:stretch>
            <a:fillRect/>
          </a:stretch>
        </p:blipFill>
        <p:spPr>
          <a:xfrm>
            <a:off x="7153592" y="3098800"/>
            <a:ext cx="2847975" cy="2781300"/>
          </a:xfrm>
          <a:prstGeom prst="rect">
            <a:avLst/>
          </a:prstGeom>
        </p:spPr>
      </p:pic>
    </p:spTree>
    <p:extLst>
      <p:ext uri="{BB962C8B-B14F-4D97-AF65-F5344CB8AC3E}">
        <p14:creationId xmlns:p14="http://schemas.microsoft.com/office/powerpoint/2010/main" val="153860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Datatypes (contd..)</a:t>
            </a:r>
            <a:endParaRPr lang="en-US" dirty="0"/>
          </a:p>
        </p:txBody>
      </p:sp>
      <p:sp>
        <p:nvSpPr>
          <p:cNvPr id="9" name="TextBox 8"/>
          <p:cNvSpPr txBox="1"/>
          <p:nvPr/>
        </p:nvSpPr>
        <p:spPr>
          <a:xfrm>
            <a:off x="571500" y="5905500"/>
            <a:ext cx="10833100"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FIG 1. Output for </a:t>
            </a:r>
            <a:r>
              <a:rPr lang="en-US" b="1" dirty="0" err="1" smtClean="0"/>
              <a:t>boolean</a:t>
            </a:r>
            <a:r>
              <a:rPr lang="en-US" b="1" dirty="0" smtClean="0"/>
              <a:t>, integer, </a:t>
            </a:r>
            <a:r>
              <a:rPr lang="en-US" b="1" dirty="0" err="1" smtClean="0"/>
              <a:t>if..else</a:t>
            </a:r>
            <a:r>
              <a:rPr lang="en-US" b="1" dirty="0" smtClean="0"/>
              <a:t> constructs</a:t>
            </a:r>
            <a:endParaRPr lang="en-US" b="1" dirty="0"/>
          </a:p>
        </p:txBody>
      </p:sp>
      <p:pic>
        <p:nvPicPr>
          <p:cNvPr id="5" name="Picture 4"/>
          <p:cNvPicPr>
            <a:picLocks noChangeAspect="1"/>
          </p:cNvPicPr>
          <p:nvPr/>
        </p:nvPicPr>
        <p:blipFill>
          <a:blip r:embed="rId2"/>
          <a:stretch>
            <a:fillRect/>
          </a:stretch>
        </p:blipFill>
        <p:spPr>
          <a:xfrm>
            <a:off x="1097280" y="2295525"/>
            <a:ext cx="7629525" cy="1390650"/>
          </a:xfrm>
          <a:prstGeom prst="rect">
            <a:avLst/>
          </a:prstGeom>
        </p:spPr>
      </p:pic>
    </p:spTree>
    <p:extLst>
      <p:ext uri="{BB962C8B-B14F-4D97-AF65-F5344CB8AC3E}">
        <p14:creationId xmlns:p14="http://schemas.microsoft.com/office/powerpoint/2010/main" val="276718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dirty="0" smtClean="0"/>
              <a:t> JAJ supports parameterized procedures, functions, or methods.</a:t>
            </a:r>
          </a:p>
          <a:p>
            <a:pPr>
              <a:buFont typeface="Courier New" panose="02070309020205020404" pitchFamily="49" charset="0"/>
              <a:buChar char="o"/>
            </a:pPr>
            <a:r>
              <a:rPr lang="en-US" dirty="0"/>
              <a:t> </a:t>
            </a:r>
            <a:r>
              <a:rPr lang="en-US" dirty="0" smtClean="0"/>
              <a:t>main() is the special function from which execution starts. </a:t>
            </a:r>
          </a:p>
          <a:p>
            <a:pPr>
              <a:buFont typeface="Courier New" panose="02070309020205020404" pitchFamily="49" charset="0"/>
              <a:buChar char="o"/>
            </a:pPr>
            <a:r>
              <a:rPr lang="en-US" dirty="0" smtClean="0"/>
              <a:t> The functions may or may not return a value.</a:t>
            </a:r>
          </a:p>
          <a:p>
            <a:pPr>
              <a:buFont typeface="Courier New" panose="02070309020205020404" pitchFamily="49" charset="0"/>
              <a:buChar char="o"/>
            </a:pPr>
            <a:r>
              <a:rPr lang="en-US" dirty="0"/>
              <a:t> </a:t>
            </a:r>
            <a:r>
              <a:rPr lang="en-US" dirty="0" smtClean="0"/>
              <a:t>A function can call other functions, including itself, thereby supporting </a:t>
            </a:r>
            <a:r>
              <a:rPr lang="en-US" b="1" dirty="0" smtClean="0"/>
              <a:t>recursion</a:t>
            </a:r>
            <a:r>
              <a:rPr lang="en-US" dirty="0" smtClean="0"/>
              <a:t>.</a:t>
            </a:r>
          </a:p>
          <a:p>
            <a:pPr>
              <a:buFont typeface="Courier New" panose="02070309020205020404" pitchFamily="49" charset="0"/>
              <a:buChar char="o"/>
            </a:pPr>
            <a:r>
              <a:rPr lang="en-US" dirty="0"/>
              <a:t> </a:t>
            </a:r>
            <a:r>
              <a:rPr lang="en-US" dirty="0"/>
              <a:t>Whenever there is a CALL statement in the </a:t>
            </a:r>
            <a:r>
              <a:rPr lang="en-US" dirty="0" smtClean="0"/>
              <a:t>.</a:t>
            </a:r>
            <a:r>
              <a:rPr lang="en-US" dirty="0" err="1" smtClean="0"/>
              <a:t>jaji</a:t>
            </a:r>
            <a:r>
              <a:rPr lang="en-US" dirty="0" smtClean="0"/>
              <a:t> file , the EIP+1 </a:t>
            </a:r>
            <a:r>
              <a:rPr lang="en-US" dirty="0"/>
              <a:t>and local </a:t>
            </a:r>
            <a:r>
              <a:rPr lang="en-US" dirty="0" smtClean="0"/>
              <a:t>variable are saved onto the call </a:t>
            </a:r>
            <a:r>
              <a:rPr lang="en-US" dirty="0"/>
              <a:t>stack so after stack unwinding we can continue to execute sequentially. </a:t>
            </a:r>
            <a:endParaRPr lang="en-US" dirty="0" smtClean="0"/>
          </a:p>
          <a:p>
            <a:pPr>
              <a:buFont typeface="Courier New" panose="02070309020205020404" pitchFamily="49" charset="0"/>
              <a:buChar char="o"/>
            </a:pPr>
            <a:r>
              <a:rPr lang="en-US" dirty="0"/>
              <a:t> </a:t>
            </a:r>
            <a:r>
              <a:rPr lang="en-US" dirty="0" smtClean="0"/>
              <a:t>Moreover </a:t>
            </a:r>
            <a:r>
              <a:rPr lang="en-US" dirty="0"/>
              <a:t>you can pass n number of arguments to the function by pushing all these argument </a:t>
            </a:r>
            <a:r>
              <a:rPr lang="en-US" dirty="0" smtClean="0"/>
              <a:t>to </a:t>
            </a:r>
            <a:r>
              <a:rPr lang="en-US" dirty="0"/>
              <a:t>the argument stack. </a:t>
            </a:r>
            <a:endParaRPr lang="en-US" dirty="0" smtClean="0"/>
          </a:p>
          <a:p>
            <a:pPr>
              <a:buFont typeface="Courier New" panose="02070309020205020404" pitchFamily="49" charset="0"/>
              <a:buChar char="o"/>
            </a:pPr>
            <a:endParaRPr lang="en-US" dirty="0"/>
          </a:p>
          <a:p>
            <a:pPr>
              <a:buFont typeface="Courier New" panose="02070309020205020404" pitchFamily="49" charset="0"/>
              <a:buChar char="o"/>
            </a:pPr>
            <a:endParaRPr lang="en-US" dirty="0"/>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386887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(contd..)</a:t>
            </a:r>
            <a:endParaRPr lang="en-US" dirty="0"/>
          </a:p>
        </p:txBody>
      </p:sp>
      <p:pic>
        <p:nvPicPr>
          <p:cNvPr id="4" name="Content Placeholder 3"/>
          <p:cNvPicPr>
            <a:picLocks noGrp="1" noChangeAspect="1"/>
          </p:cNvPicPr>
          <p:nvPr>
            <p:ph idx="1"/>
          </p:nvPr>
        </p:nvPicPr>
        <p:blipFill>
          <a:blip r:embed="rId2"/>
          <a:stretch>
            <a:fillRect/>
          </a:stretch>
        </p:blipFill>
        <p:spPr>
          <a:xfrm>
            <a:off x="441960" y="1993900"/>
            <a:ext cx="4071620" cy="1695450"/>
          </a:xfrm>
          <a:prstGeom prst="rect">
            <a:avLst/>
          </a:prstGeom>
        </p:spPr>
      </p:pic>
      <p:pic>
        <p:nvPicPr>
          <p:cNvPr id="6" name="Picture 5"/>
          <p:cNvPicPr>
            <a:picLocks noChangeAspect="1"/>
          </p:cNvPicPr>
          <p:nvPr/>
        </p:nvPicPr>
        <p:blipFill>
          <a:blip r:embed="rId3"/>
          <a:stretch>
            <a:fillRect/>
          </a:stretch>
        </p:blipFill>
        <p:spPr>
          <a:xfrm>
            <a:off x="4741862" y="2044700"/>
            <a:ext cx="3648075" cy="3289300"/>
          </a:xfrm>
          <a:prstGeom prst="rect">
            <a:avLst/>
          </a:prstGeom>
        </p:spPr>
      </p:pic>
      <p:pic>
        <p:nvPicPr>
          <p:cNvPr id="7" name="Picture 6"/>
          <p:cNvPicPr>
            <a:picLocks noChangeAspect="1"/>
          </p:cNvPicPr>
          <p:nvPr/>
        </p:nvPicPr>
        <p:blipFill>
          <a:blip r:embed="rId4"/>
          <a:stretch>
            <a:fillRect/>
          </a:stretch>
        </p:blipFill>
        <p:spPr>
          <a:xfrm>
            <a:off x="8955087" y="1879600"/>
            <a:ext cx="2714625" cy="4152900"/>
          </a:xfrm>
          <a:prstGeom prst="rect">
            <a:avLst/>
          </a:prstGeom>
        </p:spPr>
      </p:pic>
      <p:sp>
        <p:nvSpPr>
          <p:cNvPr id="8" name="TextBox 7"/>
          <p:cNvSpPr txBox="1"/>
          <p:nvPr/>
        </p:nvSpPr>
        <p:spPr>
          <a:xfrm>
            <a:off x="571500" y="5905500"/>
            <a:ext cx="10833100"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FIG 2 function grammar rule                              </a:t>
            </a:r>
            <a:r>
              <a:rPr lang="en-US" b="1" dirty="0" err="1" smtClean="0"/>
              <a:t>Factorial.jaj</a:t>
            </a:r>
            <a:r>
              <a:rPr lang="en-US" b="1" dirty="0" smtClean="0"/>
              <a:t>							 </a:t>
            </a:r>
            <a:r>
              <a:rPr lang="en-US" b="1" dirty="0" err="1" smtClean="0"/>
              <a:t>Factorial.jaji</a:t>
            </a:r>
            <a:endParaRPr lang="en-US" b="1" dirty="0"/>
          </a:p>
        </p:txBody>
      </p:sp>
    </p:spTree>
    <p:extLst>
      <p:ext uri="{BB962C8B-B14F-4D97-AF65-F5344CB8AC3E}">
        <p14:creationId xmlns:p14="http://schemas.microsoft.com/office/powerpoint/2010/main" val="219714190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1042</TotalTime>
  <Words>936</Words>
  <Application>Microsoft Office PowerPoint</Application>
  <PresentationFormat>Widescreen</PresentationFormat>
  <Paragraphs>122</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Calibri</vt:lpstr>
      <vt:lpstr>Calibri Light</vt:lpstr>
      <vt:lpstr>Courier New</vt:lpstr>
      <vt:lpstr>Retrospect</vt:lpstr>
      <vt:lpstr>Language JAJ   Team 15</vt:lpstr>
      <vt:lpstr>Introduction</vt:lpstr>
      <vt:lpstr>Compiling and Running </vt:lpstr>
      <vt:lpstr>Compiling and Running (contd..)</vt:lpstr>
      <vt:lpstr>Getting started</vt:lpstr>
      <vt:lpstr>Features</vt:lpstr>
      <vt:lpstr>Datatypes (contd..)</vt:lpstr>
      <vt:lpstr>Functions</vt:lpstr>
      <vt:lpstr>Functions (contd..)</vt:lpstr>
      <vt:lpstr>Functions (contd..)</vt:lpstr>
      <vt:lpstr>Scope</vt:lpstr>
      <vt:lpstr>Scope (contd..)</vt:lpstr>
      <vt:lpstr>Scope (contd..)</vt:lpstr>
      <vt:lpstr>Expressions and Assignments</vt:lpstr>
      <vt:lpstr>Expressions and Assignments (contd..)</vt:lpstr>
      <vt:lpstr>Expressions and Assignments (contd..)</vt:lpstr>
      <vt:lpstr>Control Statement</vt:lpstr>
      <vt:lpstr>Iteration</vt:lpstr>
      <vt:lpstr>Iteration (contd..)</vt:lpstr>
      <vt:lpstr>Stack</vt:lpstr>
      <vt:lpstr>Stack (contd..)</vt:lpstr>
      <vt:lpstr>Stack (contd..)</vt:lpstr>
      <vt:lpstr>Runtime</vt:lpstr>
      <vt:lpstr>Youtube and Github Link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JAJ</dc:title>
  <dc:creator>Ayush Gupta</dc:creator>
  <cp:lastModifiedBy>Jeme John</cp:lastModifiedBy>
  <cp:revision>34</cp:revision>
  <dcterms:created xsi:type="dcterms:W3CDTF">2016-04-28T20:06:11Z</dcterms:created>
  <dcterms:modified xsi:type="dcterms:W3CDTF">2016-04-29T16:02:06Z</dcterms:modified>
</cp:coreProperties>
</file>