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DATA%20ANALYST%20-%20INTERNSHIP\EXCEL-Pharma_Data_analysis\Pharma_data_analysi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analyst\DATA%20ANALYST%20-%20INTERNSHIP\EXCEL-Pharma_Data_analysis\Pharma_data_analysis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[Pharma_data_analysis - Copy.xlsx]Sheet1!PivotTable2</c:name>
    <c:fmtId val="49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Sheet1!$B$28:$B$34</c:f>
              <c:strCache>
                <c:ptCount val="6"/>
                <c:pt idx="0">
                  <c:v>Analgesics</c:v>
                </c:pt>
                <c:pt idx="1">
                  <c:v>Antibiotics</c:v>
                </c:pt>
                <c:pt idx="2">
                  <c:v>Antimalarial</c:v>
                </c:pt>
                <c:pt idx="3">
                  <c:v>Antipiretics</c:v>
                </c:pt>
                <c:pt idx="4">
                  <c:v>Antiseptics</c:v>
                </c:pt>
                <c:pt idx="5">
                  <c:v>Mood Stabilizers</c:v>
                </c:pt>
              </c:strCache>
            </c:strRef>
          </c:cat>
          <c:val>
            <c:numRef>
              <c:f>Sheet1!$C$28:$C$34</c:f>
              <c:numCache>
                <c:formatCode>General</c:formatCode>
                <c:ptCount val="6"/>
                <c:pt idx="0">
                  <c:v>5553143.783598654</c:v>
                </c:pt>
                <c:pt idx="1">
                  <c:v>4154321.8570174999</c:v>
                </c:pt>
                <c:pt idx="2">
                  <c:v>4249075.2496709749</c:v>
                </c:pt>
                <c:pt idx="3">
                  <c:v>4052544.0572774997</c:v>
                </c:pt>
                <c:pt idx="4">
                  <c:v>5499912.7128473502</c:v>
                </c:pt>
                <c:pt idx="5">
                  <c:v>5169781.1421392513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B-4D09-939E-1435A9530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862708127"/>
        <c:axId val="1105185743"/>
      </c:barChart>
      <c:catAx>
        <c:axId val="8627081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185743"/>
        <c:crosses val="autoZero"/>
        <c:auto val="1"/>
        <c:lblAlgn val="ctr"/>
        <c:lblOffset val="100"/>
        <c:noMultiLvlLbl val="0"/>
      </c:catAx>
      <c:valAx>
        <c:axId val="110518574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70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[Pharma_data_analysis - Copy.xlsx]Sheet1!PivotTable6</c:name>
    <c:fmtId val="26"/>
  </c:pivotSource>
  <c:chart>
    <c:autoTitleDeleted val="1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Sheet1!$C$97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Sheet1!$B$98:$B$101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Sheet1!$C$98:$C$101</c:f>
              <c:numCache>
                <c:formatCode>0</c:formatCode>
                <c:ptCount val="4"/>
                <c:pt idx="0">
                  <c:v>2701486689.8155899</c:v>
                </c:pt>
                <c:pt idx="1">
                  <c:v>3506899621.5999999</c:v>
                </c:pt>
                <c:pt idx="2">
                  <c:v>2930938722.7798271</c:v>
                </c:pt>
                <c:pt idx="3">
                  <c:v>2659674194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F0-4861-A5E5-D4604BFE08D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1969648"/>
        <c:axId val="657300064"/>
      </c:lineChart>
      <c:catAx>
        <c:axId val="8319696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300064"/>
        <c:crosses val="autoZero"/>
        <c:auto val="1"/>
        <c:lblAlgn val="ctr"/>
        <c:lblOffset val="100"/>
        <c:noMultiLvlLbl val="0"/>
      </c:catAx>
      <c:valAx>
        <c:axId val="6573000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83196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08-Jan-24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SzPct val="73000"/>
        <a:buFontTx/>
        <a:buNone/>
        <a:defRPr sz="2400" b="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7000"/>
        </a:lnSpc>
        <a:spcBef>
          <a:spcPts val="500"/>
        </a:spcBef>
        <a:buSzPct val="73000"/>
        <a:buFontTx/>
        <a:buNone/>
        <a:defRPr sz="1800" b="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7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7000"/>
        </a:lnSpc>
        <a:spcBef>
          <a:spcPts val="500"/>
        </a:spcBef>
        <a:buSzPct val="73000"/>
        <a:buFontTx/>
        <a:buNone/>
        <a:defRPr sz="1600" b="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9DF7C7F2-6D10-BCEE-29D5-4B787ED5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B3F5-F140-D9F1-B09E-AAA9D930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7" y="623429"/>
            <a:ext cx="4862918" cy="1282926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Pharma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A96F-2DA7-E568-CBBD-A823D99E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Jyotirekha Das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46C6CE-72A6-48A2-BAA1-A9BD9AE02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21080" y="0"/>
            <a:ext cx="7070920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AFF5CE-B67C-4572-A244-872A4D90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91907" y="958118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0A646-6A4B-E26C-F8F3-949002672C42}"/>
              </a:ext>
            </a:extLst>
          </p:cNvPr>
          <p:cNvSpPr txBox="1"/>
          <p:nvPr/>
        </p:nvSpPr>
        <p:spPr>
          <a:xfrm>
            <a:off x="1198095" y="1589343"/>
            <a:ext cx="3065958" cy="2628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i="0" u="none" strike="noStrike" spc="100">
                <a:effectLst/>
                <a:latin typeface="+mj-lt"/>
                <a:ea typeface="+mj-ea"/>
                <a:cs typeface="+mj-cs"/>
              </a:rPr>
              <a:t>16. Pivot Table Slicers: Add slicers to the pivot table to allow easy filtering by "Month" and "Year."</a:t>
            </a:r>
            <a:r>
              <a:rPr lang="en-US" sz="2300" b="1" spc="1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5ECCD1-CF5E-4EE6-837B-F9A6958B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7159" y="912857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04D4F09-BE2C-53DC-0C30-79B2643D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877" y="1371833"/>
            <a:ext cx="6039627" cy="4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185412-1868-15E5-26DA-3A830E81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13464"/>
              </p:ext>
            </p:extLst>
          </p:nvPr>
        </p:nvGraphicFramePr>
        <p:xfrm>
          <a:off x="1" y="0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68">
                  <a:extLst>
                    <a:ext uri="{9D8B030D-6E8A-4147-A177-3AD203B41FA5}">
                      <a16:colId xmlns:a16="http://schemas.microsoft.com/office/drawing/2014/main" val="3102534722"/>
                    </a:ext>
                  </a:extLst>
                </a:gridCol>
                <a:gridCol w="1763623">
                  <a:extLst>
                    <a:ext uri="{9D8B030D-6E8A-4147-A177-3AD203B41FA5}">
                      <a16:colId xmlns:a16="http://schemas.microsoft.com/office/drawing/2014/main" val="4051100751"/>
                    </a:ext>
                  </a:extLst>
                </a:gridCol>
                <a:gridCol w="1128280">
                  <a:extLst>
                    <a:ext uri="{9D8B030D-6E8A-4147-A177-3AD203B41FA5}">
                      <a16:colId xmlns:a16="http://schemas.microsoft.com/office/drawing/2014/main" val="2073015985"/>
                    </a:ext>
                  </a:extLst>
                </a:gridCol>
                <a:gridCol w="412767">
                  <a:extLst>
                    <a:ext uri="{9D8B030D-6E8A-4147-A177-3AD203B41FA5}">
                      <a16:colId xmlns:a16="http://schemas.microsoft.com/office/drawing/2014/main" val="397334710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703076181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2500021885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2973130974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3222210353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2561544557"/>
                    </a:ext>
                  </a:extLst>
                </a:gridCol>
                <a:gridCol w="3319115">
                  <a:extLst>
                    <a:ext uri="{9D8B030D-6E8A-4147-A177-3AD203B41FA5}">
                      <a16:colId xmlns:a16="http://schemas.microsoft.com/office/drawing/2014/main" val="229175867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1605050151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3045725692"/>
                    </a:ext>
                  </a:extLst>
                </a:gridCol>
                <a:gridCol w="460076">
                  <a:extLst>
                    <a:ext uri="{9D8B030D-6E8A-4147-A177-3AD203B41FA5}">
                      <a16:colId xmlns:a16="http://schemas.microsoft.com/office/drawing/2014/main" val="4279834579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333716683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3291891526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2848880756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1406368118"/>
                    </a:ext>
                  </a:extLst>
                </a:gridCol>
              </a:tblGrid>
              <a:tr h="1778594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17. Lookup Functions: Use INDEX and MATCH functions to find the "Sales Rep" for a specific "Customer Name."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2491864"/>
                  </a:ext>
                </a:extLst>
              </a:tr>
              <a:tr h="177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Alan 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5874762"/>
                  </a:ext>
                </a:extLst>
              </a:tr>
              <a:tr h="1778594">
                <a:tc gridSpan="17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18. Advanced Conditional Formatting: Apply a custom conditional format to highlight the top 10% of sales values with a distinct color.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97857"/>
                  </a:ext>
                </a:extLst>
              </a:tr>
              <a:tr h="1522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(=)M2&gt;PERCENTILE($M$254083, 0.9)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324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4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B1F7A-1D28-0DE6-9182-0164C4B7105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19. Scenario Manager: Use the Scenario Manager to compare different scenarios for future sales by changing variables like "Price" and "Quantity."</a:t>
            </a:r>
            <a:r>
              <a:rPr lang="en-US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B32A56-22C6-6BCB-BFC0-70087DA2D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57266"/>
              </p:ext>
            </p:extLst>
          </p:nvPr>
        </p:nvGraphicFramePr>
        <p:xfrm>
          <a:off x="106016" y="980660"/>
          <a:ext cx="12085982" cy="8759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561">
                  <a:extLst>
                    <a:ext uri="{9D8B030D-6E8A-4147-A177-3AD203B41FA5}">
                      <a16:colId xmlns:a16="http://schemas.microsoft.com/office/drawing/2014/main" val="2105491939"/>
                    </a:ext>
                  </a:extLst>
                </a:gridCol>
                <a:gridCol w="1495174">
                  <a:extLst>
                    <a:ext uri="{9D8B030D-6E8A-4147-A177-3AD203B41FA5}">
                      <a16:colId xmlns:a16="http://schemas.microsoft.com/office/drawing/2014/main" val="1440081234"/>
                    </a:ext>
                  </a:extLst>
                </a:gridCol>
                <a:gridCol w="2865749">
                  <a:extLst>
                    <a:ext uri="{9D8B030D-6E8A-4147-A177-3AD203B41FA5}">
                      <a16:colId xmlns:a16="http://schemas.microsoft.com/office/drawing/2014/main" val="3966311584"/>
                    </a:ext>
                  </a:extLst>
                </a:gridCol>
                <a:gridCol w="2865749">
                  <a:extLst>
                    <a:ext uri="{9D8B030D-6E8A-4147-A177-3AD203B41FA5}">
                      <a16:colId xmlns:a16="http://schemas.microsoft.com/office/drawing/2014/main" val="300360575"/>
                    </a:ext>
                  </a:extLst>
                </a:gridCol>
                <a:gridCol w="2865749">
                  <a:extLst>
                    <a:ext uri="{9D8B030D-6E8A-4147-A177-3AD203B41FA5}">
                      <a16:colId xmlns:a16="http://schemas.microsoft.com/office/drawing/2014/main" val="2900427825"/>
                    </a:ext>
                  </a:extLst>
                </a:gridCol>
              </a:tblGrid>
              <a:tr h="17249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Scenario Summary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09616238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Current Values: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Scenario 1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Scenario 2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587176358"/>
                  </a:ext>
                </a:extLst>
              </a:tr>
              <a:tr h="1642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Changing Cells:</a:t>
                      </a:r>
                      <a:endParaRPr lang="en-US" sz="16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989034168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-1920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-1920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-1920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777733539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822153189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00203424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170917694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307848924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84647030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-1288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-1288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-1288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061804011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93380131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-827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-827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-827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1275039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60911212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858625291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620972032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345899869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$L$8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073151832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723235942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65084145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994518883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213381655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4099583892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249550395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-932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-932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306030666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900135265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099688441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889819050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-1152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-1152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-1152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357373807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242410327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022161970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31181311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705333024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179725330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$K$17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853355399"/>
                  </a:ext>
                </a:extLst>
              </a:tr>
              <a:tr h="164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$L$17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232206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CB1A17-AF7B-26F6-BC03-2F52405A9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0063"/>
              </p:ext>
            </p:extLst>
          </p:nvPr>
        </p:nvGraphicFramePr>
        <p:xfrm>
          <a:off x="0" y="106016"/>
          <a:ext cx="12191999" cy="6751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230468961"/>
                    </a:ext>
                  </a:extLst>
                </a:gridCol>
                <a:gridCol w="8631165">
                  <a:extLst>
                    <a:ext uri="{9D8B030D-6E8A-4147-A177-3AD203B41FA5}">
                      <a16:colId xmlns:a16="http://schemas.microsoft.com/office/drawing/2014/main" val="2477208229"/>
                    </a:ext>
                  </a:extLst>
                </a:gridCol>
                <a:gridCol w="774094">
                  <a:extLst>
                    <a:ext uri="{9D8B030D-6E8A-4147-A177-3AD203B41FA5}">
                      <a16:colId xmlns:a16="http://schemas.microsoft.com/office/drawing/2014/main" val="1981471222"/>
                    </a:ext>
                  </a:extLst>
                </a:gridCol>
                <a:gridCol w="774094">
                  <a:extLst>
                    <a:ext uri="{9D8B030D-6E8A-4147-A177-3AD203B41FA5}">
                      <a16:colId xmlns:a16="http://schemas.microsoft.com/office/drawing/2014/main" val="2637745409"/>
                    </a:ext>
                  </a:extLst>
                </a:gridCol>
                <a:gridCol w="774094">
                  <a:extLst>
                    <a:ext uri="{9D8B030D-6E8A-4147-A177-3AD203B41FA5}">
                      <a16:colId xmlns:a16="http://schemas.microsoft.com/office/drawing/2014/main" val="1041458872"/>
                    </a:ext>
                  </a:extLst>
                </a:gridCol>
              </a:tblGrid>
              <a:tr h="160381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1. Basic Filtering: Can you filter the data to show only the records for a specific country, let's say "United States"?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62744"/>
                  </a:ext>
                </a:extLst>
              </a:tr>
              <a:tr h="88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There was no name "United States"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74911"/>
                  </a:ext>
                </a:extLst>
              </a:tr>
              <a:tr h="16038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2. Sorting Data: How would you sort the data in ascending order based on the "Sales" column?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994674"/>
                  </a:ext>
                </a:extLst>
              </a:tr>
              <a:tr h="88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By clicking on short on editing tool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741086"/>
                  </a:ext>
                </a:extLst>
              </a:tr>
              <a:tr h="88608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3. Summarizing Data: What is the total quantity of all products sold in the year 2023?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413488"/>
                  </a:ext>
                </a:extLst>
              </a:tr>
              <a:tr h="88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28690162.8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75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EABDAD-B880-BBA9-6DC4-AADD36315774}"/>
              </a:ext>
            </a:extLst>
          </p:cNvPr>
          <p:cNvSpPr txBox="1"/>
          <p:nvPr/>
        </p:nvSpPr>
        <p:spPr>
          <a:xfrm>
            <a:off x="278295" y="278295"/>
            <a:ext cx="115558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Conditional Formatting: Apply conditional formatting to highlight all sales greater than $5,000 in the "Sales" column.</a:t>
            </a:r>
            <a:r>
              <a:rPr lang="en-US" sz="2000" dirty="0"/>
              <a:t> </a:t>
            </a:r>
          </a:p>
          <a:p>
            <a:r>
              <a:rPr lang="en-US" sz="2000" dirty="0"/>
              <a:t>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FD3E9-EBC6-B1F8-0620-73F59F0A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85" y="1293957"/>
            <a:ext cx="1242972" cy="50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61917-7451-A324-81A9-81E255E0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73912"/>
              </p:ext>
            </p:extLst>
          </p:nvPr>
        </p:nvGraphicFramePr>
        <p:xfrm>
          <a:off x="19050" y="0"/>
          <a:ext cx="12153901" cy="25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196">
                  <a:extLst>
                    <a:ext uri="{9D8B030D-6E8A-4147-A177-3AD203B41FA5}">
                      <a16:colId xmlns:a16="http://schemas.microsoft.com/office/drawing/2014/main" val="871076284"/>
                    </a:ext>
                  </a:extLst>
                </a:gridCol>
                <a:gridCol w="3836821">
                  <a:extLst>
                    <a:ext uri="{9D8B030D-6E8A-4147-A177-3AD203B41FA5}">
                      <a16:colId xmlns:a16="http://schemas.microsoft.com/office/drawing/2014/main" val="1254313905"/>
                    </a:ext>
                  </a:extLst>
                </a:gridCol>
                <a:gridCol w="2025649">
                  <a:extLst>
                    <a:ext uri="{9D8B030D-6E8A-4147-A177-3AD203B41FA5}">
                      <a16:colId xmlns:a16="http://schemas.microsoft.com/office/drawing/2014/main" val="2205331972"/>
                    </a:ext>
                  </a:extLst>
                </a:gridCol>
                <a:gridCol w="953247">
                  <a:extLst>
                    <a:ext uri="{9D8B030D-6E8A-4147-A177-3AD203B41FA5}">
                      <a16:colId xmlns:a16="http://schemas.microsoft.com/office/drawing/2014/main" val="2026971287"/>
                    </a:ext>
                  </a:extLst>
                </a:gridCol>
                <a:gridCol w="953247">
                  <a:extLst>
                    <a:ext uri="{9D8B030D-6E8A-4147-A177-3AD203B41FA5}">
                      <a16:colId xmlns:a16="http://schemas.microsoft.com/office/drawing/2014/main" val="2109002761"/>
                    </a:ext>
                  </a:extLst>
                </a:gridCol>
                <a:gridCol w="953247">
                  <a:extLst>
                    <a:ext uri="{9D8B030D-6E8A-4147-A177-3AD203B41FA5}">
                      <a16:colId xmlns:a16="http://schemas.microsoft.com/office/drawing/2014/main" val="1846638490"/>
                    </a:ext>
                  </a:extLst>
                </a:gridCol>
                <a:gridCol w="953247">
                  <a:extLst>
                    <a:ext uri="{9D8B030D-6E8A-4147-A177-3AD203B41FA5}">
                      <a16:colId xmlns:a16="http://schemas.microsoft.com/office/drawing/2014/main" val="1773149119"/>
                    </a:ext>
                  </a:extLst>
                </a:gridCol>
                <a:gridCol w="953247">
                  <a:extLst>
                    <a:ext uri="{9D8B030D-6E8A-4147-A177-3AD203B41FA5}">
                      <a16:colId xmlns:a16="http://schemas.microsoft.com/office/drawing/2014/main" val="3371874942"/>
                    </a:ext>
                  </a:extLst>
                </a:gridCol>
              </a:tblGrid>
              <a:tr h="63610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5. Simple Pivot Table: Create a pivot table to summarize total sales by "Channel."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75065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2921111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Hospital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5580678777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8349011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Pharmacy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6218320452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1022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E8BD6A-6D90-FE24-279C-D62C36D4D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44894"/>
              </p:ext>
            </p:extLst>
          </p:nvPr>
        </p:nvGraphicFramePr>
        <p:xfrm>
          <a:off x="0" y="2544416"/>
          <a:ext cx="7010400" cy="431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737">
                  <a:extLst>
                    <a:ext uri="{9D8B030D-6E8A-4147-A177-3AD203B41FA5}">
                      <a16:colId xmlns:a16="http://schemas.microsoft.com/office/drawing/2014/main" val="455611335"/>
                    </a:ext>
                  </a:extLst>
                </a:gridCol>
                <a:gridCol w="2213088">
                  <a:extLst>
                    <a:ext uri="{9D8B030D-6E8A-4147-A177-3AD203B41FA5}">
                      <a16:colId xmlns:a16="http://schemas.microsoft.com/office/drawing/2014/main" val="12194813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811816"/>
                    </a:ext>
                  </a:extLst>
                </a:gridCol>
                <a:gridCol w="549835">
                  <a:extLst>
                    <a:ext uri="{9D8B030D-6E8A-4147-A177-3AD203B41FA5}">
                      <a16:colId xmlns:a16="http://schemas.microsoft.com/office/drawing/2014/main" val="2224241693"/>
                    </a:ext>
                  </a:extLst>
                </a:gridCol>
                <a:gridCol w="549835">
                  <a:extLst>
                    <a:ext uri="{9D8B030D-6E8A-4147-A177-3AD203B41FA5}">
                      <a16:colId xmlns:a16="http://schemas.microsoft.com/office/drawing/2014/main" val="3375106753"/>
                    </a:ext>
                  </a:extLst>
                </a:gridCol>
                <a:gridCol w="549835">
                  <a:extLst>
                    <a:ext uri="{9D8B030D-6E8A-4147-A177-3AD203B41FA5}">
                      <a16:colId xmlns:a16="http://schemas.microsoft.com/office/drawing/2014/main" val="1326410166"/>
                    </a:ext>
                  </a:extLst>
                </a:gridCol>
                <a:gridCol w="549835">
                  <a:extLst>
                    <a:ext uri="{9D8B030D-6E8A-4147-A177-3AD203B41FA5}">
                      <a16:colId xmlns:a16="http://schemas.microsoft.com/office/drawing/2014/main" val="3021487751"/>
                    </a:ext>
                  </a:extLst>
                </a:gridCol>
                <a:gridCol w="549835">
                  <a:extLst>
                    <a:ext uri="{9D8B030D-6E8A-4147-A177-3AD203B41FA5}">
                      <a16:colId xmlns:a16="http://schemas.microsoft.com/office/drawing/2014/main" val="55696548"/>
                    </a:ext>
                  </a:extLst>
                </a:gridCol>
              </a:tblGrid>
              <a:tr h="77785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6. Basic Chart: Generate a bar chart to visualize the sales quantity by "Product Class."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97558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Product 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Quantity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3251058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Analgesics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5553143.784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1370142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Antibiotics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4154321.857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8968437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Antimalarial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4249075.25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6625994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Antipiretics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4052544.057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3131684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Antiseptics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5499912.713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4617235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Mood Stabilizers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5169781.142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4103678"/>
                  </a:ext>
                </a:extLst>
              </a:tr>
              <a:tr h="4419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28678778.8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044157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B3C9789-C9E0-5367-6D50-013297864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72895"/>
              </p:ext>
            </p:extLst>
          </p:nvPr>
        </p:nvGraphicFramePr>
        <p:xfrm>
          <a:off x="7010399" y="2544412"/>
          <a:ext cx="5162551" cy="431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3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D02014-A8C1-B302-D122-DE92483BA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3271"/>
              </p:ext>
            </p:extLst>
          </p:nvPr>
        </p:nvGraphicFramePr>
        <p:xfrm>
          <a:off x="0" y="-1"/>
          <a:ext cx="12191999" cy="239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705">
                  <a:extLst>
                    <a:ext uri="{9D8B030D-6E8A-4147-A177-3AD203B41FA5}">
                      <a16:colId xmlns:a16="http://schemas.microsoft.com/office/drawing/2014/main" val="727361875"/>
                    </a:ext>
                  </a:extLst>
                </a:gridCol>
                <a:gridCol w="3568931">
                  <a:extLst>
                    <a:ext uri="{9D8B030D-6E8A-4147-A177-3AD203B41FA5}">
                      <a16:colId xmlns:a16="http://schemas.microsoft.com/office/drawing/2014/main" val="3826738540"/>
                    </a:ext>
                  </a:extLst>
                </a:gridCol>
                <a:gridCol w="1884217">
                  <a:extLst>
                    <a:ext uri="{9D8B030D-6E8A-4147-A177-3AD203B41FA5}">
                      <a16:colId xmlns:a16="http://schemas.microsoft.com/office/drawing/2014/main" val="3140992871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745357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21643413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72149787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60859231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48199105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167109247"/>
                    </a:ext>
                  </a:extLst>
                </a:gridCol>
              </a:tblGrid>
              <a:tr h="509856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7. VLOOKUP Function: Can you use the VLOOKUP function to find the "Manager" for a specific "Sales Rep"?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6422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Name of Sales Rep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9466881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Jessica Smith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Britanny Bold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3094400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Mary Gerrard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Britanny Bold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8664360"/>
                  </a:ext>
                </a:extLst>
              </a:tr>
              <a:tr h="50985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Erica Jones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Goodwill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2773225"/>
                  </a:ext>
                </a:extLst>
              </a:tr>
              <a:tr h="50985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Alan Ray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James Goodwill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544891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C20EED-8207-B77A-E6B0-F1E8CF96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20321"/>
              </p:ext>
            </p:extLst>
          </p:nvPr>
        </p:nvGraphicFramePr>
        <p:xfrm>
          <a:off x="0" y="2398640"/>
          <a:ext cx="12191998" cy="4516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764">
                  <a:extLst>
                    <a:ext uri="{9D8B030D-6E8A-4147-A177-3AD203B41FA5}">
                      <a16:colId xmlns:a16="http://schemas.microsoft.com/office/drawing/2014/main" val="83690090"/>
                    </a:ext>
                  </a:extLst>
                </a:gridCol>
                <a:gridCol w="2414406">
                  <a:extLst>
                    <a:ext uri="{9D8B030D-6E8A-4147-A177-3AD203B41FA5}">
                      <a16:colId xmlns:a16="http://schemas.microsoft.com/office/drawing/2014/main" val="1072238820"/>
                    </a:ext>
                  </a:extLst>
                </a:gridCol>
                <a:gridCol w="1274686">
                  <a:extLst>
                    <a:ext uri="{9D8B030D-6E8A-4147-A177-3AD203B41FA5}">
                      <a16:colId xmlns:a16="http://schemas.microsoft.com/office/drawing/2014/main" val="120621617"/>
                    </a:ext>
                  </a:extLst>
                </a:gridCol>
                <a:gridCol w="599852">
                  <a:extLst>
                    <a:ext uri="{9D8B030D-6E8A-4147-A177-3AD203B41FA5}">
                      <a16:colId xmlns:a16="http://schemas.microsoft.com/office/drawing/2014/main" val="3258269533"/>
                    </a:ext>
                  </a:extLst>
                </a:gridCol>
                <a:gridCol w="599852">
                  <a:extLst>
                    <a:ext uri="{9D8B030D-6E8A-4147-A177-3AD203B41FA5}">
                      <a16:colId xmlns:a16="http://schemas.microsoft.com/office/drawing/2014/main" val="4097071528"/>
                    </a:ext>
                  </a:extLst>
                </a:gridCol>
                <a:gridCol w="599852">
                  <a:extLst>
                    <a:ext uri="{9D8B030D-6E8A-4147-A177-3AD203B41FA5}">
                      <a16:colId xmlns:a16="http://schemas.microsoft.com/office/drawing/2014/main" val="591988931"/>
                    </a:ext>
                  </a:extLst>
                </a:gridCol>
                <a:gridCol w="599852">
                  <a:extLst>
                    <a:ext uri="{9D8B030D-6E8A-4147-A177-3AD203B41FA5}">
                      <a16:colId xmlns:a16="http://schemas.microsoft.com/office/drawing/2014/main" val="797978190"/>
                    </a:ext>
                  </a:extLst>
                </a:gridCol>
                <a:gridCol w="599852">
                  <a:extLst>
                    <a:ext uri="{9D8B030D-6E8A-4147-A177-3AD203B41FA5}">
                      <a16:colId xmlns:a16="http://schemas.microsoft.com/office/drawing/2014/main" val="324755684"/>
                    </a:ext>
                  </a:extLst>
                </a:gridCol>
                <a:gridCol w="4543882">
                  <a:extLst>
                    <a:ext uri="{9D8B030D-6E8A-4147-A177-3AD203B41FA5}">
                      <a16:colId xmlns:a16="http://schemas.microsoft.com/office/drawing/2014/main" val="1337465959"/>
                    </a:ext>
                  </a:extLst>
                </a:gridCol>
              </a:tblGrid>
              <a:tr h="24774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8. Data Validation: Set up data validation to allow only specific cities from a predefined list in the "City" column.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50396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4623405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Emden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6618253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Deggendorf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7159362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Konstanz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1419649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WeiÃŸenfels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4535936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Bad Neuenahr-Ahrweiler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0610100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Lehrte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6618653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Geldern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8382141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WÃ¼rselen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8510099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Kaiserslautern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417520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Brandenburg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0061607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Bergkamen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9238673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Rinteln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3289208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Schwerin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6530883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Lehrte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188377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Hattingen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755259"/>
                  </a:ext>
                </a:extLst>
              </a:tr>
              <a:tr h="24774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Parchim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820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9DA50D-5C06-2F29-E6CF-76C9031B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13192"/>
              </p:ext>
            </p:extLst>
          </p:nvPr>
        </p:nvGraphicFramePr>
        <p:xfrm>
          <a:off x="0" y="-1"/>
          <a:ext cx="12192001" cy="229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748">
                  <a:extLst>
                    <a:ext uri="{9D8B030D-6E8A-4147-A177-3AD203B41FA5}">
                      <a16:colId xmlns:a16="http://schemas.microsoft.com/office/drawing/2014/main" val="2817344848"/>
                    </a:ext>
                  </a:extLst>
                </a:gridCol>
                <a:gridCol w="5048005">
                  <a:extLst>
                    <a:ext uri="{9D8B030D-6E8A-4147-A177-3AD203B41FA5}">
                      <a16:colId xmlns:a16="http://schemas.microsoft.com/office/drawing/2014/main" val="159887884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650366436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3129298585"/>
                    </a:ext>
                  </a:extLst>
                </a:gridCol>
                <a:gridCol w="2433289">
                  <a:extLst>
                    <a:ext uri="{9D8B030D-6E8A-4147-A177-3AD203B41FA5}">
                      <a16:colId xmlns:a16="http://schemas.microsoft.com/office/drawing/2014/main" val="3821280428"/>
                    </a:ext>
                  </a:extLst>
                </a:gridCol>
                <a:gridCol w="499843">
                  <a:extLst>
                    <a:ext uri="{9D8B030D-6E8A-4147-A177-3AD203B41FA5}">
                      <a16:colId xmlns:a16="http://schemas.microsoft.com/office/drawing/2014/main" val="4218550557"/>
                    </a:ext>
                  </a:extLst>
                </a:gridCol>
                <a:gridCol w="499843">
                  <a:extLst>
                    <a:ext uri="{9D8B030D-6E8A-4147-A177-3AD203B41FA5}">
                      <a16:colId xmlns:a16="http://schemas.microsoft.com/office/drawing/2014/main" val="2980630671"/>
                    </a:ext>
                  </a:extLst>
                </a:gridCol>
                <a:gridCol w="533166">
                  <a:extLst>
                    <a:ext uri="{9D8B030D-6E8A-4147-A177-3AD203B41FA5}">
                      <a16:colId xmlns:a16="http://schemas.microsoft.com/office/drawing/2014/main" val="1366212321"/>
                    </a:ext>
                  </a:extLst>
                </a:gridCol>
                <a:gridCol w="499843">
                  <a:extLst>
                    <a:ext uri="{9D8B030D-6E8A-4147-A177-3AD203B41FA5}">
                      <a16:colId xmlns:a16="http://schemas.microsoft.com/office/drawing/2014/main" val="2611179785"/>
                    </a:ext>
                  </a:extLst>
                </a:gridCol>
              </a:tblGrid>
              <a:tr h="53925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9. Advanced Filtering: Apply a filter to show records where "Product Class" is either "Electronics" or "Clothing."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93159"/>
                  </a:ext>
                </a:extLst>
              </a:tr>
              <a:tr h="949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There was no product class named "Electronics" or "Clothing."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0005049"/>
                  </a:ext>
                </a:extLst>
              </a:tr>
              <a:tr h="539251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10. Sorting with Multiple Criteria: How would you sort the data first by "Country" in ascending order, and then by "Month" in descending order?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ANS.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374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F63AE6-73E7-FC25-3CA7-AF79EC8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6" y="2290200"/>
            <a:ext cx="2438913" cy="45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68145B-EED8-01A2-8DA1-63053FB32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13085"/>
              </p:ext>
            </p:extLst>
          </p:nvPr>
        </p:nvGraphicFramePr>
        <p:xfrm>
          <a:off x="0" y="-1"/>
          <a:ext cx="121920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854">
                  <a:extLst>
                    <a:ext uri="{9D8B030D-6E8A-4147-A177-3AD203B41FA5}">
                      <a16:colId xmlns:a16="http://schemas.microsoft.com/office/drawing/2014/main" val="4166199712"/>
                    </a:ext>
                  </a:extLst>
                </a:gridCol>
                <a:gridCol w="2253630">
                  <a:extLst>
                    <a:ext uri="{9D8B030D-6E8A-4147-A177-3AD203B41FA5}">
                      <a16:colId xmlns:a16="http://schemas.microsoft.com/office/drawing/2014/main" val="4075568835"/>
                    </a:ext>
                  </a:extLst>
                </a:gridCol>
                <a:gridCol w="1441764">
                  <a:extLst>
                    <a:ext uri="{9D8B030D-6E8A-4147-A177-3AD203B41FA5}">
                      <a16:colId xmlns:a16="http://schemas.microsoft.com/office/drawing/2014/main" val="3196933898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3268575652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3442159600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2517739614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3841699049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3837080501"/>
                    </a:ext>
                  </a:extLst>
                </a:gridCol>
                <a:gridCol w="4241304">
                  <a:extLst>
                    <a:ext uri="{9D8B030D-6E8A-4147-A177-3AD203B41FA5}">
                      <a16:colId xmlns:a16="http://schemas.microsoft.com/office/drawing/2014/main" val="1751144273"/>
                    </a:ext>
                  </a:extLst>
                </a:gridCol>
                <a:gridCol w="559908">
                  <a:extLst>
                    <a:ext uri="{9D8B030D-6E8A-4147-A177-3AD203B41FA5}">
                      <a16:colId xmlns:a16="http://schemas.microsoft.com/office/drawing/2014/main" val="518213362"/>
                    </a:ext>
                  </a:extLst>
                </a:gridCol>
              </a:tblGrid>
              <a:tr h="274650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11. Calculated Fields in Pivot Table: Add a calculated field in the pivot table to calculate the average price per unit sold.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21542"/>
                  </a:ext>
                </a:extLst>
              </a:tr>
              <a:tr h="48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Ans.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Quantity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Average of Price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4740191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378.7615894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3149414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407.6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1111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362.625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8216002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414.7996812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968808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448.75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1314116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389.6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5654471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410.1363636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381176"/>
                  </a:ext>
                </a:extLst>
              </a:tr>
              <a:tr h="2746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525.2941176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43360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B846AB-F050-5620-B738-2FCAAF445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502"/>
              </p:ext>
            </p:extLst>
          </p:nvPr>
        </p:nvGraphicFramePr>
        <p:xfrm>
          <a:off x="1" y="3657598"/>
          <a:ext cx="6095998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259">
                  <a:extLst>
                    <a:ext uri="{9D8B030D-6E8A-4147-A177-3AD203B41FA5}">
                      <a16:colId xmlns:a16="http://schemas.microsoft.com/office/drawing/2014/main" val="2168341065"/>
                    </a:ext>
                  </a:extLst>
                </a:gridCol>
                <a:gridCol w="1077338">
                  <a:extLst>
                    <a:ext uri="{9D8B030D-6E8A-4147-A177-3AD203B41FA5}">
                      <a16:colId xmlns:a16="http://schemas.microsoft.com/office/drawing/2014/main" val="830598337"/>
                    </a:ext>
                  </a:extLst>
                </a:gridCol>
                <a:gridCol w="689229">
                  <a:extLst>
                    <a:ext uri="{9D8B030D-6E8A-4147-A177-3AD203B41FA5}">
                      <a16:colId xmlns:a16="http://schemas.microsoft.com/office/drawing/2014/main" val="3945250117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2095106297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3381405647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3345647147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3791088860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1753379647"/>
                    </a:ext>
                  </a:extLst>
                </a:gridCol>
                <a:gridCol w="2027538">
                  <a:extLst>
                    <a:ext uri="{9D8B030D-6E8A-4147-A177-3AD203B41FA5}">
                      <a16:colId xmlns:a16="http://schemas.microsoft.com/office/drawing/2014/main" val="679692182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3669276605"/>
                    </a:ext>
                  </a:extLst>
                </a:gridCol>
                <a:gridCol w="267662">
                  <a:extLst>
                    <a:ext uri="{9D8B030D-6E8A-4147-A177-3AD203B41FA5}">
                      <a16:colId xmlns:a16="http://schemas.microsoft.com/office/drawing/2014/main" val="924276192"/>
                    </a:ext>
                  </a:extLst>
                </a:gridCol>
              </a:tblGrid>
              <a:tr h="533400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12. Advanced Charting: Create a line chart to show the trend of total sales over the years.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843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of 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27618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2701486690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82631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3506899622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7889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2930938723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7400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2659674194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559150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B426CE-13D1-AD6F-088D-A4DBC020D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389692"/>
              </p:ext>
            </p:extLst>
          </p:nvPr>
        </p:nvGraphicFramePr>
        <p:xfrm>
          <a:off x="6122504" y="3657598"/>
          <a:ext cx="6069496" cy="3200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2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7A9E0-0E7C-977A-FFE4-AED4D45D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7002"/>
              </p:ext>
            </p:extLst>
          </p:nvPr>
        </p:nvGraphicFramePr>
        <p:xfrm>
          <a:off x="0" y="0"/>
          <a:ext cx="12191995" cy="685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201">
                  <a:extLst>
                    <a:ext uri="{9D8B030D-6E8A-4147-A177-3AD203B41FA5}">
                      <a16:colId xmlns:a16="http://schemas.microsoft.com/office/drawing/2014/main" val="3222268352"/>
                    </a:ext>
                  </a:extLst>
                </a:gridCol>
                <a:gridCol w="1829368">
                  <a:extLst>
                    <a:ext uri="{9D8B030D-6E8A-4147-A177-3AD203B41FA5}">
                      <a16:colId xmlns:a16="http://schemas.microsoft.com/office/drawing/2014/main" val="2704227468"/>
                    </a:ext>
                  </a:extLst>
                </a:gridCol>
                <a:gridCol w="1170341">
                  <a:extLst>
                    <a:ext uri="{9D8B030D-6E8A-4147-A177-3AD203B41FA5}">
                      <a16:colId xmlns:a16="http://schemas.microsoft.com/office/drawing/2014/main" val="712993012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1309484524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1817717529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902337666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223879840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1097082611"/>
                    </a:ext>
                  </a:extLst>
                </a:gridCol>
                <a:gridCol w="3442849">
                  <a:extLst>
                    <a:ext uri="{9D8B030D-6E8A-4147-A177-3AD203B41FA5}">
                      <a16:colId xmlns:a16="http://schemas.microsoft.com/office/drawing/2014/main" val="1752541252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3186018936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2050693067"/>
                    </a:ext>
                  </a:extLst>
                </a:gridCol>
                <a:gridCol w="477226">
                  <a:extLst>
                    <a:ext uri="{9D8B030D-6E8A-4147-A177-3AD203B41FA5}">
                      <a16:colId xmlns:a16="http://schemas.microsoft.com/office/drawing/2014/main" val="265945928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488058446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3065956068"/>
                    </a:ext>
                  </a:extLst>
                </a:gridCol>
                <a:gridCol w="454501">
                  <a:extLst>
                    <a:ext uri="{9D8B030D-6E8A-4147-A177-3AD203B41FA5}">
                      <a16:colId xmlns:a16="http://schemas.microsoft.com/office/drawing/2014/main" val="125054982"/>
                    </a:ext>
                  </a:extLst>
                </a:gridCol>
              </a:tblGrid>
              <a:tr h="968638">
                <a:tc gridSpan="1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13. Nested IF Function: Use a nested IF function to categorize "Sales" into three categories: Low, Medium, and High.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01825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3851256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0344326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0203273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62626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3046846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9940000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958587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6541040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1163631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3474902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-2433600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2663372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5992088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0862502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5156551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410147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2711939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3276512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452064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962541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5913867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7727319"/>
                  </a:ext>
                </a:extLst>
              </a:tr>
              <a:tr h="2804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248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83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189C28-5C4F-E152-49A8-C043F57B7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888"/>
              </p:ext>
            </p:extLst>
          </p:nvPr>
        </p:nvGraphicFramePr>
        <p:xfrm>
          <a:off x="0" y="0"/>
          <a:ext cx="12191997" cy="1459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746">
                  <a:extLst>
                    <a:ext uri="{9D8B030D-6E8A-4147-A177-3AD203B41FA5}">
                      <a16:colId xmlns:a16="http://schemas.microsoft.com/office/drawing/2014/main" val="3706858279"/>
                    </a:ext>
                  </a:extLst>
                </a:gridCol>
                <a:gridCol w="1702438">
                  <a:extLst>
                    <a:ext uri="{9D8B030D-6E8A-4147-A177-3AD203B41FA5}">
                      <a16:colId xmlns:a16="http://schemas.microsoft.com/office/drawing/2014/main" val="372418898"/>
                    </a:ext>
                  </a:extLst>
                </a:gridCol>
                <a:gridCol w="1089138">
                  <a:extLst>
                    <a:ext uri="{9D8B030D-6E8A-4147-A177-3AD203B41FA5}">
                      <a16:colId xmlns:a16="http://schemas.microsoft.com/office/drawing/2014/main" val="2441364455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3518227588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3437775244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967725878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2070067348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2672262383"/>
                    </a:ext>
                  </a:extLst>
                </a:gridCol>
                <a:gridCol w="3203968">
                  <a:extLst>
                    <a:ext uri="{9D8B030D-6E8A-4147-A177-3AD203B41FA5}">
                      <a16:colId xmlns:a16="http://schemas.microsoft.com/office/drawing/2014/main" val="2470869569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1482136707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723210016"/>
                    </a:ext>
                  </a:extLst>
                </a:gridCol>
                <a:gridCol w="444115">
                  <a:extLst>
                    <a:ext uri="{9D8B030D-6E8A-4147-A177-3AD203B41FA5}">
                      <a16:colId xmlns:a16="http://schemas.microsoft.com/office/drawing/2014/main" val="2723138556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2025733466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1031401614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4199233646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2781085757"/>
                    </a:ext>
                  </a:extLst>
                </a:gridCol>
                <a:gridCol w="422966">
                  <a:extLst>
                    <a:ext uri="{9D8B030D-6E8A-4147-A177-3AD203B41FA5}">
                      <a16:colId xmlns:a16="http://schemas.microsoft.com/office/drawing/2014/main" val="685602053"/>
                    </a:ext>
                  </a:extLst>
                </a:gridCol>
              </a:tblGrid>
              <a:tr h="476088">
                <a:tc gridSpan="17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14. Data Validation with Dropdown Lists: Create dropdown lists for "Product Class" and "Sub-channel" in the data entry cells.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45634"/>
                  </a:ext>
                </a:extLst>
              </a:tr>
              <a:tr h="38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Product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Sub-channel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70018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15179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F3BF56-A99A-46BF-601F-7158B8F0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72309"/>
              </p:ext>
            </p:extLst>
          </p:nvPr>
        </p:nvGraphicFramePr>
        <p:xfrm>
          <a:off x="0" y="1459521"/>
          <a:ext cx="12192001" cy="786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789">
                  <a:extLst>
                    <a:ext uri="{9D8B030D-6E8A-4147-A177-3AD203B41FA5}">
                      <a16:colId xmlns:a16="http://schemas.microsoft.com/office/drawing/2014/main" val="3802491796"/>
                    </a:ext>
                  </a:extLst>
                </a:gridCol>
                <a:gridCol w="1976749">
                  <a:extLst>
                    <a:ext uri="{9D8B030D-6E8A-4147-A177-3AD203B41FA5}">
                      <a16:colId xmlns:a16="http://schemas.microsoft.com/office/drawing/2014/main" val="1772527109"/>
                    </a:ext>
                  </a:extLst>
                </a:gridCol>
                <a:gridCol w="1264628">
                  <a:extLst>
                    <a:ext uri="{9D8B030D-6E8A-4147-A177-3AD203B41FA5}">
                      <a16:colId xmlns:a16="http://schemas.microsoft.com/office/drawing/2014/main" val="967385749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1753583905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1849054953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378424425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2861811037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2786005154"/>
                    </a:ext>
                  </a:extLst>
                </a:gridCol>
                <a:gridCol w="3720217">
                  <a:extLst>
                    <a:ext uri="{9D8B030D-6E8A-4147-A177-3AD203B41FA5}">
                      <a16:colId xmlns:a16="http://schemas.microsoft.com/office/drawing/2014/main" val="1698642015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2946766146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2973620535"/>
                    </a:ext>
                  </a:extLst>
                </a:gridCol>
                <a:gridCol w="515674">
                  <a:extLst>
                    <a:ext uri="{9D8B030D-6E8A-4147-A177-3AD203B41FA5}">
                      <a16:colId xmlns:a16="http://schemas.microsoft.com/office/drawing/2014/main" val="1545385257"/>
                    </a:ext>
                  </a:extLst>
                </a:gridCol>
                <a:gridCol w="491118">
                  <a:extLst>
                    <a:ext uri="{9D8B030D-6E8A-4147-A177-3AD203B41FA5}">
                      <a16:colId xmlns:a16="http://schemas.microsoft.com/office/drawing/2014/main" val="4120624912"/>
                    </a:ext>
                  </a:extLst>
                </a:gridCol>
              </a:tblGrid>
              <a:tr h="174144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15. Pivot Chart: Turn the pivot table created earlier into a pivot chart to visualize sales by "Distributor."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61931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Distributer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 of Sales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1719468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Bashirian-Kassulke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349340733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722822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Beier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150834384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5727501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Carter-Conn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7254859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4436743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Cassin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58656142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139892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Crist Inc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45056505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834240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Daugherty-Rempel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232130563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0208267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Erdman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1522611112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3965177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Gerlach LLC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3501836965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9986006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Gleason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138618744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0279660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Gottlieb-Cruickshank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47975896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5702569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Graham and Sons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15408356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197052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Hansen Group Pharm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1171856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9323420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Koss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3087830203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4230279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Kozey-Emmerich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1232932589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8282851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Kris LLC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1307176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5290993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Lesch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13543969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563227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Lindgren-Simonis Pharm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17893212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0961088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Lockman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95983327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0367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Nader-Gaylord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27092064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5875320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Prohaska-Kuhic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81980617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6376241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Rogahn-Klein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7137098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777864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Rohan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31745787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9685777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Rohan and Sons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142512299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2040690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Romaguera-Fay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444992535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0366665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Schaefer LLC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21830187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9986560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Schuppe Inc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12624284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8132619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Smith Inc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119547357.8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2778234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Stehr-Champlin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128514906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0338793"/>
                  </a:ext>
                </a:extLst>
              </a:tr>
              <a:tr h="1741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Welch-Langworth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260635503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80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15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The Han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1081</Words>
  <Application>Microsoft Office PowerPoint</Application>
  <PresentationFormat>Widescreen</PresentationFormat>
  <Paragraphs>398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DengXian</vt:lpstr>
      <vt:lpstr>Aldhabi</vt:lpstr>
      <vt:lpstr>Arial</vt:lpstr>
      <vt:lpstr>Calibri</vt:lpstr>
      <vt:lpstr>ChitchatVTI</vt:lpstr>
      <vt:lpstr>Pharma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data analysis </dc:title>
  <dc:creator>919040755181</dc:creator>
  <cp:lastModifiedBy>919040755181</cp:lastModifiedBy>
  <cp:revision>6</cp:revision>
  <dcterms:created xsi:type="dcterms:W3CDTF">2024-01-08T14:24:44Z</dcterms:created>
  <dcterms:modified xsi:type="dcterms:W3CDTF">2024-01-08T15:10:35Z</dcterms:modified>
</cp:coreProperties>
</file>