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1" r:id="rId4"/>
    <p:sldId id="264" r:id="rId5"/>
    <p:sldId id="263" r:id="rId6"/>
    <p:sldId id="267" r:id="rId7"/>
    <p:sldId id="268" r:id="rId8"/>
    <p:sldId id="269" r:id="rId9"/>
    <p:sldId id="270" r:id="rId10"/>
    <p:sldId id="271" r:id="rId11"/>
    <p:sldId id="280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0A768-17FB-4E61-80C1-572313601EF4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BE519-EA61-49DF-A120-09FD0717E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88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A0C8-F13B-06D6-7C75-725CE5882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22DBA-0411-27CF-36D3-84194EEB9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93E96-2793-8BAB-50CA-297D573C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65CB-1D15-4F8D-A468-B38EEC2A932E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EDEF9-43ED-86D6-0B5F-A3D0CE6B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A719B-E0DF-4A9B-8D95-9E2CCB46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7B81-DFA3-4140-9D7E-41315C14B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53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7BB4-ABAA-76D6-F189-849FDE95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F710D-3626-23C6-263C-DF533259A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46684-5121-81D0-7C3D-6C9E7B41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65CB-1D15-4F8D-A468-B38EEC2A932E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4EEA-B5B4-FF92-8574-BA8BEE16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DB77C-F08D-454C-E0F5-1FAD9A22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7B81-DFA3-4140-9D7E-41315C14B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00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21FD0-6DAC-BBEB-6C66-E79B18829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7560E-8770-0F15-376E-3E209BC29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9DF40-D28D-22C9-02D6-2F1D59ADF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65CB-1D15-4F8D-A468-B38EEC2A932E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FFFA-827B-29DD-966B-D2F6A993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6E046-90DC-7C94-AC3C-5DCE2E8C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7B81-DFA3-4140-9D7E-41315C14B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84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8436-028C-4B5E-43D1-9F9BC66A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7C7A-3D65-CE3F-8F96-BE2D4B47F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BDD14-E767-D0BC-19E6-6CC73539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65CB-1D15-4F8D-A468-B38EEC2A932E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011E8-9327-D108-3438-4B1E248E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73D3-CDCD-5EC1-076E-C225D82F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7B81-DFA3-4140-9D7E-41315C14B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73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2BEF-5A73-AFC3-90E1-A1E26BB5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EAD6A-CBBA-E8A7-AF43-E53402542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544BC-6E75-6DC3-0035-D20A3F69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65CB-1D15-4F8D-A468-B38EEC2A932E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9A754-C9E0-8102-762A-4203BB4B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5ED11-DE25-BFE3-1745-CB9343C4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7B81-DFA3-4140-9D7E-41315C14B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51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A213-E054-836F-C254-1FAD76F2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55EFC-23D8-781A-BB20-85DDE5D5D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E3A95-CF58-74CA-A057-E5DF42F74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14845-EF33-0F66-5FC9-47C57839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65CB-1D15-4F8D-A468-B38EEC2A932E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EDBE7-4AF6-AC94-5EB0-075C56D5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3856B-5958-0EAE-8AAF-7265A2E5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7B81-DFA3-4140-9D7E-41315C14B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88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893C-4FC9-984A-BCBF-229E76BF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3DF29-F3CF-DDE4-F5C4-AA4EB5DDB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0639A-ED07-4DAB-5CAF-B519F6DF4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5BCDE-9107-B879-2152-396D09A53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75FD6-0C69-7456-BC89-CF0DDD82C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F0EA7-8A27-62CF-45C9-0B33CF4D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65CB-1D15-4F8D-A468-B38EEC2A932E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F3B4F-839D-193E-6889-902EF4709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BB53CE-9A84-3DF2-7D80-42F09CFC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7B81-DFA3-4140-9D7E-41315C14B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37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D6C1-0866-81D8-360B-34991805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D794A-91C7-20C1-B678-803B8D38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65CB-1D15-4F8D-A468-B38EEC2A932E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1D5DF-4D09-F006-E405-2E0D802A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FDDC3-B97A-8322-4DD6-49FEEB1A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7B81-DFA3-4140-9D7E-41315C14B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27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DE9AF-5DC1-02DA-C752-D00EE0511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65CB-1D15-4F8D-A468-B38EEC2A932E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5763E-A588-2701-0F29-EFF9DD6F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CF4F1-A0C5-49C4-0A44-EFA44853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7B81-DFA3-4140-9D7E-41315C14B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5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BC47-536B-D0F0-C696-B60DB919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22B0-D8F3-BBD9-AAAD-CE4319964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CD8F7-59E8-1563-694D-696B7E2CB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7EA22-5D85-4B62-C770-230AB1C8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65CB-1D15-4F8D-A468-B38EEC2A932E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F739B-67E3-0A29-67B5-91A36B9D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E6572-E173-2A8E-B98C-380D77F7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7B81-DFA3-4140-9D7E-41315C14B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13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2037-85AC-FF70-C6AB-B86B7BD1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B4CDD-4D98-4F0B-202C-A99D05BD1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50458-86D6-6115-8CEC-6FB11A2B7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9C9AC-0861-A1E6-69D0-A6F046CA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65CB-1D15-4F8D-A468-B38EEC2A932E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F1187-AF8F-3BC9-141E-58243454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A1137-EB4E-F4B6-07DC-FF4DE4D4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7B81-DFA3-4140-9D7E-41315C14B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84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60F29-970B-51C8-9B1B-8107DF2CC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7E6D2-1C98-14B5-447B-2252F392A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119FD-472B-894F-D3C6-8D4C2B634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165CB-1D15-4F8D-A468-B38EEC2A932E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4E6E8-BBB8-B5A3-FB52-421DA3780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9A4DC-8818-5F7E-7292-C80727CBB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77B81-DFA3-4140-9D7E-41315C14B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00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EEC4C-790F-73DF-880C-8ADA7552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374" y="532274"/>
            <a:ext cx="3628104" cy="1325563"/>
          </a:xfrm>
        </p:spPr>
        <p:txBody>
          <a:bodyPr>
            <a:normAutofit/>
          </a:bodyPr>
          <a:lstStyle/>
          <a:p>
            <a:pPr algn="just"/>
            <a:r>
              <a:rPr lang="en-US" sz="5400" b="1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AIR CANVA</a:t>
            </a:r>
            <a:endParaRPr lang="en-IN" sz="5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366CDCDA-D31D-7F64-C878-D77A6902356F}"/>
              </a:ext>
            </a:extLst>
          </p:cNvPr>
          <p:cNvSpPr/>
          <p:nvPr/>
        </p:nvSpPr>
        <p:spPr>
          <a:xfrm rot="20267832">
            <a:off x="8297845" y="3656514"/>
            <a:ext cx="1745466" cy="1779330"/>
          </a:xfrm>
          <a:prstGeom prst="blockArc">
            <a:avLst>
              <a:gd name="adj1" fmla="val 19676208"/>
              <a:gd name="adj2" fmla="val 15799349"/>
              <a:gd name="adj3" fmla="val 246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DB7F6955-E49E-F09E-74C4-0C1579BC0CF8}"/>
              </a:ext>
            </a:extLst>
          </p:cNvPr>
          <p:cNvSpPr/>
          <p:nvPr/>
        </p:nvSpPr>
        <p:spPr>
          <a:xfrm rot="3595258">
            <a:off x="6432413" y="3490915"/>
            <a:ext cx="1760571" cy="1681238"/>
          </a:xfrm>
          <a:prstGeom prst="blockArc">
            <a:avLst>
              <a:gd name="adj1" fmla="val 18199770"/>
              <a:gd name="adj2" fmla="val 14983374"/>
              <a:gd name="adj3" fmla="val 24307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04483BE5-9F0F-1A08-AB4A-EFAF0BCAC9F2}"/>
              </a:ext>
            </a:extLst>
          </p:cNvPr>
          <p:cNvSpPr/>
          <p:nvPr/>
        </p:nvSpPr>
        <p:spPr>
          <a:xfrm rot="9376003">
            <a:off x="7601024" y="2080199"/>
            <a:ext cx="1760571" cy="1681238"/>
          </a:xfrm>
          <a:prstGeom prst="blockArc">
            <a:avLst>
              <a:gd name="adj1" fmla="val 20124137"/>
              <a:gd name="adj2" fmla="val 16208329"/>
              <a:gd name="adj3" fmla="val 2472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4624E7-BED5-518C-EECB-BC26990DA6AD}"/>
              </a:ext>
            </a:extLst>
          </p:cNvPr>
          <p:cNvSpPr txBox="1"/>
          <p:nvPr/>
        </p:nvSpPr>
        <p:spPr>
          <a:xfrm>
            <a:off x="447641" y="2707758"/>
            <a:ext cx="6082830" cy="3285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        </a:t>
            </a:r>
            <a:r>
              <a:rPr lang="en-US" sz="2000" b="1" dirty="0"/>
              <a:t>A Minor project on presented by :</a:t>
            </a:r>
          </a:p>
          <a:p>
            <a:pPr algn="ctr"/>
            <a:r>
              <a:rPr lang="en-US" sz="2000" b="1" dirty="0"/>
              <a:t>        CSE, 4</a:t>
            </a:r>
            <a:r>
              <a:rPr lang="en-US" sz="2000" b="1" baseline="30000" dirty="0"/>
              <a:t>th</a:t>
            </a:r>
            <a:r>
              <a:rPr lang="en-US" sz="2000" b="1" dirty="0"/>
              <a:t>  yr student</a:t>
            </a:r>
          </a:p>
          <a:p>
            <a:pPr algn="ctr"/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1. Biswa Arpita Sethy (2101214078)	</a:t>
            </a:r>
            <a:endParaRPr lang="en-IN" sz="20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Debajani Sethy (2101214081)</a:t>
            </a:r>
            <a:endParaRPr lang="en-IN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3. Jyotirmayee Sethy (2101214096)</a:t>
            </a:r>
            <a:endParaRPr lang="en-IN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4. Soumyaranjan Dhal (2221214008)</a:t>
            </a:r>
            <a:endParaRPr lang="en-IN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Under the Guidance of:</a:t>
            </a:r>
            <a:endParaRPr lang="en-IN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Mr. Subhashis Mishra, Assistant professor, CSE</a:t>
            </a:r>
            <a:endParaRPr lang="en-IN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62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0CCB-2703-7A8C-5C2D-38E1DC03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1045"/>
          </a:xfrm>
        </p:spPr>
        <p:txBody>
          <a:bodyPr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IN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utput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8B533B-B0AC-533E-3670-9E771B934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046"/>
            <a:ext cx="12191999" cy="5815780"/>
          </a:xfrm>
        </p:spPr>
      </p:pic>
    </p:spTree>
    <p:extLst>
      <p:ext uri="{BB962C8B-B14F-4D97-AF65-F5344CB8AC3E}">
        <p14:creationId xmlns:p14="http://schemas.microsoft.com/office/powerpoint/2010/main" val="219826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0CCB-2703-7A8C-5C2D-38E1DC03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5EA5-396C-05DF-B0BC-B7EB29ACC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5" y="1514168"/>
            <a:ext cx="11847871" cy="5230761"/>
          </a:xfrm>
        </p:spPr>
        <p:txBody>
          <a:bodyPr/>
          <a:lstStyle/>
          <a:p>
            <a:pPr algn="just"/>
            <a:r>
              <a:rPr lang="en-US" dirty="0"/>
              <a:t>Air Canva is a versatile online design platform used for creating visual content in various fields.</a:t>
            </a:r>
          </a:p>
          <a:p>
            <a:pPr algn="just"/>
            <a:r>
              <a:rPr lang="en-US" dirty="0"/>
              <a:t>In education, it helps teachers and students make presentations and infographics easily. </a:t>
            </a:r>
          </a:p>
          <a:p>
            <a:pPr algn="just"/>
            <a:r>
              <a:rPr lang="en-US" dirty="0"/>
              <a:t>Businesses leverage it for marketing materials like social media posts and flyers using pre-designed templates. </a:t>
            </a:r>
          </a:p>
          <a:p>
            <a:pPr algn="just"/>
            <a:r>
              <a:rPr lang="en-US" dirty="0"/>
              <a:t>Personal projects such as invitations and resumes can be customized with ease.</a:t>
            </a:r>
          </a:p>
          <a:p>
            <a:pPr algn="just"/>
            <a:r>
              <a:rPr lang="en-US" dirty="0"/>
              <a:t>Additionally, it facilitates collaborative work by allowing teams to design in real-time. With its simple interface and broad toolset, Air Canva makes design accessible to both professionals and casual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18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0CCB-2703-7A8C-5C2D-38E1DC03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5EA5-396C-05DF-B0BC-B7EB29ACC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5" y="1514168"/>
            <a:ext cx="11847871" cy="5230761"/>
          </a:xfrm>
        </p:spPr>
        <p:txBody>
          <a:bodyPr/>
          <a:lstStyle/>
          <a:p>
            <a:pPr algn="just"/>
            <a:r>
              <a:rPr lang="en-US" dirty="0"/>
              <a:t>Air Canvas offers a unique way to present ideas by drawing in the air using a camera. </a:t>
            </a:r>
          </a:p>
          <a:p>
            <a:pPr algn="just"/>
            <a:r>
              <a:rPr lang="en-US" dirty="0"/>
              <a:t>It enhances creativity by enabling artistic expression without physical materials, making it ideal for designers and artists. </a:t>
            </a:r>
          </a:p>
          <a:p>
            <a:pPr algn="just"/>
            <a:r>
              <a:rPr lang="en-US" dirty="0"/>
              <a:t>It's also cost-effective, eliminating the need for expensive materials like paper and markers. </a:t>
            </a:r>
          </a:p>
          <a:p>
            <a:pPr algn="just"/>
            <a:r>
              <a:rPr lang="en-US" dirty="0"/>
              <a:t>Enhances design creativity and saves time and efforts in identifying color accuracy.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2592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E7B2-1648-F712-54A2-DA9871BD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Scope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850D-6E7F-F5D1-93E8-A5E787A78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5" y="1366684"/>
            <a:ext cx="12005187" cy="549131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By eliminating the need for traditional writing tools, it proposes an effective implementation method for screen-based teaching and design.</a:t>
            </a:r>
          </a:p>
          <a:p>
            <a:pPr algn="just"/>
            <a:r>
              <a:rPr lang="en-US" dirty="0"/>
              <a:t>Computer vision, the science of enabling computers to interpret digital images, has seen significant advancements, often surpassing human capabilities in pattern recognition, especially in healthcare. </a:t>
            </a:r>
          </a:p>
          <a:p>
            <a:pPr algn="just"/>
            <a:r>
              <a:rPr lang="en-US" dirty="0"/>
              <a:t>As the technology evolves, it promises simpler training processes and improved identification of images. </a:t>
            </a:r>
          </a:p>
          <a:p>
            <a:pPr algn="just"/>
            <a:r>
              <a:rPr lang="en-US" dirty="0"/>
              <a:t>Future developments will integrate computer vision with other AI technologies, such as natural language generation, to create more engaging applications, including support for visually impaired individuals.</a:t>
            </a:r>
          </a:p>
          <a:p>
            <a:pPr algn="just"/>
            <a:r>
              <a:rPr lang="en-US" dirty="0"/>
              <a:t> This field is also closely tied to the growth of virtual and augmented reality (VR and AR), with increasing market interest leading to the release of innovative technology products.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000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E7B2-1648-F712-54A2-DA9871BD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850D-6E7F-F5D1-93E8-A5E787A78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29" y="1838633"/>
            <a:ext cx="11592232" cy="5319251"/>
          </a:xfrm>
        </p:spPr>
        <p:txBody>
          <a:bodyPr/>
          <a:lstStyle/>
          <a:p>
            <a:pPr algn="just"/>
            <a:r>
              <a:rPr lang="en-US" dirty="0"/>
              <a:t>The color detection feature for air canva aims to enhance the design experience by automatically identifying and extracting colors from images. </a:t>
            </a:r>
          </a:p>
          <a:p>
            <a:pPr algn="just"/>
            <a:r>
              <a:rPr lang="en-US" dirty="0"/>
              <a:t>The color detection feature for Air canva has the potential to revolutionize the design process. </a:t>
            </a:r>
          </a:p>
          <a:p>
            <a:pPr algn="just"/>
            <a:r>
              <a:rPr lang="en-US" dirty="0"/>
              <a:t>Color Detection enables accurate color identification and extraction.</a:t>
            </a:r>
          </a:p>
          <a:p>
            <a:pPr algn="just"/>
            <a:r>
              <a:rPr lang="en-US" dirty="0"/>
              <a:t>Color detection is the basic and important step for proceeding in computer vision.</a:t>
            </a:r>
          </a:p>
        </p:txBody>
      </p:sp>
    </p:spTree>
    <p:extLst>
      <p:ext uri="{BB962C8B-B14F-4D97-AF65-F5344CB8AC3E}">
        <p14:creationId xmlns:p14="http://schemas.microsoft.com/office/powerpoint/2010/main" val="233292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1">
                <a:lumMod val="75000"/>
              </a:schemeClr>
            </a:gs>
            <a:gs pos="21693">
              <a:srgbClr val="E1E8F5"/>
            </a:gs>
            <a:gs pos="40566">
              <a:schemeClr val="accent1">
                <a:lumMod val="40000"/>
                <a:lumOff val="60000"/>
              </a:schemeClr>
            </a:gs>
            <a:gs pos="60125">
              <a:schemeClr val="accent1">
                <a:lumMod val="60000"/>
                <a:lumOff val="40000"/>
              </a:schemeClr>
            </a:gs>
            <a:gs pos="92316">
              <a:srgbClr val="0070C0"/>
            </a:gs>
            <a:gs pos="74000">
              <a:schemeClr val="accent5">
                <a:lumMod val="75000"/>
              </a:schemeClr>
            </a:gs>
            <a:gs pos="83000">
              <a:srgbClr val="00B0F0"/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5493E7-2A89-1EB0-3D10-9CFF2C6A9C65}"/>
              </a:ext>
            </a:extLst>
          </p:cNvPr>
          <p:cNvSpPr txBox="1"/>
          <p:nvPr/>
        </p:nvSpPr>
        <p:spPr>
          <a:xfrm>
            <a:off x="3500285" y="2735515"/>
            <a:ext cx="4355689" cy="11079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056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EEC4C-790F-73DF-880C-8ADA7552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374" y="532274"/>
            <a:ext cx="3628104" cy="1325563"/>
          </a:xfrm>
        </p:spPr>
        <p:txBody>
          <a:bodyPr>
            <a:normAutofit/>
          </a:bodyPr>
          <a:lstStyle/>
          <a:p>
            <a:pPr algn="just"/>
            <a:r>
              <a:rPr lang="en-US" sz="5400" b="1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endParaRPr lang="en-IN" sz="5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53F838-FF14-F6FC-CBE6-FD3ED6893C71}"/>
              </a:ext>
            </a:extLst>
          </p:cNvPr>
          <p:cNvSpPr txBox="1"/>
          <p:nvPr/>
        </p:nvSpPr>
        <p:spPr>
          <a:xfrm>
            <a:off x="1218876" y="1633890"/>
            <a:ext cx="437109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IN" sz="2800" b="1" dirty="0"/>
              <a:t>Introduction</a:t>
            </a:r>
          </a:p>
          <a:p>
            <a:pPr marL="514350" indent="-514350">
              <a:buAutoNum type="arabicPeriod"/>
            </a:pPr>
            <a:r>
              <a:rPr lang="en-IN" sz="2800" b="1" dirty="0"/>
              <a:t>Problem Statement</a:t>
            </a:r>
          </a:p>
          <a:p>
            <a:pPr marL="514350" indent="-514350">
              <a:buAutoNum type="arabicPeriod"/>
            </a:pPr>
            <a:r>
              <a:rPr lang="en-IN" sz="2800" b="1" dirty="0"/>
              <a:t>Objective of Project</a:t>
            </a:r>
          </a:p>
          <a:p>
            <a:pPr marL="514350" indent="-514350">
              <a:buAutoNum type="arabicPeriod"/>
            </a:pPr>
            <a:r>
              <a:rPr lang="en-IN" sz="2800" b="1" dirty="0"/>
              <a:t>Literature Survey</a:t>
            </a:r>
          </a:p>
          <a:p>
            <a:pPr marL="514350" indent="-514350">
              <a:buAutoNum type="arabicPeriod"/>
            </a:pPr>
            <a:r>
              <a:rPr lang="en-IN" sz="2800" b="1" dirty="0"/>
              <a:t>Project Scope</a:t>
            </a:r>
          </a:p>
          <a:p>
            <a:pPr marL="514350" indent="-514350">
              <a:buAutoNum type="arabicPeriod"/>
            </a:pPr>
            <a:r>
              <a:rPr lang="en-IN" sz="2800" b="1" dirty="0"/>
              <a:t>Working Methodology</a:t>
            </a:r>
          </a:p>
          <a:p>
            <a:pPr marL="514350" indent="-514350">
              <a:buAutoNum type="arabicPeriod"/>
            </a:pPr>
            <a:r>
              <a:rPr lang="en-IN" sz="2800" b="1" dirty="0"/>
              <a:t>Tools and Platform Used</a:t>
            </a:r>
          </a:p>
          <a:p>
            <a:pPr marL="514350" indent="-514350">
              <a:buAutoNum type="arabicPeriod"/>
            </a:pPr>
            <a:r>
              <a:rPr lang="en-IN" sz="2800" b="1" dirty="0"/>
              <a:t>Output</a:t>
            </a:r>
          </a:p>
          <a:p>
            <a:pPr marL="514350" indent="-514350">
              <a:buAutoNum type="arabicPeriod"/>
            </a:pPr>
            <a:r>
              <a:rPr lang="en-IN" sz="2800" b="1" dirty="0"/>
              <a:t>Application</a:t>
            </a:r>
          </a:p>
          <a:p>
            <a:pPr marL="514350" indent="-514350">
              <a:buAutoNum type="arabicPeriod"/>
            </a:pPr>
            <a:r>
              <a:rPr lang="en-IN" sz="2800" b="1" dirty="0"/>
              <a:t>Advantages</a:t>
            </a:r>
          </a:p>
          <a:p>
            <a:pPr marL="514350" indent="-514350">
              <a:buAutoNum type="arabicPeriod"/>
            </a:pPr>
            <a:r>
              <a:rPr lang="en-IN" sz="2800" b="1" dirty="0"/>
              <a:t>Future Scope</a:t>
            </a:r>
          </a:p>
          <a:p>
            <a:pPr marL="514350" indent="-514350">
              <a:buAutoNum type="arabicPeriod"/>
            </a:pPr>
            <a:r>
              <a:rPr lang="en-IN" sz="28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4255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EEC4C-790F-73DF-880C-8ADA7552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46" y="18255"/>
            <a:ext cx="10515600" cy="1318931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IN" sz="5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8C9343-C636-DE1A-0C68-29FA2224B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1337187"/>
            <a:ext cx="11828206" cy="539791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Air Canvas is an innovative drawing tool just by waving our hands.</a:t>
            </a:r>
          </a:p>
          <a:p>
            <a:pPr algn="just"/>
            <a:r>
              <a:rPr lang="en-US" dirty="0"/>
              <a:t> So, in this project we are going to build an air canva using Python , OpenCV, Machine learning, mediapipe.</a:t>
            </a:r>
          </a:p>
          <a:p>
            <a:pPr algn="just"/>
            <a:r>
              <a:rPr lang="en-US" dirty="0"/>
              <a:t>OpenCV is an open-source computer vision library for performing various advanced image processing tasks.</a:t>
            </a:r>
          </a:p>
          <a:p>
            <a:pPr algn="just"/>
            <a:r>
              <a:rPr lang="en-US" dirty="0"/>
              <a:t> Unlike traditional input devices like keyboards and mice, which are precise but limited, modern methods include touchscreens and voice recognition.</a:t>
            </a:r>
          </a:p>
          <a:p>
            <a:pPr algn="just"/>
            <a:r>
              <a:rPr lang="en-US" dirty="0"/>
              <a:t> Touchscreens, common in smartphones, can be less accurate and more expensive. Voice recognition offers hands-free input but lacks guaranteed accuracy in word recognition.</a:t>
            </a:r>
          </a:p>
          <a:p>
            <a:pPr algn="just"/>
            <a:r>
              <a:rPr lang="en-US" dirty="0"/>
              <a:t>We’ll use color detection and segmentation techniques</a:t>
            </a:r>
            <a:r>
              <a:rPr lang="en-IN" dirty="0"/>
              <a:t> to achieve this objective.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7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EEC4C-790F-73DF-880C-8ADA7552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IN" sz="5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8C9343-C636-DE1A-0C68-29FA2224B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43" y="1592826"/>
            <a:ext cx="11779044" cy="513244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overuse of smartphones, especially among children, diverts attention from education to social media and games, potentially causing depression, accidents, or mental health issues. </a:t>
            </a:r>
          </a:p>
          <a:p>
            <a:pPr algn="just"/>
            <a:r>
              <a:rPr lang="en-US" dirty="0"/>
              <a:t>Paper wastage, through unnecessary writing and drawing, leads to deforestation. </a:t>
            </a:r>
          </a:p>
          <a:p>
            <a:pPr algn="just"/>
            <a:r>
              <a:rPr lang="en-US" dirty="0"/>
              <a:t>Air Canvas, though not physically pocket-friendly, offers an alternative to traditional methods of drawing by using hand movement. </a:t>
            </a:r>
          </a:p>
          <a:p>
            <a:pPr algn="just"/>
            <a:r>
              <a:rPr lang="en-US" dirty="0"/>
              <a:t>While Air Canvas has economic benefits, such as reducing costs and promoting sustainability, it requires devices and internet, which can limit its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317176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EEC4C-790F-73DF-880C-8ADA7552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9881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 of project</a:t>
            </a:r>
            <a:endParaRPr lang="en-IN" sz="5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8C9343-C636-DE1A-0C68-29FA2224B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3" y="1592826"/>
            <a:ext cx="11808542" cy="5122606"/>
          </a:xfrm>
        </p:spPr>
        <p:txBody>
          <a:bodyPr/>
          <a:lstStyle/>
          <a:p>
            <a:pPr algn="just"/>
            <a:r>
              <a:rPr lang="en-US" dirty="0"/>
              <a:t>The Air Canvas project is a research initiative focused on developing a system that allows users to create digital artwork through hand movements in the air. </a:t>
            </a:r>
          </a:p>
          <a:p>
            <a:pPr algn="just"/>
            <a:r>
              <a:rPr lang="en-US" dirty="0"/>
              <a:t>By using computer vision and machine learning algorithms, the system tracks hand movements and translates them into digital brushstrokes on a virtual canvas.</a:t>
            </a:r>
          </a:p>
          <a:p>
            <a:pPr algn="just"/>
            <a:r>
              <a:rPr lang="en-US" dirty="0"/>
              <a:t> The project aims to provide a natural, intuitive user friendly, enabling users to explore various brushstrokes, colors, and techniques. </a:t>
            </a:r>
          </a:p>
          <a:p>
            <a:pPr algn="just"/>
            <a:r>
              <a:rPr lang="en-US" dirty="0"/>
              <a:t>Additionally, it demonstrates the potential of computer vision and machine learning in creative applications, pushing the boundaries of human-computer interaction and artistic exploration.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919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EEC4C-790F-73DF-880C-8ADA7552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Survey</a:t>
            </a:r>
            <a:endParaRPr lang="en-IN" sz="5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8C9343-C636-DE1A-0C68-29FA2224B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3" y="1592826"/>
            <a:ext cx="11808542" cy="512260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Air Canvas project is a technology that enables users to create digital art in the air, translating gestures into virtual drawings.</a:t>
            </a:r>
          </a:p>
          <a:p>
            <a:pPr algn="just"/>
            <a:r>
              <a:rPr lang="en-US" dirty="0"/>
              <a:t> It uses computer vision and machine learning to track hand movements and convert them into digital strokes. </a:t>
            </a:r>
          </a:p>
          <a:p>
            <a:pPr algn="just"/>
            <a:r>
              <a:rPr lang="en-US" dirty="0"/>
              <a:t>We’ll use color detection and image segmentation to achieve our goals.</a:t>
            </a:r>
          </a:p>
          <a:p>
            <a:pPr algn="just"/>
            <a:r>
              <a:rPr lang="en-US" dirty="0"/>
              <a:t>Color detection is an image processing technique where we can detect any color in a given range of HSV color space.</a:t>
            </a:r>
          </a:p>
          <a:p>
            <a:pPr algn="just"/>
            <a:r>
              <a:rPr lang="en-US" dirty="0"/>
              <a:t>Image segmentation is the process of labelling every pixel in an image, where each pixel shares the same certain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212327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EEC4C-790F-73DF-880C-8ADA7552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9" y="291326"/>
            <a:ext cx="10515600" cy="3133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Scope</a:t>
            </a:r>
            <a:endParaRPr lang="en-IN" sz="5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8C9343-C636-DE1A-0C68-29FA2224B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3" y="924232"/>
            <a:ext cx="11808542" cy="5791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Air Canvas project aims to develop a technology allowing users to create digital art in the air, transforming gestures into digital strokes on a virtual canvas using computer vision and machine learning. The scope of computer vision, especially with OpenCV, is vast, including object detection in both commercial and governmental applications.</a:t>
            </a:r>
            <a:endParaRPr lang="en-IN" sz="2400" dirty="0"/>
          </a:p>
        </p:txBody>
      </p:sp>
      <p:sp>
        <p:nvSpPr>
          <p:cNvPr id="3" name="Minus Sign 2">
            <a:extLst>
              <a:ext uri="{FF2B5EF4-FFF2-40B4-BE49-F238E27FC236}">
                <a16:creationId xmlns:a16="http://schemas.microsoft.com/office/drawing/2014/main" id="{4A1D40AE-C328-770E-37BC-B3779108D7FD}"/>
              </a:ext>
            </a:extLst>
          </p:cNvPr>
          <p:cNvSpPr/>
          <p:nvPr/>
        </p:nvSpPr>
        <p:spPr>
          <a:xfrm rot="16200000">
            <a:off x="2445269" y="4210663"/>
            <a:ext cx="3996813" cy="383459"/>
          </a:xfrm>
          <a:prstGeom prst="mathMinus">
            <a:avLst>
              <a:gd name="adj1" fmla="val 3377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293592-CA53-449E-CB9B-34DD70829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975598" y="-3093141"/>
            <a:ext cx="428122" cy="118478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F2E51F-8B48-0831-DC6E-9A7E3F633146}"/>
              </a:ext>
            </a:extLst>
          </p:cNvPr>
          <p:cNvSpPr/>
          <p:nvPr/>
        </p:nvSpPr>
        <p:spPr>
          <a:xfrm>
            <a:off x="265723" y="2383266"/>
            <a:ext cx="3942736" cy="5506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Functional Requirements</a:t>
            </a:r>
            <a:endParaRPr lang="en-IN" sz="2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711769-750A-81CB-4C20-8422002B810B}"/>
              </a:ext>
            </a:extLst>
          </p:cNvPr>
          <p:cNvSpPr/>
          <p:nvPr/>
        </p:nvSpPr>
        <p:spPr>
          <a:xfrm>
            <a:off x="4212995" y="2382046"/>
            <a:ext cx="3942736" cy="5506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Non-functional Requirements</a:t>
            </a:r>
            <a:endParaRPr lang="en-IN" sz="20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59047C-904D-F525-1D05-D2133D35D757}"/>
              </a:ext>
            </a:extLst>
          </p:cNvPr>
          <p:cNvSpPr/>
          <p:nvPr/>
        </p:nvSpPr>
        <p:spPr>
          <a:xfrm>
            <a:off x="69205" y="3093151"/>
            <a:ext cx="4315855" cy="29266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Display Screen: A display screen (e.g., monitor)is used to display the generated digital artwork.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Camera:A</a:t>
            </a:r>
            <a:r>
              <a:rPr lang="en-US" dirty="0">
                <a:solidFill>
                  <a:schemeClr val="tx1"/>
                </a:solidFill>
              </a:rPr>
              <a:t> high-resolution Camera (</a:t>
            </a:r>
            <a:r>
              <a:rPr lang="en-US" dirty="0" err="1">
                <a:solidFill>
                  <a:schemeClr val="tx1"/>
                </a:solidFill>
              </a:rPr>
              <a:t>e.g.,Microsoft</a:t>
            </a:r>
            <a:r>
              <a:rPr lang="en-US" dirty="0">
                <a:solidFill>
                  <a:schemeClr val="tx1"/>
                </a:solidFill>
              </a:rPr>
              <a:t> Kinect or Intel RealSense )is used the user’s hand movements.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Virtual Canva :Display artwork in real-time on a virtual canvas.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D52102-FFB2-E0CF-085C-77052D10E74B}"/>
              </a:ext>
            </a:extLst>
          </p:cNvPr>
          <p:cNvSpPr/>
          <p:nvPr/>
        </p:nvSpPr>
        <p:spPr>
          <a:xfrm>
            <a:off x="4492711" y="3029241"/>
            <a:ext cx="3776345" cy="29045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Real-time performance with minimal latency.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Accurate color detection and  image segmentation with high precision.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Easy-to-use interface for users without experience.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Scalable to handle various hand sizes, shapes, and lighting conditions.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DD49F5-9658-FBE5-B47F-08F392811F17}"/>
              </a:ext>
            </a:extLst>
          </p:cNvPr>
          <p:cNvSpPr/>
          <p:nvPr/>
        </p:nvSpPr>
        <p:spPr>
          <a:xfrm>
            <a:off x="8155731" y="2382046"/>
            <a:ext cx="3942736" cy="5506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Technical Requirements</a:t>
            </a:r>
            <a:endParaRPr lang="en-IN" sz="20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BC73D3-F004-FF17-AA2C-CD16B69C5FE4}"/>
              </a:ext>
            </a:extLst>
          </p:cNvPr>
          <p:cNvSpPr/>
          <p:nvPr/>
        </p:nvSpPr>
        <p:spPr>
          <a:xfrm>
            <a:off x="8400148" y="3029241"/>
            <a:ext cx="3698319" cy="29045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Hardware includes a high-resolution camera, a computer or mobile device, and a display.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Software utilizes OpenCV, Machine learning, </a:t>
            </a:r>
            <a:r>
              <a:rPr lang="en-IN" dirty="0" err="1">
                <a:solidFill>
                  <a:schemeClr val="tx1"/>
                </a:solidFill>
              </a:rPr>
              <a:t>Mediapipe</a:t>
            </a:r>
            <a:r>
              <a:rPr lang="en-IN" dirty="0">
                <a:solidFill>
                  <a:schemeClr val="tx1"/>
                </a:solidFill>
              </a:rPr>
              <a:t> and runs on Windows or macOS.</a:t>
            </a:r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29EBD5FB-7D2D-70AA-F36C-38084D5B72AA}"/>
              </a:ext>
            </a:extLst>
          </p:cNvPr>
          <p:cNvSpPr/>
          <p:nvPr/>
        </p:nvSpPr>
        <p:spPr>
          <a:xfrm rot="16200000">
            <a:off x="6337324" y="4228301"/>
            <a:ext cx="3983784" cy="361212"/>
          </a:xfrm>
          <a:prstGeom prst="mathMinus">
            <a:avLst>
              <a:gd name="adj1" fmla="val 34408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612909-BF19-25A9-A351-5476B301A6F8}"/>
              </a:ext>
            </a:extLst>
          </p:cNvPr>
          <p:cNvSpPr txBox="1"/>
          <p:nvPr/>
        </p:nvSpPr>
        <p:spPr>
          <a:xfrm>
            <a:off x="69205" y="6091040"/>
            <a:ext cx="120050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Beyond digital art, OpenCV is also used in areas like autonomous driving (ADAS) for traffic sign detection and medical imaging for tasks like microorganism detection.</a:t>
            </a:r>
          </a:p>
        </p:txBody>
      </p:sp>
    </p:spTree>
    <p:extLst>
      <p:ext uri="{BB962C8B-B14F-4D97-AF65-F5344CB8AC3E}">
        <p14:creationId xmlns:p14="http://schemas.microsoft.com/office/powerpoint/2010/main" val="67496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EEC4C-790F-73DF-880C-8ADA7552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45" y="383459"/>
            <a:ext cx="10515600" cy="124869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Methodology</a:t>
            </a:r>
            <a:br>
              <a:rPr lang="en-IN" sz="5400" b="1" dirty="0"/>
            </a:br>
            <a:endParaRPr lang="en-IN" sz="5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8C9343-C636-DE1A-0C68-29FA2224B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3" y="1592826"/>
            <a:ext cx="11808542" cy="512260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Air Canvas system enables users to draw digitally by waving a finger equipped with a colorful tip, without using keypads, styluses, or gloves. </a:t>
            </a:r>
          </a:p>
          <a:p>
            <a:pPr algn="just"/>
            <a:r>
              <a:rPr lang="en-US" dirty="0"/>
              <a:t>It uses a camera to capture hand movements and displays the artwork on a screen. </a:t>
            </a:r>
          </a:p>
          <a:p>
            <a:pPr algn="just"/>
            <a:r>
              <a:rPr lang="en-US" dirty="0"/>
              <a:t>The system comprises hardware like a high-resolution camera and a display screen, alongside software components.</a:t>
            </a:r>
          </a:p>
          <a:p>
            <a:pPr algn="just"/>
            <a:r>
              <a:rPr lang="en-US" dirty="0"/>
              <a:t> These include a hand-tracking module to detect movements, a gesture recognition module to interpret gestures, and a digital stroke generation module to create digital strokes based on gestures. </a:t>
            </a:r>
          </a:p>
          <a:p>
            <a:pPr algn="just"/>
            <a:r>
              <a:rPr lang="en-US" dirty="0"/>
              <a:t>The virtual canvas displays the output, while the user interface provides options like color selection and brush size adjustment.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73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EEC4C-790F-73DF-880C-8ADA7552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284" y="550606"/>
            <a:ext cx="10515600" cy="111104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and Platform Used</a:t>
            </a:r>
            <a:br>
              <a:rPr lang="en-IN" sz="5400" b="1" u="sng" dirty="0"/>
            </a:br>
            <a:endParaRPr lang="en-IN" sz="5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764D1-3EE9-54BF-4876-B00729D6D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7" y="1248697"/>
            <a:ext cx="11769213" cy="533891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u="sng" dirty="0"/>
              <a:t>Hardware Requirement:</a:t>
            </a:r>
          </a:p>
          <a:p>
            <a:pPr marL="0" indent="0" algn="just">
              <a:buNone/>
            </a:pPr>
            <a:r>
              <a:rPr lang="en-US" b="1" dirty="0"/>
              <a:t>1. Camera: </a:t>
            </a:r>
            <a:r>
              <a:rPr lang="en-US" dirty="0"/>
              <a:t>Optical instrument for capturing images, either still or moving (video). Derived from “Camera Obscura,” a precursor to the modern camera. Works similarly to the human eye, evolving from early photographic techniques.</a:t>
            </a:r>
          </a:p>
          <a:p>
            <a:pPr marL="0" indent="0" algn="just">
              <a:buNone/>
            </a:pPr>
            <a:r>
              <a:rPr lang="en-US" b="1" dirty="0"/>
              <a:t>2. Screen: </a:t>
            </a:r>
            <a:r>
              <a:rPr lang="en-US" dirty="0"/>
              <a:t>Displays camera feed and drawing output. Essential for visualizing hand actions and performing drawing operations. </a:t>
            </a:r>
          </a:p>
          <a:p>
            <a:pPr algn="just"/>
            <a:r>
              <a:rPr lang="en-US" b="1" u="sng" dirty="0"/>
              <a:t>Software Requirement:</a:t>
            </a:r>
          </a:p>
          <a:p>
            <a:pPr marL="0" indent="0" algn="just">
              <a:buNone/>
            </a:pPr>
            <a:r>
              <a:rPr lang="en-US" b="1" dirty="0"/>
              <a:t>1. Python: </a:t>
            </a:r>
            <a:r>
              <a:rPr lang="en-US" dirty="0"/>
              <a:t>High-level, general-purpose programming language created by Guido van Rossum in 1991.Emphasizes code readability and efficiency. Two major versions: Python 2 and Python 3, both differing significantly.</a:t>
            </a:r>
          </a:p>
          <a:p>
            <a:pPr marL="0" indent="0" algn="just">
              <a:buNone/>
            </a:pPr>
            <a:r>
              <a:rPr lang="en-US" b="1" dirty="0"/>
              <a:t>2. </a:t>
            </a:r>
            <a:r>
              <a:rPr lang="en-US" b="1" dirty="0" err="1"/>
              <a:t>MediaPipe</a:t>
            </a:r>
            <a:r>
              <a:rPr lang="en-US" b="1" dirty="0"/>
              <a:t>: </a:t>
            </a:r>
            <a:r>
              <a:rPr lang="en-US" dirty="0"/>
              <a:t>Google framework for hand tracking and gesture recognition. Provides real-time, high-fidelity hand and finger tracking. Scalable to multiple hands, used in AR, sign language comprehension, and gesture control.</a:t>
            </a:r>
          </a:p>
          <a:p>
            <a:pPr marL="0" indent="0" algn="just">
              <a:buNone/>
            </a:pPr>
            <a:r>
              <a:rPr lang="en-US" b="1" dirty="0"/>
              <a:t>3. OpenCV: </a:t>
            </a:r>
            <a:r>
              <a:rPr lang="en-US" dirty="0"/>
              <a:t>Library for image recognition and processing. Used for hand tracking, object detection, and drawing. Enables real-time computer vision applications in Python.</a:t>
            </a:r>
          </a:p>
          <a:p>
            <a:pPr marL="0" indent="0" algn="just">
              <a:buNone/>
            </a:pPr>
            <a:r>
              <a:rPr lang="en-US" b="1" dirty="0"/>
              <a:t>4. NumPy: </a:t>
            </a:r>
            <a:r>
              <a:rPr lang="en-US" dirty="0"/>
              <a:t>N-dimensional array object (ndarray) for handling collections of items. Arrays are indexed and managed as memory blocks, essential for numerical computing.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28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1411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AIR CANVA</vt:lpstr>
      <vt:lpstr>Content</vt:lpstr>
      <vt:lpstr>Introduction</vt:lpstr>
      <vt:lpstr>Problem Statement</vt:lpstr>
      <vt:lpstr>Objective of project</vt:lpstr>
      <vt:lpstr>Literature Survey</vt:lpstr>
      <vt:lpstr>Project Scope</vt:lpstr>
      <vt:lpstr>Working Methodology </vt:lpstr>
      <vt:lpstr>Tools and Platform Used </vt:lpstr>
      <vt:lpstr>Output</vt:lpstr>
      <vt:lpstr>Application</vt:lpstr>
      <vt:lpstr>Advantages</vt:lpstr>
      <vt:lpstr>Future Scope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CANVA</dc:title>
  <dc:creator>JYOTIRMAYEE SETHY</dc:creator>
  <cp:lastModifiedBy>sushreebehera419@gmail.com</cp:lastModifiedBy>
  <cp:revision>8</cp:revision>
  <dcterms:created xsi:type="dcterms:W3CDTF">2024-09-12T03:29:26Z</dcterms:created>
  <dcterms:modified xsi:type="dcterms:W3CDTF">2024-11-08T16:42:20Z</dcterms:modified>
</cp:coreProperties>
</file>