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80" r:id="rId15"/>
    <p:sldId id="281" r:id="rId16"/>
    <p:sldId id="282" r:id="rId17"/>
    <p:sldId id="28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4" r:id="rId30"/>
    <p:sldId id="285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2019/9/19</a:t>
            </a:fld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EC7A24-3BB7-4D70-A54C-59350E313786}" type="datetimeFigureOut">
              <a:rPr kumimoji="1" lang="ja-JP" altLang="en-US" smtClean="0"/>
              <a:pPr/>
              <a:t>2019/9/19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kuten.co.j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7704" y="249289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Times New Roman" pitchFamily="18" charset="0"/>
                <a:cs typeface="Times New Roman" pitchFamily="18" charset="0"/>
              </a:rPr>
              <a:t>Website-</a:t>
            </a:r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smtClean="0">
                <a:hlinkClick r:id="rId2"/>
              </a:rPr>
              <a:t>https</a:t>
            </a:r>
            <a:r>
              <a:rPr lang="en-US" altLang="ja-JP" sz="3200" dirty="0" smtClean="0">
                <a:hlinkClick r:id="rId2"/>
              </a:rPr>
              <a:t>://</a:t>
            </a:r>
            <a:r>
              <a:rPr lang="en-US" altLang="ja-JP" sz="2800" dirty="0" smtClean="0">
                <a:hlinkClick r:id="rId2"/>
              </a:rPr>
              <a:t>www.rakuten.co.jp</a:t>
            </a:r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ja-JP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 smtClean="0"/>
              <a:t>What looks good in Login page </a:t>
            </a:r>
            <a:endParaRPr kumimoji="1" lang="ja-JP" altLang="en-US" sz="4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980728"/>
            <a:ext cx="7854696" cy="57606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Member login title is left aligned inside rectangular box in black color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After clicking on textbox border color turns blue and background color of textbox turns light red in color.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On mouse hover link color changes blue to purple.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Conditions are displayed in rectangular box to be checked before attempt to login.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Registration Tab is given when clicked on page is redirected to registration page.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Check box is given to disable auto login if the login is not done from private device.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92696"/>
            <a:ext cx="7854696" cy="54006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7"/>
            </a:pPr>
            <a:r>
              <a:rPr lang="en-US" altLang="ja-JP" sz="2400" dirty="0">
                <a:latin typeface="+mj-lt"/>
              </a:rPr>
              <a:t>Link is given to check details about privacy policies of the organization.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altLang="ja-JP" sz="2400" dirty="0">
                <a:latin typeface="+mj-lt"/>
              </a:rPr>
              <a:t>Forgot user Id/password link is given so that it can be changed is easily</a:t>
            </a:r>
            <a:r>
              <a:rPr lang="en-US" altLang="ja-JP" sz="2400" dirty="0" smtClean="0">
                <a:latin typeface="+mj-lt"/>
              </a:rPr>
              <a:t>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altLang="ja-JP" sz="2400" dirty="0" smtClean="0">
                <a:latin typeface="+mj-lt"/>
              </a:rPr>
              <a:t>Login button color is grey in color with black color text before the checkbox.</a:t>
            </a:r>
            <a:endParaRPr lang="en-US" altLang="ja-JP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168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28613"/>
            <a:ext cx="91440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hape 19"/>
          <p:cNvCxnSpPr/>
          <p:nvPr/>
        </p:nvCxnSpPr>
        <p:spPr>
          <a:xfrm flipV="1">
            <a:off x="1115616" y="2204864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99592" y="249289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rot="10800000">
            <a:off x="5220072" y="2492896"/>
            <a:ext cx="2088232" cy="216024"/>
          </a:xfrm>
          <a:prstGeom prst="bentConnector3">
            <a:avLst>
              <a:gd name="adj1" fmla="val 1792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08304" y="256490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>
            <a:off x="1115616" y="3717032"/>
            <a:ext cx="1728192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9"/>
          <p:cNvCxnSpPr/>
          <p:nvPr/>
        </p:nvCxnSpPr>
        <p:spPr>
          <a:xfrm flipV="1">
            <a:off x="1187624" y="3501008"/>
            <a:ext cx="1584176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99592" y="357301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hape 19"/>
          <p:cNvCxnSpPr/>
          <p:nvPr/>
        </p:nvCxnSpPr>
        <p:spPr>
          <a:xfrm rot="10800000">
            <a:off x="7092280" y="1484784"/>
            <a:ext cx="792088" cy="6480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884368" y="19888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hape 19"/>
          <p:cNvCxnSpPr/>
          <p:nvPr/>
        </p:nvCxnSpPr>
        <p:spPr>
          <a:xfrm rot="5400000">
            <a:off x="7884368" y="4797152"/>
            <a:ext cx="1152128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32440" y="414908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4288" y="11663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Login </a:t>
            </a:r>
            <a:r>
              <a:rPr kumimoji="1" lang="en-US" altLang="ja-JP" sz="1600" dirty="0" smtClean="0"/>
              <a:t>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108012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800" dirty="0" smtClean="0"/>
              <a:t>What </a:t>
            </a:r>
            <a:r>
              <a:rPr lang="en-US" altLang="ja-JP" sz="4800" dirty="0" smtClean="0"/>
              <a:t>looks good in Login Error Page</a:t>
            </a:r>
            <a:endParaRPr kumimoji="1" lang="ja-JP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8136904" cy="525658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Error message is displayed in red color either user not registered or something went wrong.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Forgot user id/password link is given with error message.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For every text box specific required error is displayed.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Link is given which helps to secure login with strong user id and password.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Chatbot is popped to chat with organizations help section and get help.</a:t>
            </a: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hape 19"/>
          <p:cNvCxnSpPr/>
          <p:nvPr/>
        </p:nvCxnSpPr>
        <p:spPr>
          <a:xfrm flipV="1">
            <a:off x="827584" y="1340768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11560" y="170080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hape 19"/>
          <p:cNvCxnSpPr/>
          <p:nvPr/>
        </p:nvCxnSpPr>
        <p:spPr>
          <a:xfrm flipV="1">
            <a:off x="971600" y="1988840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55576" y="227687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rot="10800000">
            <a:off x="7164288" y="908720"/>
            <a:ext cx="1152128" cy="7200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316416" y="148478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hape 19"/>
          <p:cNvCxnSpPr/>
          <p:nvPr/>
        </p:nvCxnSpPr>
        <p:spPr>
          <a:xfrm flipV="1">
            <a:off x="2051720" y="6237312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35696" y="660599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60232" y="0"/>
            <a:ext cx="2483768" cy="2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Forgot  Password </a:t>
            </a:r>
            <a:r>
              <a:rPr kumimoji="1" lang="en-US" altLang="ja-JP" sz="1600" dirty="0" smtClean="0"/>
              <a:t>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100811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 smtClean="0"/>
              <a:t>What looks good in Forgot password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640960" cy="468052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Header is given in rectangular tab with grey background which has times new roman font and font size is 12.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Forgot password works in 5 phases in first three phases email id confirmation is done and if we don’t want to reset password we can stop after three phases.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Language change links are given so we can change language of the forgot password to English or again we can change to Japanese.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Registration link is given because if user has not registered he /she can register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algn="l"/>
            <a:endParaRPr lang="en-US" altLang="ja-JP" sz="2400" dirty="0" smtClean="0">
              <a:latin typeface="+mj-lt"/>
            </a:endParaRPr>
          </a:p>
          <a:p>
            <a:pPr algn="l"/>
            <a:endParaRPr kumimoji="1" lang="en-US" altLang="ja-JP" sz="2400" dirty="0" smtClean="0">
              <a:latin typeface="+mj-lt"/>
            </a:endParaRPr>
          </a:p>
          <a:p>
            <a:pPr algn="l"/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hape 19"/>
          <p:cNvCxnSpPr/>
          <p:nvPr/>
        </p:nvCxnSpPr>
        <p:spPr>
          <a:xfrm flipV="1">
            <a:off x="827584" y="2924944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11560" y="321297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hape 19"/>
          <p:cNvCxnSpPr/>
          <p:nvPr/>
        </p:nvCxnSpPr>
        <p:spPr>
          <a:xfrm rot="10800000">
            <a:off x="3419872" y="2996952"/>
            <a:ext cx="1512168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932040" y="328498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hape 19"/>
          <p:cNvCxnSpPr/>
          <p:nvPr/>
        </p:nvCxnSpPr>
        <p:spPr>
          <a:xfrm rot="10800000">
            <a:off x="4932040" y="5733256"/>
            <a:ext cx="1512168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44208" y="60212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60232" y="0"/>
            <a:ext cx="2483768" cy="2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Forgot  Password </a:t>
            </a:r>
            <a:r>
              <a:rPr kumimoji="1" lang="en-US" altLang="ja-JP" sz="1600" dirty="0" smtClean="0"/>
              <a:t>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12776"/>
          </a:xfrm>
        </p:spPr>
        <p:txBody>
          <a:bodyPr/>
          <a:lstStyle/>
          <a:p>
            <a:pPr algn="ctr"/>
            <a:r>
              <a:rPr kumimoji="1" lang="en-US" altLang="ja-JP" sz="4000" dirty="0" smtClean="0"/>
              <a:t>What looks good in Forgot password error page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84784"/>
            <a:ext cx="8784976" cy="475252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Show error messages in rectangular box with warning symbol in header.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The error messages which are in rectangular box work as a link which directly points to the particular error.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Particular error is displayed in the section where the error has occurred in red color.</a:t>
            </a:r>
          </a:p>
          <a:p>
            <a:pPr marL="514350" indent="-514350" algn="l"/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0513"/>
            <a:ext cx="9144001" cy="656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hape 19"/>
          <p:cNvCxnSpPr/>
          <p:nvPr/>
        </p:nvCxnSpPr>
        <p:spPr>
          <a:xfrm flipV="1">
            <a:off x="1115616" y="2204864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99592" y="256490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rot="10800000" flipV="1">
            <a:off x="4644008" y="3861048"/>
            <a:ext cx="1584176" cy="1440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28184" y="371703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hape 19"/>
          <p:cNvCxnSpPr/>
          <p:nvPr/>
        </p:nvCxnSpPr>
        <p:spPr>
          <a:xfrm flipV="1">
            <a:off x="251520" y="4077072"/>
            <a:ext cx="1080120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0" y="443711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hape 19"/>
          <p:cNvCxnSpPr/>
          <p:nvPr/>
        </p:nvCxnSpPr>
        <p:spPr>
          <a:xfrm rot="16200000" flipH="1">
            <a:off x="8172400" y="3573016"/>
            <a:ext cx="792088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172400" y="321297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hape 19"/>
          <p:cNvCxnSpPr/>
          <p:nvPr/>
        </p:nvCxnSpPr>
        <p:spPr>
          <a:xfrm rot="10800000">
            <a:off x="6012160" y="1556792"/>
            <a:ext cx="1440160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452320" y="16288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hape 19"/>
          <p:cNvCxnSpPr/>
          <p:nvPr/>
        </p:nvCxnSpPr>
        <p:spPr>
          <a:xfrm rot="10800000">
            <a:off x="7740352" y="2204864"/>
            <a:ext cx="720080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60432" y="24208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hape 19"/>
          <p:cNvCxnSpPr/>
          <p:nvPr/>
        </p:nvCxnSpPr>
        <p:spPr>
          <a:xfrm rot="10800000">
            <a:off x="5004048" y="2636912"/>
            <a:ext cx="936104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0152" y="27089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hape 19"/>
          <p:cNvCxnSpPr/>
          <p:nvPr/>
        </p:nvCxnSpPr>
        <p:spPr>
          <a:xfrm rot="10800000">
            <a:off x="5292080" y="2276872"/>
            <a:ext cx="1008112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300192" y="256490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60232" y="0"/>
            <a:ext cx="2483768" cy="2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Super Deal 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905272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800" dirty="0" smtClean="0"/>
              <a:t>What looks good in Super deal page</a:t>
            </a:r>
            <a:endParaRPr kumimoji="1" lang="ja-JP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348880"/>
            <a:ext cx="8352928" cy="4176464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ja-JP" dirty="0" smtClean="0">
                <a:latin typeface="+mj-lt"/>
              </a:rPr>
              <a:t>Search tab is provided to search specific product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dirty="0" smtClean="0">
                <a:latin typeface="+mj-lt"/>
              </a:rPr>
              <a:t>In this section deals </a:t>
            </a:r>
            <a:r>
              <a:rPr lang="en-US" altLang="ja-JP" dirty="0" smtClean="0">
                <a:latin typeface="+mj-lt"/>
              </a:rPr>
              <a:t>links is provided so that available deals can be directly checked.</a:t>
            </a:r>
            <a:endParaRPr kumimoji="1" lang="en-US" altLang="ja-JP" dirty="0" smtClean="0">
              <a:latin typeface="+mj-lt"/>
            </a:endParaRP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dirty="0" smtClean="0">
                <a:latin typeface="+mj-lt"/>
              </a:rPr>
              <a:t>The time and date is displayed when deal will end.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dirty="0" smtClean="0">
                <a:latin typeface="+mj-lt"/>
              </a:rPr>
              <a:t>Top </a:t>
            </a:r>
            <a:r>
              <a:rPr kumimoji="1" lang="en-US" altLang="ja-JP" dirty="0" smtClean="0">
                <a:latin typeface="+mj-lt"/>
              </a:rPr>
              <a:t>button is provided which is on right side of the page.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dirty="0" smtClean="0">
                <a:latin typeface="+mj-lt"/>
              </a:rPr>
              <a:t>Log in button is </a:t>
            </a:r>
            <a:r>
              <a:rPr lang="en-US" altLang="ja-JP" dirty="0" smtClean="0">
                <a:latin typeface="+mj-lt"/>
              </a:rPr>
              <a:t>provided .</a:t>
            </a:r>
            <a:endParaRPr kumimoji="1" lang="en-US" altLang="ja-JP" dirty="0" smtClean="0">
              <a:latin typeface="+mj-lt"/>
            </a:endParaRPr>
          </a:p>
          <a:p>
            <a:pPr marL="514350" indent="-514350" algn="l">
              <a:buFont typeface="+mj-lt"/>
              <a:buAutoNum type="arabicPeriod"/>
            </a:pPr>
            <a:endParaRPr kumimoji="1" lang="ja-JP" altLang="en-US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User Interface Design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Findings and Observations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92696"/>
            <a:ext cx="7854696" cy="511256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6"/>
            </a:pPr>
            <a:r>
              <a:rPr lang="en-US" altLang="ja-JP" sz="2400" dirty="0" smtClean="0">
                <a:latin typeface="+mj-lt"/>
              </a:rPr>
              <a:t>When </a:t>
            </a:r>
            <a:r>
              <a:rPr lang="en-US" altLang="ja-JP" sz="2400" dirty="0" smtClean="0">
                <a:latin typeface="+mj-lt"/>
              </a:rPr>
              <a:t>clicked on button popup is displayed with what are the current deals or shout out deals.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kumimoji="1" lang="en-US" altLang="ja-JP" sz="2400" dirty="0" smtClean="0">
                <a:latin typeface="+mj-lt"/>
              </a:rPr>
              <a:t>Filter tabs are given of different popular brands such as Nike,etc.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altLang="ja-JP" sz="2400" dirty="0" smtClean="0">
                <a:latin typeface="+mj-lt"/>
              </a:rPr>
              <a:t>When clicked on this button </a:t>
            </a:r>
            <a:r>
              <a:rPr lang="en-US" altLang="ja-JP" sz="2400" dirty="0" smtClean="0">
                <a:latin typeface="+mj-lt"/>
              </a:rPr>
              <a:t>it takes to the particular deal page.</a:t>
            </a:r>
            <a:endParaRPr kumimoji="1"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 startAt="7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90513"/>
            <a:ext cx="9144000" cy="656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hape 19"/>
          <p:cNvCxnSpPr/>
          <p:nvPr/>
        </p:nvCxnSpPr>
        <p:spPr>
          <a:xfrm rot="5400000" flipH="1" flipV="1">
            <a:off x="-396552" y="1556792"/>
            <a:ext cx="1512168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79512" y="24208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 flipV="1">
            <a:off x="8172400" y="3284984"/>
            <a:ext cx="720080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891992" y="314096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hape 19"/>
          <p:cNvCxnSpPr/>
          <p:nvPr/>
        </p:nvCxnSpPr>
        <p:spPr>
          <a:xfrm>
            <a:off x="323528" y="4149080"/>
            <a:ext cx="1008112" cy="288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7504" y="400506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hape 19"/>
          <p:cNvCxnSpPr/>
          <p:nvPr/>
        </p:nvCxnSpPr>
        <p:spPr>
          <a:xfrm rot="10800000">
            <a:off x="1331640" y="1700808"/>
            <a:ext cx="1872208" cy="6480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203848" y="220486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hape 19"/>
          <p:cNvCxnSpPr/>
          <p:nvPr/>
        </p:nvCxnSpPr>
        <p:spPr>
          <a:xfrm flipV="1">
            <a:off x="6156176" y="5739606"/>
            <a:ext cx="1086470" cy="4977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40152" y="609329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hape 19"/>
          <p:cNvCxnSpPr/>
          <p:nvPr/>
        </p:nvCxnSpPr>
        <p:spPr>
          <a:xfrm rot="10800000">
            <a:off x="4572000" y="6237312"/>
            <a:ext cx="1728192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300192" y="645333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60232" y="0"/>
            <a:ext cx="2483768" cy="2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Rakute</a:t>
            </a:r>
            <a:r>
              <a:rPr lang="en-US" altLang="ja-JP" sz="1600" dirty="0" smtClean="0"/>
              <a:t>n Rebate </a:t>
            </a:r>
            <a:r>
              <a:rPr kumimoji="1" lang="en-US" altLang="ja-JP" sz="1600" dirty="0" smtClean="0"/>
              <a:t>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8280920" cy="792088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sz="4000" dirty="0" smtClean="0"/>
              <a:t>What looks good in Rakuten Rebate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7854696" cy="4536504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Clicked on this tab page is redirected to the products organization page.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This section contains tabs with name of organization as rebate page campaigns for different organizations and its products.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Image is clickable .When image is clicked page is redirected to products page.</a:t>
            </a: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</a:t>
            </a:r>
            <a:r>
              <a:rPr lang="en-US" altLang="ja-JP" sz="2400" dirty="0" smtClean="0">
                <a:latin typeface="+mj-lt"/>
              </a:rPr>
              <a:t>clicked on tab drop down is displayed for the different products available under rakuten rebate.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button page is redirected to login page directly.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link page goes down to guide or information section.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00038"/>
            <a:ext cx="9143999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hape 19"/>
          <p:cNvCxnSpPr/>
          <p:nvPr/>
        </p:nvCxnSpPr>
        <p:spPr>
          <a:xfrm rot="10800000" flipV="1">
            <a:off x="1475656" y="2564904"/>
            <a:ext cx="2520280" cy="288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95936" y="24208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rot="10800000">
            <a:off x="1691680" y="4437112"/>
            <a:ext cx="1728192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19872" y="45091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hape 19"/>
          <p:cNvCxnSpPr/>
          <p:nvPr/>
        </p:nvCxnSpPr>
        <p:spPr>
          <a:xfrm rot="10800000">
            <a:off x="1763688" y="3717032"/>
            <a:ext cx="1728192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91880" y="386104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hape 19"/>
          <p:cNvCxnSpPr/>
          <p:nvPr/>
        </p:nvCxnSpPr>
        <p:spPr>
          <a:xfrm rot="10800000">
            <a:off x="1403648" y="5301208"/>
            <a:ext cx="1944216" cy="7200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47864" y="587727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hape 19"/>
          <p:cNvCxnSpPr/>
          <p:nvPr/>
        </p:nvCxnSpPr>
        <p:spPr>
          <a:xfrm flipV="1">
            <a:off x="6084168" y="1196752"/>
            <a:ext cx="1872208" cy="12241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96136" y="227687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0232" y="0"/>
            <a:ext cx="2483768" cy="2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Rakuten </a:t>
            </a:r>
            <a:r>
              <a:rPr lang="en-US" altLang="ja-JP" sz="1600" dirty="0" smtClean="0"/>
              <a:t>Ranking </a:t>
            </a:r>
            <a:r>
              <a:rPr kumimoji="1" lang="en-US" altLang="ja-JP" sz="1600" dirty="0" smtClean="0"/>
              <a:t>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287072" cy="79208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 smtClean="0"/>
              <a:t>What is good in Rakuten ranking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8070720" cy="4752528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Separate section is displayed for electronic devices when clicked on it page is redirected to products page.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Products are ranked as per the conditions and if product is bought more than “UP” is denoted or else “DOWN” is denoted.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If product is highest ranked than it is denoted with golden crown.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This section contains different categories of products where products are ranked on daily basis.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tab page is redirected to directory page all the products available under Rakuten are listed out as per category.</a:t>
            </a: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0988"/>
            <a:ext cx="9143999" cy="657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hape 19"/>
          <p:cNvCxnSpPr/>
          <p:nvPr/>
        </p:nvCxnSpPr>
        <p:spPr>
          <a:xfrm rot="10800000">
            <a:off x="6228184" y="2204864"/>
            <a:ext cx="2304256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88224" y="63093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19"/>
          <p:cNvCxnSpPr/>
          <p:nvPr/>
        </p:nvCxnSpPr>
        <p:spPr>
          <a:xfrm rot="10800000">
            <a:off x="4364360" y="5957664"/>
            <a:ext cx="2304256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532440" y="256490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>
            <a:off x="6228184" y="1700808"/>
            <a:ext cx="2304256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532440" y="19888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0232" y="0"/>
            <a:ext cx="2483768" cy="2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Rakuten </a:t>
            </a:r>
            <a:r>
              <a:rPr lang="en-US" altLang="ja-JP" sz="1600" dirty="0" smtClean="0"/>
              <a:t>Books  </a:t>
            </a:r>
            <a:r>
              <a:rPr kumimoji="1" lang="en-US" altLang="ja-JP" sz="1600" dirty="0" smtClean="0"/>
              <a:t>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404664"/>
            <a:ext cx="8784976" cy="792088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 smtClean="0"/>
              <a:t>What looks good in Rakuten Books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640960" cy="3744416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The image slider is clickable . When image is clicked page is redirected to particular book page</a:t>
            </a:r>
            <a:endParaRPr kumimoji="1" lang="en-US" altLang="ja-JP" sz="2400" dirty="0" smtClean="0">
              <a:latin typeface="+mj-l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Tabs of different book publishing companies are displayed so when clicked on that books of particular publication are available</a:t>
            </a:r>
            <a:r>
              <a:rPr kumimoji="1" lang="en-US" altLang="ja-JP" sz="2400" dirty="0" smtClean="0">
                <a:latin typeface="+mj-lt"/>
              </a:rPr>
              <a:t>.</a:t>
            </a:r>
            <a:endParaRPr kumimoji="1" lang="en-US" altLang="ja-JP" sz="2400" dirty="0" smtClean="0">
              <a:latin typeface="+mj-l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The different formats of books such as DVD,E-BOOK, CD,etc are mentioned so that books </a:t>
            </a:r>
            <a:r>
              <a:rPr lang="en-US" altLang="ja-JP" sz="2400" dirty="0" smtClean="0">
                <a:latin typeface="+mj-lt"/>
              </a:rPr>
              <a:t>can be filtered as per format.</a:t>
            </a:r>
            <a:endParaRPr lang="en-US" altLang="ja-JP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9088"/>
            <a:ext cx="9144000" cy="653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hape 19"/>
          <p:cNvCxnSpPr/>
          <p:nvPr/>
        </p:nvCxnSpPr>
        <p:spPr>
          <a:xfrm rot="10800000">
            <a:off x="5148064" y="3284984"/>
            <a:ext cx="2952328" cy="11521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00392" y="429309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hape 19"/>
          <p:cNvCxnSpPr/>
          <p:nvPr/>
        </p:nvCxnSpPr>
        <p:spPr>
          <a:xfrm rot="10800000">
            <a:off x="2123728" y="5445224"/>
            <a:ext cx="2952328" cy="11521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076056" y="645333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>
            <a:off x="1331640" y="2564904"/>
            <a:ext cx="2088232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860032" y="52292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hape 19"/>
          <p:cNvCxnSpPr/>
          <p:nvPr/>
        </p:nvCxnSpPr>
        <p:spPr>
          <a:xfrm rot="10800000">
            <a:off x="4211960" y="4653136"/>
            <a:ext cx="1800200" cy="7200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12160" y="52292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hape 19"/>
          <p:cNvCxnSpPr/>
          <p:nvPr/>
        </p:nvCxnSpPr>
        <p:spPr>
          <a:xfrm rot="10800000">
            <a:off x="2276128" y="3725416"/>
            <a:ext cx="2592288" cy="16561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19872" y="263691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hape 19"/>
          <p:cNvCxnSpPr/>
          <p:nvPr/>
        </p:nvCxnSpPr>
        <p:spPr>
          <a:xfrm rot="10800000">
            <a:off x="2051720" y="5705872"/>
            <a:ext cx="1080120" cy="7474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31840" y="63093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60232" y="0"/>
            <a:ext cx="2483768" cy="2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Rakuten </a:t>
            </a:r>
            <a:r>
              <a:rPr lang="en-US" altLang="ja-JP" sz="1600" dirty="0" smtClean="0"/>
              <a:t>Travel </a:t>
            </a:r>
            <a:r>
              <a:rPr kumimoji="1" lang="en-US" altLang="ja-JP" sz="1600" dirty="0" smtClean="0"/>
              <a:t>Page</a:t>
            </a:r>
            <a:endParaRPr kumimoji="1" lang="ja-JP" altLang="en-US" sz="1600"/>
          </a:p>
        </p:txBody>
      </p:sp>
      <p:cxnSp>
        <p:nvCxnSpPr>
          <p:cNvPr id="22" name="Shape 19"/>
          <p:cNvCxnSpPr/>
          <p:nvPr/>
        </p:nvCxnSpPr>
        <p:spPr>
          <a:xfrm rot="5400000">
            <a:off x="1403648" y="4581128"/>
            <a:ext cx="1152128" cy="7200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267744" y="414908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hape 19"/>
          <p:cNvCxnSpPr/>
          <p:nvPr/>
        </p:nvCxnSpPr>
        <p:spPr>
          <a:xfrm rot="16200000" flipH="1">
            <a:off x="539552" y="5085184"/>
            <a:ext cx="720080" cy="5760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7544" y="479715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640960" cy="108012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 smtClean="0"/>
              <a:t>What looks good in Rakuten Travel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4968552"/>
          </a:xfrm>
        </p:spPr>
        <p:txBody>
          <a:bodyPr>
            <a:normAutofit fontScale="85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kumimoji="1" lang="en-US" altLang="ja-JP" sz="2800" dirty="0" smtClean="0">
                <a:latin typeface="+mj-lt"/>
              </a:rPr>
              <a:t>The map is given with different places in Japan that can by travelled using different means of transport like Train,Flight</a:t>
            </a:r>
            <a:r>
              <a:rPr lang="en-US" altLang="ja-JP" sz="2800" dirty="0" smtClean="0">
                <a:latin typeface="+mj-lt"/>
              </a:rPr>
              <a:t>,etc.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sz="2800" dirty="0" smtClean="0">
                <a:latin typeface="+mj-lt"/>
              </a:rPr>
              <a:t>In Calendar section we can see that two months calendar is displayed and the dates before the current date are disabled.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800" dirty="0" smtClean="0">
                <a:latin typeface="+mj-lt"/>
              </a:rPr>
              <a:t>Different Flight Companies name are displayed from which we can select through which flight we want to travel.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800" dirty="0" smtClean="0">
                <a:latin typeface="+mj-lt"/>
              </a:rPr>
              <a:t>Different stay option are displayed in image tab format.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800" dirty="0" smtClean="0">
                <a:latin typeface="+mj-lt"/>
              </a:rPr>
              <a:t>Search option is given to search information about different places in Japan </a:t>
            </a:r>
            <a:r>
              <a:rPr lang="en-US" altLang="ja-JP" sz="2800" dirty="0" smtClean="0">
                <a:latin typeface="+mj-lt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800" dirty="0" smtClean="0">
                <a:latin typeface="+mj-lt"/>
              </a:rPr>
              <a:t>In calendar section dates on which weekly off is there are mentioned in blue color.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800" dirty="0" smtClean="0">
                <a:latin typeface="+mj-lt"/>
              </a:rPr>
              <a:t>The Date selected To-From are in light brown color. When we go to particular date background color changes to light yellow.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800" dirty="0" smtClean="0">
                <a:latin typeface="+mj-lt"/>
              </a:rPr>
              <a:t>Off Days are mentioned in light red color in background.</a:t>
            </a:r>
            <a:endParaRPr lang="en-US" altLang="ja-JP" sz="2800" dirty="0" smtClean="0">
              <a:latin typeface="+mj-lt"/>
            </a:endParaRPr>
          </a:p>
          <a:p>
            <a:pPr marL="514350" indent="-514350" algn="l">
              <a:buFont typeface="+mj-lt"/>
              <a:buAutoNum type="arabicPeriod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hape 19"/>
          <p:cNvCxnSpPr/>
          <p:nvPr/>
        </p:nvCxnSpPr>
        <p:spPr>
          <a:xfrm rot="10800000">
            <a:off x="6156176" y="2276872"/>
            <a:ext cx="2592288" cy="16561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8748464" y="37890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hape 19"/>
          <p:cNvCxnSpPr/>
          <p:nvPr/>
        </p:nvCxnSpPr>
        <p:spPr>
          <a:xfrm rot="10800000">
            <a:off x="4139952" y="4437112"/>
            <a:ext cx="2592288" cy="16561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hape 19"/>
          <p:cNvCxnSpPr/>
          <p:nvPr/>
        </p:nvCxnSpPr>
        <p:spPr>
          <a:xfrm rot="10800000">
            <a:off x="1547664" y="4509120"/>
            <a:ext cx="5112568" cy="158417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19"/>
          <p:cNvCxnSpPr/>
          <p:nvPr/>
        </p:nvCxnSpPr>
        <p:spPr>
          <a:xfrm rot="16200000" flipV="1">
            <a:off x="5921896" y="5282952"/>
            <a:ext cx="1368152" cy="1085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660232" y="594928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>
            <a:off x="5724128" y="3501008"/>
            <a:ext cx="2592288" cy="16561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16416" y="501317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0232" y="0"/>
            <a:ext cx="2483768" cy="26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smtClean="0"/>
              <a:t>Footer 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32656"/>
            <a:ext cx="9143999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>
            <a:off x="611560" y="26064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hape 19"/>
          <p:cNvCxnSpPr/>
          <p:nvPr/>
        </p:nvCxnSpPr>
        <p:spPr>
          <a:xfrm rot="10800000">
            <a:off x="827584" y="404664"/>
            <a:ext cx="558072" cy="1440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19"/>
          <p:cNvCxnSpPr/>
          <p:nvPr/>
        </p:nvCxnSpPr>
        <p:spPr>
          <a:xfrm rot="16200000" flipH="1">
            <a:off x="833934" y="987078"/>
            <a:ext cx="713730" cy="5697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31640" y="16288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hape 19"/>
          <p:cNvCxnSpPr/>
          <p:nvPr/>
        </p:nvCxnSpPr>
        <p:spPr>
          <a:xfrm>
            <a:off x="8388424" y="836712"/>
            <a:ext cx="432048" cy="288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748464" y="98072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hape 19"/>
          <p:cNvCxnSpPr/>
          <p:nvPr/>
        </p:nvCxnSpPr>
        <p:spPr>
          <a:xfrm rot="16200000" flipH="1">
            <a:off x="4716016" y="1556792"/>
            <a:ext cx="648072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20072" y="213285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hape 19"/>
          <p:cNvCxnSpPr/>
          <p:nvPr/>
        </p:nvCxnSpPr>
        <p:spPr>
          <a:xfrm rot="10800000" flipV="1">
            <a:off x="6228184" y="2636912"/>
            <a:ext cx="1152128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012160" y="27089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hape 19"/>
          <p:cNvCxnSpPr/>
          <p:nvPr/>
        </p:nvCxnSpPr>
        <p:spPr>
          <a:xfrm rot="10800000" flipV="1">
            <a:off x="7596336" y="2708920"/>
            <a:ext cx="108012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380312" y="306896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hape 19"/>
          <p:cNvCxnSpPr/>
          <p:nvPr/>
        </p:nvCxnSpPr>
        <p:spPr>
          <a:xfrm rot="10800000" flipV="1">
            <a:off x="1763688" y="5085184"/>
            <a:ext cx="1296144" cy="8640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547664" y="580526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24328" y="116632"/>
            <a:ext cx="1296144" cy="18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Home 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4664"/>
            <a:ext cx="7851648" cy="79208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 smtClean="0"/>
              <a:t>What looks good in Footer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24744"/>
            <a:ext cx="7854696" cy="475252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Logo is clickable. After clicking on logo page is redirected to collaboration page.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Links of different rakuten markets are given when clicked on it page is redirected to particular site.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Footer color is grey and text color is black</a:t>
            </a:r>
          </a:p>
          <a:p>
            <a:pPr marL="514350" indent="-514350" algn="l">
              <a:buFont typeface="+mj-lt"/>
              <a:buAutoNum type="arabicPeriod"/>
            </a:pPr>
            <a:endParaRPr kumimoji="1" lang="en-US" altLang="ja-JP" sz="2400" dirty="0" smtClean="0">
              <a:latin typeface="+mj-lt"/>
            </a:endParaRPr>
          </a:p>
          <a:p>
            <a:pPr marL="514350" indent="-514350" algn="l">
              <a:buFont typeface="+mj-lt"/>
              <a:buAutoNum type="arabicPeriod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0352" y="404664"/>
            <a:ext cx="7772400" cy="648072"/>
          </a:xfrm>
        </p:spPr>
        <p:txBody>
          <a:bodyPr/>
          <a:lstStyle/>
          <a:p>
            <a:r>
              <a:rPr kumimoji="1" lang="en-US" altLang="ja-JP" sz="4000" dirty="0" smtClean="0"/>
              <a:t>What Looks Good In Home Page</a:t>
            </a:r>
            <a:endParaRPr kumimoji="1" lang="ja-JP" altLang="en-US" sz="40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0352" y="1052736"/>
            <a:ext cx="7772400" cy="453650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altLang="ja-JP" sz="3400" dirty="0" smtClean="0">
                <a:latin typeface="+mj-lt"/>
              </a:rPr>
              <a:t>At top of the home page Link is given to go to rakuten global express.</a:t>
            </a:r>
          </a:p>
          <a:p>
            <a:pPr marL="457200" indent="-457200">
              <a:buAutoNum type="arabicPeriod"/>
            </a:pPr>
            <a:r>
              <a:rPr lang="en-US" altLang="ja-JP" sz="3400" dirty="0" smtClean="0">
                <a:latin typeface="+mj-lt"/>
              </a:rPr>
              <a:t>Option to use different services offered by Rakuten are displayed for eg:Banking,Media,etc.</a:t>
            </a:r>
          </a:p>
          <a:p>
            <a:pPr marL="457200" indent="-457200">
              <a:buAutoNum type="arabicPeriod"/>
            </a:pPr>
            <a:r>
              <a:rPr kumimoji="1" lang="en-US" altLang="ja-JP" sz="3400" dirty="0" smtClean="0">
                <a:latin typeface="+mj-lt"/>
              </a:rPr>
              <a:t>Global option is given to access website in different languages such as English,French,etc.</a:t>
            </a:r>
          </a:p>
          <a:p>
            <a:pPr marL="457200" indent="-457200">
              <a:buAutoNum type="arabicPeriod"/>
            </a:pPr>
            <a:r>
              <a:rPr kumimoji="1" lang="en-US" altLang="ja-JP" sz="3400" dirty="0" smtClean="0">
                <a:latin typeface="+mj-lt"/>
              </a:rPr>
              <a:t>Contains search tab to search different products.</a:t>
            </a:r>
          </a:p>
          <a:p>
            <a:pPr marL="457200" indent="-457200">
              <a:buAutoNum type="arabicPeriod"/>
            </a:pPr>
            <a:r>
              <a:rPr lang="en-US" altLang="ja-JP" sz="3400" dirty="0" smtClean="0">
                <a:latin typeface="+mj-lt"/>
              </a:rPr>
              <a:t>Register button after the services section link in red color with symbol of person.</a:t>
            </a:r>
          </a:p>
          <a:p>
            <a:pPr marL="457200" indent="-457200">
              <a:buAutoNum type="arabicPeriod"/>
            </a:pPr>
            <a:r>
              <a:rPr kumimoji="1" lang="en-US" altLang="ja-JP" sz="3400" dirty="0" smtClean="0">
                <a:latin typeface="+mj-lt"/>
              </a:rPr>
              <a:t>Login button in red color after the services section and besides register link with right arrow symbol.</a:t>
            </a:r>
          </a:p>
          <a:p>
            <a:pPr marL="457200" indent="-457200">
              <a:buAutoNum type="arabicPeriod"/>
            </a:pPr>
            <a:r>
              <a:rPr lang="en-US" altLang="ja-JP" sz="3400" dirty="0" smtClean="0">
                <a:latin typeface="+mj-lt"/>
              </a:rPr>
              <a:t>Image Slider giving information about different events and the offers offered by rakuten.</a:t>
            </a:r>
            <a:endParaRPr kumimoji="1" lang="en-US" altLang="ja-JP" sz="3400" dirty="0" smtClean="0">
              <a:latin typeface="+mj-lt"/>
            </a:endParaRPr>
          </a:p>
          <a:p>
            <a:pPr marL="457200" indent="-457200">
              <a:buAutoNum type="arabicPeriod"/>
            </a:pPr>
            <a:endParaRPr kumimoji="1" lang="en-US" altLang="ja-JP" sz="3300" dirty="0" smtClean="0">
              <a:latin typeface="+mj-lt"/>
            </a:endParaRPr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1463"/>
            <a:ext cx="914400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hape 19"/>
          <p:cNvCxnSpPr/>
          <p:nvPr/>
        </p:nvCxnSpPr>
        <p:spPr>
          <a:xfrm rot="16200000" flipH="1">
            <a:off x="7380312" y="1196752"/>
            <a:ext cx="648072" cy="504056"/>
          </a:xfrm>
          <a:prstGeom prst="bentConnector3">
            <a:avLst>
              <a:gd name="adj1" fmla="val 14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812360" y="177281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19"/>
          <p:cNvCxnSpPr/>
          <p:nvPr/>
        </p:nvCxnSpPr>
        <p:spPr>
          <a:xfrm rot="10800000" flipV="1">
            <a:off x="1403648" y="1844824"/>
            <a:ext cx="1152128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87624" y="206084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flipV="1">
            <a:off x="395536" y="2924944"/>
            <a:ext cx="129614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9"/>
          <p:cNvCxnSpPr/>
          <p:nvPr/>
        </p:nvCxnSpPr>
        <p:spPr>
          <a:xfrm>
            <a:off x="467544" y="3356992"/>
            <a:ext cx="1224136" cy="10801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9"/>
          <p:cNvCxnSpPr/>
          <p:nvPr/>
        </p:nvCxnSpPr>
        <p:spPr>
          <a:xfrm rot="16200000" flipH="1">
            <a:off x="-144524" y="3969060"/>
            <a:ext cx="2448272" cy="1224136"/>
          </a:xfrm>
          <a:prstGeom prst="bentConnector3">
            <a:avLst>
              <a:gd name="adj1" fmla="val 10018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79512" y="321297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hape 19"/>
          <p:cNvCxnSpPr/>
          <p:nvPr/>
        </p:nvCxnSpPr>
        <p:spPr>
          <a:xfrm>
            <a:off x="2339752" y="3645024"/>
            <a:ext cx="1224136" cy="10801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123728" y="350100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hape 19"/>
          <p:cNvCxnSpPr/>
          <p:nvPr/>
        </p:nvCxnSpPr>
        <p:spPr>
          <a:xfrm rot="10800000">
            <a:off x="7236296" y="2708920"/>
            <a:ext cx="1080120" cy="9361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19"/>
          <p:cNvCxnSpPr/>
          <p:nvPr/>
        </p:nvCxnSpPr>
        <p:spPr>
          <a:xfrm rot="10800000" flipV="1">
            <a:off x="7308304" y="3645024"/>
            <a:ext cx="936104" cy="6480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19"/>
          <p:cNvCxnSpPr/>
          <p:nvPr/>
        </p:nvCxnSpPr>
        <p:spPr>
          <a:xfrm rot="5400000">
            <a:off x="6804248" y="4149080"/>
            <a:ext cx="2016224" cy="10081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244408" y="34290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hape 19"/>
          <p:cNvCxnSpPr/>
          <p:nvPr/>
        </p:nvCxnSpPr>
        <p:spPr>
          <a:xfrm flipV="1">
            <a:off x="1907704" y="5733256"/>
            <a:ext cx="108012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91680" y="60212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hape 19"/>
          <p:cNvCxnSpPr/>
          <p:nvPr/>
        </p:nvCxnSpPr>
        <p:spPr>
          <a:xfrm flipV="1">
            <a:off x="6876256" y="476672"/>
            <a:ext cx="1800200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660232" y="6206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64288" y="11663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Registration 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133528" cy="864096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What Looks Good in Registration page</a:t>
            </a:r>
            <a:endParaRPr kumimoji="1" lang="ja-JP" altLang="en-US" sz="4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064896" cy="4752528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AutoNum type="arabicPeriod"/>
            </a:pPr>
            <a:r>
              <a:rPr kumimoji="1" lang="en-US" altLang="ja-JP" dirty="0" smtClean="0">
                <a:latin typeface="+mj-lt"/>
              </a:rPr>
              <a:t>Language change options to change the language of registration page </a:t>
            </a:r>
            <a:r>
              <a:rPr lang="en-US" altLang="ja-JP" dirty="0" smtClean="0">
                <a:latin typeface="+mj-lt"/>
              </a:rPr>
              <a:t>to English or again to Japanese.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Current phase is indicated in red color whereas other two phases are in white color.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Registration details labels font is Times New Roman and font Size is 10 with black color text and bold.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Radio option is given to select whether person wants to keep his email id as username or he want different username with validation condition.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Detailed help link is given in blue color for every field.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For every field required is mentioned after headers in red color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When clicked on this link redirected to home page</a:t>
            </a:r>
          </a:p>
          <a:p>
            <a:pPr marL="457200" indent="-457200" algn="l"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AutoNum type="arabicPeriod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0013"/>
            <a:ext cx="9144001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hape 19"/>
          <p:cNvCxnSpPr/>
          <p:nvPr/>
        </p:nvCxnSpPr>
        <p:spPr>
          <a:xfrm flipV="1">
            <a:off x="755576" y="1700808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7544" y="19888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>
            <a:off x="3995936" y="1772816"/>
            <a:ext cx="1296144" cy="7920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92080" y="24208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hape 19"/>
          <p:cNvCxnSpPr/>
          <p:nvPr/>
        </p:nvCxnSpPr>
        <p:spPr>
          <a:xfrm flipV="1">
            <a:off x="395536" y="4653136"/>
            <a:ext cx="1296144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9512" y="486916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hape 19"/>
          <p:cNvCxnSpPr/>
          <p:nvPr/>
        </p:nvCxnSpPr>
        <p:spPr>
          <a:xfrm rot="10800000">
            <a:off x="4932040" y="5229200"/>
            <a:ext cx="2160240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92280" y="55892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4288" y="11663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Registration 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836712"/>
            <a:ext cx="9144000" cy="83326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 smtClean="0"/>
              <a:t>What looks good Registration error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136576" cy="3280328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altLang="ja-JP" sz="2400" dirty="0" smtClean="0">
                <a:latin typeface="+mj-lt"/>
              </a:rPr>
              <a:t>Error messages are displayed in rectangular box which contains warning symbol and something wrong text.</a:t>
            </a:r>
          </a:p>
          <a:p>
            <a:pPr marL="514350" indent="-514350" algn="l">
              <a:buAutoNum type="arabicPeriod"/>
            </a:pPr>
            <a:r>
              <a:rPr lang="en-US" altLang="ja-JP" sz="2400" dirty="0" smtClean="0">
                <a:latin typeface="+mj-lt"/>
              </a:rPr>
              <a:t> Error message link are displayed. When clicked on link then focus is redirected to particular error.</a:t>
            </a:r>
          </a:p>
          <a:p>
            <a:pPr marL="514350" indent="-514350" algn="l">
              <a:buAutoNum type="arabicPeriod"/>
            </a:pPr>
            <a:r>
              <a:rPr lang="en-US" altLang="ja-JP" sz="2400" dirty="0" smtClean="0">
                <a:latin typeface="+mj-lt"/>
              </a:rPr>
              <a:t>Header section of every field gets red in color as error as occurred.</a:t>
            </a:r>
          </a:p>
          <a:p>
            <a:pPr marL="514350" indent="-514350" algn="l">
              <a:buAutoNum type="arabicPeriod"/>
            </a:pPr>
            <a:r>
              <a:rPr lang="en-US" altLang="ja-JP" sz="2400" dirty="0" smtClean="0">
                <a:latin typeface="+mj-lt"/>
              </a:rPr>
              <a:t>Under each and every field wherever error has occurred error is shown.</a:t>
            </a:r>
          </a:p>
          <a:p>
            <a:pPr marL="514350" indent="-514350" algn="l">
              <a:buAutoNum type="arabicPeriod"/>
            </a:pPr>
            <a:endParaRPr kumimoji="1" lang="en-US" altLang="ja-JP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038"/>
            <a:ext cx="9143999" cy="655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hape 19"/>
          <p:cNvCxnSpPr/>
          <p:nvPr/>
        </p:nvCxnSpPr>
        <p:spPr>
          <a:xfrm flipV="1">
            <a:off x="1115616" y="2636912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99592" y="292494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flipV="1">
            <a:off x="1331640" y="3140968"/>
            <a:ext cx="144016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19"/>
          <p:cNvCxnSpPr/>
          <p:nvPr/>
        </p:nvCxnSpPr>
        <p:spPr>
          <a:xfrm>
            <a:off x="1403648" y="3573016"/>
            <a:ext cx="1368152" cy="720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15616" y="34290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hape 19"/>
          <p:cNvCxnSpPr/>
          <p:nvPr/>
        </p:nvCxnSpPr>
        <p:spPr>
          <a:xfrm flipV="1">
            <a:off x="755576" y="4665836"/>
            <a:ext cx="1296144" cy="4193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9552" y="494116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hape 19"/>
          <p:cNvCxnSpPr/>
          <p:nvPr/>
        </p:nvCxnSpPr>
        <p:spPr>
          <a:xfrm rot="10800000">
            <a:off x="7092280" y="3789040"/>
            <a:ext cx="108012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72400" y="407707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hape 19"/>
          <p:cNvCxnSpPr/>
          <p:nvPr/>
        </p:nvCxnSpPr>
        <p:spPr>
          <a:xfrm rot="10800000">
            <a:off x="6948264" y="2636912"/>
            <a:ext cx="108012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28384" y="292494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hape 19"/>
          <p:cNvCxnSpPr/>
          <p:nvPr/>
        </p:nvCxnSpPr>
        <p:spPr>
          <a:xfrm flipV="1">
            <a:off x="1043608" y="4869160"/>
            <a:ext cx="1080120" cy="9361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27584" y="566124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hape 19"/>
          <p:cNvCxnSpPr/>
          <p:nvPr/>
        </p:nvCxnSpPr>
        <p:spPr>
          <a:xfrm rot="10800000" flipV="1">
            <a:off x="4932040" y="6165304"/>
            <a:ext cx="936104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868144" y="60212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hape 19"/>
          <p:cNvCxnSpPr/>
          <p:nvPr/>
        </p:nvCxnSpPr>
        <p:spPr>
          <a:xfrm rot="5400000" flipH="1" flipV="1">
            <a:off x="2483768" y="5877272"/>
            <a:ext cx="792088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627784" y="638132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hape 19"/>
          <p:cNvCxnSpPr/>
          <p:nvPr/>
        </p:nvCxnSpPr>
        <p:spPr>
          <a:xfrm flipV="1">
            <a:off x="755576" y="4269773"/>
            <a:ext cx="1939043" cy="2546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9552" y="436963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71792" y="0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Login </a:t>
            </a:r>
            <a:r>
              <a:rPr kumimoji="1" lang="en-US" altLang="ja-JP" sz="1600" dirty="0" smtClean="0"/>
              <a:t>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776</TotalTime>
  <Words>1322</Words>
  <Application>Microsoft Office PowerPoint</Application>
  <PresentationFormat>On-screen Show (4:3)</PresentationFormat>
  <Paragraphs>186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Slide 1</vt:lpstr>
      <vt:lpstr>User Interface Design</vt:lpstr>
      <vt:lpstr>Slide 3</vt:lpstr>
      <vt:lpstr>What Looks Good In Home Page</vt:lpstr>
      <vt:lpstr>Slide 5</vt:lpstr>
      <vt:lpstr>What Looks Good in Registration page</vt:lpstr>
      <vt:lpstr>Slide 7</vt:lpstr>
      <vt:lpstr>What looks good Registration error page</vt:lpstr>
      <vt:lpstr>Slide 9</vt:lpstr>
      <vt:lpstr>What looks good in Login page </vt:lpstr>
      <vt:lpstr>Slide 11</vt:lpstr>
      <vt:lpstr>Slide 12</vt:lpstr>
      <vt:lpstr>What looks good in Login Error Page</vt:lpstr>
      <vt:lpstr>Slide 14</vt:lpstr>
      <vt:lpstr>What looks good in Forgot password page</vt:lpstr>
      <vt:lpstr>Slide 16</vt:lpstr>
      <vt:lpstr>What looks good in Forgot password error page</vt:lpstr>
      <vt:lpstr>Slide 18</vt:lpstr>
      <vt:lpstr>What looks good in Super deal page</vt:lpstr>
      <vt:lpstr>Slide 20</vt:lpstr>
      <vt:lpstr>Slide 21</vt:lpstr>
      <vt:lpstr>What looks good in Rakuten Rebate Page</vt:lpstr>
      <vt:lpstr>Slide 23</vt:lpstr>
      <vt:lpstr>What is good in Rakuten ranking page</vt:lpstr>
      <vt:lpstr>Slide 25</vt:lpstr>
      <vt:lpstr>What looks good in Rakuten Books Page</vt:lpstr>
      <vt:lpstr>Slide 27</vt:lpstr>
      <vt:lpstr>What looks good in Rakuten Travel Page</vt:lpstr>
      <vt:lpstr>Slide 29</vt:lpstr>
      <vt:lpstr>What looks good in Footer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Jyoti</dc:creator>
  <cp:lastModifiedBy>Jyoti</cp:lastModifiedBy>
  <cp:revision>65</cp:revision>
  <dcterms:created xsi:type="dcterms:W3CDTF">2019-09-18T02:57:05Z</dcterms:created>
  <dcterms:modified xsi:type="dcterms:W3CDTF">2019-09-19T08:22:50Z</dcterms:modified>
</cp:coreProperties>
</file>