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ja-JP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smtClean="0"/>
              <a:t>Second level</a:t>
            </a:r>
          </a:p>
          <a:p>
            <a:pPr lvl="2" eaLnBrk="1" latinLnBrk="0" hangingPunct="1"/>
            <a:r>
              <a:rPr kumimoji="0" lang="en-US" altLang="ja-JP" smtClean="0"/>
              <a:t>Third level</a:t>
            </a:r>
          </a:p>
          <a:p>
            <a:pPr lvl="3" eaLnBrk="1" latinLnBrk="0" hangingPunct="1"/>
            <a:r>
              <a:rPr kumimoji="0" lang="en-US" altLang="ja-JP" smtClean="0"/>
              <a:t>Fourth level</a:t>
            </a:r>
          </a:p>
          <a:p>
            <a:pPr lvl="4" eaLnBrk="1" latinLnBrk="0" hangingPunct="1"/>
            <a:r>
              <a:rPr kumimoji="0" lang="en-US" altLang="ja-JP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EC7A24-3BB7-4D70-A54C-59350E313786}" type="datetimeFigureOut">
              <a:rPr kumimoji="1" lang="ja-JP" altLang="en-US" smtClean="0"/>
              <a:pPr/>
              <a:t>2019/9/18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162198-80A3-4593-B2F1-4EADC5B322B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kuten.co.j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249289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Times New Roman" pitchFamily="18" charset="0"/>
                <a:cs typeface="Times New Roman" pitchFamily="18" charset="0"/>
              </a:rPr>
              <a:t>Website-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smtClean="0">
                <a:hlinkClick r:id="rId2"/>
              </a:rPr>
              <a:t>https</a:t>
            </a:r>
            <a:r>
              <a:rPr lang="en-US" altLang="ja-JP" sz="3200" dirty="0" smtClean="0">
                <a:hlinkClick r:id="rId2"/>
              </a:rPr>
              <a:t>://</a:t>
            </a:r>
            <a:r>
              <a:rPr lang="en-US" altLang="ja-JP" sz="2800" dirty="0" smtClean="0">
                <a:hlinkClick r:id="rId2"/>
              </a:rPr>
              <a:t>www.rakuten.co.jp</a:t>
            </a:r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1" lang="ja-JP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looks good in Login page </a:t>
            </a:r>
            <a:endParaRPr kumimoji="1" lang="ja-JP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980728"/>
            <a:ext cx="7854696" cy="576064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Member login title is left aligned inside rectangular box in black color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After clicking on textbox border color turns blue and background color of textbox turns light red in color.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On mouse hover link color changes blue to purple.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Conditions are displayed in rectangular box to be checked before attempt to login.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Registration Tab is given when clicked on page is redirected to registration 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Check box is given to disable auto login if the login is not done from private device.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Link is given to check details about privacy policies of the organization.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Forgot user Id/password link is given so that it can be changed is easily.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28613"/>
            <a:ext cx="9144000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flipV="1">
            <a:off x="1115616" y="2204864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99592" y="249289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>
            <a:off x="5220072" y="2492896"/>
            <a:ext cx="2088232" cy="216024"/>
          </a:xfrm>
          <a:prstGeom prst="bentConnector3">
            <a:avLst>
              <a:gd name="adj1" fmla="val 1792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308304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>
            <a:off x="1115616" y="3717032"/>
            <a:ext cx="172819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9"/>
          <p:cNvCxnSpPr/>
          <p:nvPr/>
        </p:nvCxnSpPr>
        <p:spPr>
          <a:xfrm flipV="1">
            <a:off x="1187624" y="3501008"/>
            <a:ext cx="1584176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99592" y="357301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hape 19"/>
          <p:cNvCxnSpPr/>
          <p:nvPr/>
        </p:nvCxnSpPr>
        <p:spPr>
          <a:xfrm rot="10800000">
            <a:off x="7092280" y="1484784"/>
            <a:ext cx="792088" cy="6480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84368" y="19888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hape 19"/>
          <p:cNvCxnSpPr/>
          <p:nvPr/>
        </p:nvCxnSpPr>
        <p:spPr>
          <a:xfrm rot="5400000">
            <a:off x="7884368" y="4797152"/>
            <a:ext cx="1152128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532440" y="414908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8"/>
            <a:ext cx="9144000" cy="108012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800" dirty="0" smtClean="0"/>
              <a:t>What </a:t>
            </a:r>
            <a:r>
              <a:rPr lang="en-US" altLang="ja-JP" sz="4800" dirty="0" smtClean="0"/>
              <a:t>looks good in Login Error Page</a:t>
            </a:r>
            <a:endParaRPr kumimoji="1" lang="ja-JP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136904" cy="525658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Error message is displayed in red color either user not registered or something went wrong.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Forgot user id/password link is given with error message.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For every text box specific required error is displayed.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Link is given which helps to secure login with strong user id and password.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Chatbot is popped to chat with organizations help section and get help.</a:t>
            </a: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0513"/>
            <a:ext cx="9144001" cy="656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hape 19"/>
          <p:cNvCxnSpPr/>
          <p:nvPr/>
        </p:nvCxnSpPr>
        <p:spPr>
          <a:xfrm flipV="1">
            <a:off x="1115616" y="2204864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99592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 flipV="1">
            <a:off x="4644008" y="3861048"/>
            <a:ext cx="1584176" cy="1440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228184" y="371703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flipV="1">
            <a:off x="251520" y="4077072"/>
            <a:ext cx="108012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0" y="443711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hape 19"/>
          <p:cNvCxnSpPr/>
          <p:nvPr/>
        </p:nvCxnSpPr>
        <p:spPr>
          <a:xfrm rot="10800000">
            <a:off x="7524328" y="4941168"/>
            <a:ext cx="971600" cy="7920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19"/>
          <p:cNvCxnSpPr/>
          <p:nvPr/>
        </p:nvCxnSpPr>
        <p:spPr>
          <a:xfrm rot="10800000" flipV="1">
            <a:off x="7452320" y="5733256"/>
            <a:ext cx="108012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532440" y="55892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hape 19"/>
          <p:cNvCxnSpPr/>
          <p:nvPr/>
        </p:nvCxnSpPr>
        <p:spPr>
          <a:xfrm rot="16200000" flipH="1">
            <a:off x="8172400" y="3573016"/>
            <a:ext cx="792088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172400" y="321297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hape 19"/>
          <p:cNvCxnSpPr/>
          <p:nvPr/>
        </p:nvCxnSpPr>
        <p:spPr>
          <a:xfrm rot="10800000">
            <a:off x="6012160" y="1556792"/>
            <a:ext cx="1440160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52320" y="16288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hape 19"/>
          <p:cNvCxnSpPr/>
          <p:nvPr/>
        </p:nvCxnSpPr>
        <p:spPr>
          <a:xfrm rot="10800000">
            <a:off x="7740352" y="2204864"/>
            <a:ext cx="720080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460432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hape 19"/>
          <p:cNvCxnSpPr/>
          <p:nvPr/>
        </p:nvCxnSpPr>
        <p:spPr>
          <a:xfrm rot="10800000">
            <a:off x="5004048" y="2636912"/>
            <a:ext cx="936104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940152" y="27089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hape 19"/>
          <p:cNvCxnSpPr/>
          <p:nvPr/>
        </p:nvCxnSpPr>
        <p:spPr>
          <a:xfrm rot="10800000">
            <a:off x="5292080" y="2276872"/>
            <a:ext cx="1008112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300192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905272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800" dirty="0" smtClean="0"/>
              <a:t>What looks good in Super deal page</a:t>
            </a:r>
            <a:endParaRPr kumimoji="1" lang="ja-JP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348880"/>
            <a:ext cx="8352928" cy="4176464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Search tab is provided to search specific product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In this section deals </a:t>
            </a:r>
            <a:r>
              <a:rPr lang="en-US" altLang="ja-JP" dirty="0" smtClean="0">
                <a:latin typeface="+mj-lt"/>
              </a:rPr>
              <a:t>links about </a:t>
            </a:r>
            <a:r>
              <a:rPr kumimoji="1" lang="en-US" altLang="ja-JP" dirty="0" smtClean="0">
                <a:latin typeface="+mj-lt"/>
              </a:rPr>
              <a:t>available deals, deals available with free shipping and different categories are displayed.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The time and date is displayed when deal will end.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 Cost of the product and discount available is mentioned with product.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dirty="0" smtClean="0">
                <a:latin typeface="+mj-lt"/>
              </a:rPr>
              <a:t>Top button is provided which is on right side of the page.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dirty="0" smtClean="0">
                <a:latin typeface="+mj-lt"/>
              </a:rPr>
              <a:t>Log in button is provided with message to receive super deal offers user must login.</a:t>
            </a:r>
            <a:endParaRPr kumimoji="1" lang="en-US" altLang="ja-JP" dirty="0" smtClean="0">
              <a:latin typeface="+mj-lt"/>
            </a:endParaRPr>
          </a:p>
          <a:p>
            <a:pPr marL="514350" indent="-514350" algn="l">
              <a:buFont typeface="+mj-lt"/>
              <a:buAutoNum type="arabicPeriod"/>
            </a:pPr>
            <a:endParaRPr kumimoji="1" lang="ja-JP" altLang="en-US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92696"/>
            <a:ext cx="7854696" cy="511256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 smtClean="0">
                <a:latin typeface="+mj-lt"/>
              </a:rPr>
              <a:t>When clicked on button popup is displayed with what are the current deals or shout out deals.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kumimoji="1" lang="en-US" altLang="ja-JP" sz="2400" dirty="0" smtClean="0">
                <a:latin typeface="+mj-lt"/>
              </a:rPr>
              <a:t>Filter tabs are given of different popular brands such as Nike,etc.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altLang="ja-JP" sz="2400" dirty="0" smtClean="0">
                <a:latin typeface="+mj-lt"/>
              </a:rPr>
              <a:t>When clicked on this button the items which are available for 24 hrs only are displayed</a:t>
            </a:r>
            <a:endParaRPr kumimoji="1" lang="en-US" altLang="ja-JP" sz="2400" dirty="0" smtClean="0">
              <a:latin typeface="+mj-lt"/>
            </a:endParaRPr>
          </a:p>
          <a:p>
            <a:pPr marL="457200" indent="-457200" algn="l">
              <a:buFont typeface="+mj-lt"/>
              <a:buAutoNum type="arabicPeriod" startAt="7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90513"/>
            <a:ext cx="9144000" cy="656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hape 19"/>
          <p:cNvCxnSpPr/>
          <p:nvPr/>
        </p:nvCxnSpPr>
        <p:spPr>
          <a:xfrm rot="5400000" flipH="1" flipV="1">
            <a:off x="-396552" y="1556792"/>
            <a:ext cx="1512168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79512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 flipV="1">
            <a:off x="8172400" y="3284984"/>
            <a:ext cx="720080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891992" y="314096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hape 19"/>
          <p:cNvCxnSpPr/>
          <p:nvPr/>
        </p:nvCxnSpPr>
        <p:spPr>
          <a:xfrm>
            <a:off x="323528" y="4149080"/>
            <a:ext cx="1008112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7504" y="400506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hape 19"/>
          <p:cNvCxnSpPr/>
          <p:nvPr/>
        </p:nvCxnSpPr>
        <p:spPr>
          <a:xfrm rot="10800000">
            <a:off x="1331640" y="1700808"/>
            <a:ext cx="1872208" cy="6480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203848" y="220486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hape 19"/>
          <p:cNvCxnSpPr/>
          <p:nvPr/>
        </p:nvCxnSpPr>
        <p:spPr>
          <a:xfrm flipV="1">
            <a:off x="6156176" y="5739606"/>
            <a:ext cx="1086470" cy="4977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40152" y="609329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hape 19"/>
          <p:cNvCxnSpPr/>
          <p:nvPr/>
        </p:nvCxnSpPr>
        <p:spPr>
          <a:xfrm rot="10800000">
            <a:off x="4572000" y="6237312"/>
            <a:ext cx="1728192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00192" y="645333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8280920" cy="792088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sz="4000" dirty="0" smtClean="0"/>
              <a:t>What looks good in Rakuten Rebate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7854696" cy="4536504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Clicked on this tab page is redirected to the products organization page.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This section contains tabs with name of organization as rebate page campaigns for different organizations and its products.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this image tab page is redirected to the products page after buying them you can score points.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tab drop down is displayed for the different products available under rakuten rebate.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button page is redirected to login page directly.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link page goes down to guide or information section.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00038"/>
            <a:ext cx="9143999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hape 19"/>
          <p:cNvCxnSpPr/>
          <p:nvPr/>
        </p:nvCxnSpPr>
        <p:spPr>
          <a:xfrm rot="10800000" flipV="1">
            <a:off x="1475656" y="2564904"/>
            <a:ext cx="2520280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995936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rot="10800000">
            <a:off x="1691680" y="4437112"/>
            <a:ext cx="172819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19872" y="45091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hape 19"/>
          <p:cNvCxnSpPr/>
          <p:nvPr/>
        </p:nvCxnSpPr>
        <p:spPr>
          <a:xfrm rot="10800000">
            <a:off x="1763688" y="3717032"/>
            <a:ext cx="172819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91880" y="38610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rot="10800000">
            <a:off x="1403648" y="5301208"/>
            <a:ext cx="1944216" cy="7200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347864" y="58772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hape 19"/>
          <p:cNvCxnSpPr/>
          <p:nvPr/>
        </p:nvCxnSpPr>
        <p:spPr>
          <a:xfrm flipV="1">
            <a:off x="6084168" y="1196752"/>
            <a:ext cx="1872208" cy="12241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6136" y="22768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287072" cy="7920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is good in Rakuten ranking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070720" cy="475252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Separate section is displayed for electronic devices when clicked on it page is redirected to products page.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Products are ranked as per the conditions and if product is bought more than “UP” is denoted or else “DOWN” is denoted.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If product is highest ranked than it is denoted with golden crown.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This section contains different categories of products where products are ranked on daily basis.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When clicked on tab page is redirected to directory page all the products available under Rakuten are listed out as per category.</a:t>
            </a:r>
          </a:p>
          <a:p>
            <a:pPr marL="457200" indent="-457200" algn="l">
              <a:buFont typeface="+mj-lt"/>
              <a:buAutoNum type="arabicPeriod"/>
            </a:pPr>
            <a:endParaRPr kumimoji="1"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User Interface Design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Findings and Observations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0988"/>
            <a:ext cx="9143999" cy="657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rot="10800000">
            <a:off x="6228184" y="2204864"/>
            <a:ext cx="2304256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588224" y="63093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19"/>
          <p:cNvCxnSpPr/>
          <p:nvPr/>
        </p:nvCxnSpPr>
        <p:spPr>
          <a:xfrm rot="10800000">
            <a:off x="4364360" y="5957664"/>
            <a:ext cx="2304256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532440" y="256490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6228184" y="1700808"/>
            <a:ext cx="2304256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532440" y="19888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hape 19"/>
          <p:cNvCxnSpPr/>
          <p:nvPr/>
        </p:nvCxnSpPr>
        <p:spPr>
          <a:xfrm rot="16200000" flipV="1">
            <a:off x="5328084" y="872716"/>
            <a:ext cx="504056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80112" y="126876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8784976" cy="792088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 smtClean="0"/>
              <a:t>What looks good in Rakuten Books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640960" cy="374441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The books which mostly buy and recently launched are displayed so that they can be easily accessed.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The different brands of books are displayed so they can be accessed easily.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The different formats of books such as DVD,E-BOOK, CD,etc are mentioned so that books can be accessed.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We can check the coupons available on different books without selecting any particular book.</a:t>
            </a:r>
          </a:p>
          <a:p>
            <a:pPr marL="514350" indent="-514350" algn="l">
              <a:buFont typeface="+mj-lt"/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9088"/>
            <a:ext cx="9144000" cy="653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hape 19"/>
          <p:cNvCxnSpPr/>
          <p:nvPr/>
        </p:nvCxnSpPr>
        <p:spPr>
          <a:xfrm rot="10800000">
            <a:off x="5148064" y="3284984"/>
            <a:ext cx="2952328" cy="1152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100392" y="429309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hape 19"/>
          <p:cNvCxnSpPr/>
          <p:nvPr/>
        </p:nvCxnSpPr>
        <p:spPr>
          <a:xfrm rot="10800000">
            <a:off x="2123728" y="5445224"/>
            <a:ext cx="2952328" cy="11521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76056" y="645333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1331640" y="2564904"/>
            <a:ext cx="2088232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860032" y="52292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hape 19"/>
          <p:cNvCxnSpPr/>
          <p:nvPr/>
        </p:nvCxnSpPr>
        <p:spPr>
          <a:xfrm rot="10800000">
            <a:off x="4211960" y="4653136"/>
            <a:ext cx="1800200" cy="7200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12160" y="52292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hape 19"/>
          <p:cNvCxnSpPr/>
          <p:nvPr/>
        </p:nvCxnSpPr>
        <p:spPr>
          <a:xfrm rot="10800000">
            <a:off x="2276128" y="3725416"/>
            <a:ext cx="2592288" cy="16561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419872" y="263691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640960" cy="108012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 smtClean="0"/>
              <a:t>What looks good in Rakuten Travel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352928" cy="4248472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The map is given with different places in Japan that can by travelled using different means of transport like Train,Flight</a:t>
            </a:r>
            <a:r>
              <a:rPr lang="en-US" altLang="ja-JP" sz="2400" dirty="0" smtClean="0">
                <a:latin typeface="+mj-lt"/>
              </a:rPr>
              <a:t>,etc.</a:t>
            </a:r>
          </a:p>
          <a:p>
            <a:pPr marL="514350" indent="-514350" algn="l">
              <a:buFont typeface="+mj-lt"/>
              <a:buAutoNum type="arabicPeriod"/>
            </a:pPr>
            <a:r>
              <a:rPr kumimoji="1" lang="en-US" altLang="ja-JP" sz="2400" dirty="0" smtClean="0">
                <a:latin typeface="+mj-lt"/>
              </a:rPr>
              <a:t>In Calendar section we can see that two months calendar is displayed and the dates before the current date are disabled.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Different Flight Companies name are displayed from which we can select through which flight we want to travel.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Different stay option are displayed in image tab format.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ja-JP" sz="2400" dirty="0" smtClean="0">
                <a:latin typeface="+mj-lt"/>
              </a:rPr>
              <a:t>Search option is given to search information about different places in Japan .</a:t>
            </a:r>
          </a:p>
          <a:p>
            <a:pPr marL="514350" indent="-514350" algn="l">
              <a:buFont typeface="+mj-lt"/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32656"/>
            <a:ext cx="9143999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611560" y="2606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hape 19"/>
          <p:cNvCxnSpPr/>
          <p:nvPr/>
        </p:nvCxnSpPr>
        <p:spPr>
          <a:xfrm rot="10800000">
            <a:off x="827584" y="404664"/>
            <a:ext cx="558072" cy="1440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19"/>
          <p:cNvCxnSpPr/>
          <p:nvPr/>
        </p:nvCxnSpPr>
        <p:spPr>
          <a:xfrm rot="16200000" flipH="1">
            <a:off x="833934" y="987078"/>
            <a:ext cx="713730" cy="5697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331640" y="16288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hape 19"/>
          <p:cNvCxnSpPr/>
          <p:nvPr/>
        </p:nvCxnSpPr>
        <p:spPr>
          <a:xfrm>
            <a:off x="8388424" y="836712"/>
            <a:ext cx="432048" cy="2880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748464" y="98072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hape 19"/>
          <p:cNvCxnSpPr/>
          <p:nvPr/>
        </p:nvCxnSpPr>
        <p:spPr>
          <a:xfrm rot="16200000" flipH="1">
            <a:off x="4716016" y="1556792"/>
            <a:ext cx="648072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20072" y="213285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hape 19"/>
          <p:cNvCxnSpPr/>
          <p:nvPr/>
        </p:nvCxnSpPr>
        <p:spPr>
          <a:xfrm rot="10800000" flipV="1">
            <a:off x="6228184" y="2636912"/>
            <a:ext cx="1152128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12160" y="270892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hape 19"/>
          <p:cNvCxnSpPr/>
          <p:nvPr/>
        </p:nvCxnSpPr>
        <p:spPr>
          <a:xfrm rot="10800000" flipV="1">
            <a:off x="7596336" y="2708920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380312" y="306896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hape 19"/>
          <p:cNvCxnSpPr/>
          <p:nvPr/>
        </p:nvCxnSpPr>
        <p:spPr>
          <a:xfrm rot="10800000" flipV="1">
            <a:off x="1763688" y="5085184"/>
            <a:ext cx="1296144" cy="8640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547664" y="580526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24328" y="116632"/>
            <a:ext cx="1296144" cy="18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Home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0352" y="404664"/>
            <a:ext cx="7772400" cy="648072"/>
          </a:xfrm>
        </p:spPr>
        <p:txBody>
          <a:bodyPr/>
          <a:lstStyle/>
          <a:p>
            <a:r>
              <a:rPr kumimoji="1" lang="en-US" altLang="ja-JP" sz="4000" dirty="0" smtClean="0"/>
              <a:t>What Looks Good In Home Page</a:t>
            </a:r>
            <a:endParaRPr kumimoji="1" lang="ja-JP" altLang="en-US" sz="40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0352" y="1052736"/>
            <a:ext cx="7772400" cy="453650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At top of the home page Link is given to go to rakuten global express.</a:t>
            </a:r>
          </a:p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Option to use different services offered by Rakuten are displayed for eg:Banking,Media,etc.</a:t>
            </a:r>
          </a:p>
          <a:p>
            <a:pPr marL="457200" indent="-457200">
              <a:buAutoNum type="arabicPeriod"/>
            </a:pPr>
            <a:r>
              <a:rPr kumimoji="1" lang="en-US" altLang="ja-JP" sz="3400" dirty="0" smtClean="0">
                <a:latin typeface="+mj-lt"/>
              </a:rPr>
              <a:t>Global option is given to access website in different languages such as English,French,etc.</a:t>
            </a:r>
          </a:p>
          <a:p>
            <a:pPr marL="457200" indent="-457200">
              <a:buAutoNum type="arabicPeriod"/>
            </a:pPr>
            <a:r>
              <a:rPr kumimoji="1" lang="en-US" altLang="ja-JP" sz="3400" dirty="0" smtClean="0">
                <a:latin typeface="+mj-lt"/>
              </a:rPr>
              <a:t>Contains search tab to search different products.</a:t>
            </a:r>
          </a:p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Register button after the services section link in red color with symbol of person.</a:t>
            </a:r>
          </a:p>
          <a:p>
            <a:pPr marL="457200" indent="-457200">
              <a:buAutoNum type="arabicPeriod"/>
            </a:pPr>
            <a:r>
              <a:rPr kumimoji="1" lang="en-US" altLang="ja-JP" sz="3400" dirty="0" smtClean="0">
                <a:latin typeface="+mj-lt"/>
              </a:rPr>
              <a:t>Login button in red color after the services section and besides register link with right arrow symbol.</a:t>
            </a:r>
          </a:p>
          <a:p>
            <a:pPr marL="457200" indent="-457200">
              <a:buAutoNum type="arabicPeriod"/>
            </a:pPr>
            <a:r>
              <a:rPr lang="en-US" altLang="ja-JP" sz="3400" dirty="0" smtClean="0">
                <a:latin typeface="+mj-lt"/>
              </a:rPr>
              <a:t>Image Slider giving information about different events and the offers offered by rakuten.</a:t>
            </a:r>
            <a:endParaRPr kumimoji="1" lang="en-US" altLang="ja-JP" sz="3400" dirty="0" smtClean="0">
              <a:latin typeface="+mj-lt"/>
            </a:endParaRPr>
          </a:p>
          <a:p>
            <a:pPr marL="457200" indent="-457200">
              <a:buAutoNum type="arabicPeriod"/>
            </a:pPr>
            <a:endParaRPr kumimoji="1" lang="en-US" altLang="ja-JP" sz="3300" dirty="0" smtClean="0">
              <a:latin typeface="+mj-lt"/>
            </a:endParaRPr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3"/>
            <a:ext cx="91440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rot="16200000" flipH="1">
            <a:off x="7380312" y="1196752"/>
            <a:ext cx="648072" cy="504056"/>
          </a:xfrm>
          <a:prstGeom prst="bentConnector3">
            <a:avLst>
              <a:gd name="adj1" fmla="val 14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812360" y="177281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hape 19"/>
          <p:cNvCxnSpPr/>
          <p:nvPr/>
        </p:nvCxnSpPr>
        <p:spPr>
          <a:xfrm rot="10800000" flipV="1">
            <a:off x="1403648" y="1844824"/>
            <a:ext cx="1152128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87624" y="20608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flipV="1">
            <a:off x="395536" y="2924944"/>
            <a:ext cx="129614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9"/>
          <p:cNvCxnSpPr/>
          <p:nvPr/>
        </p:nvCxnSpPr>
        <p:spPr>
          <a:xfrm>
            <a:off x="467544" y="3356992"/>
            <a:ext cx="1224136" cy="10801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9"/>
          <p:cNvCxnSpPr/>
          <p:nvPr/>
        </p:nvCxnSpPr>
        <p:spPr>
          <a:xfrm rot="16200000" flipH="1">
            <a:off x="-144524" y="3969060"/>
            <a:ext cx="2448272" cy="1224136"/>
          </a:xfrm>
          <a:prstGeom prst="bentConnector3">
            <a:avLst>
              <a:gd name="adj1" fmla="val 10018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79512" y="3212976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hape 19"/>
          <p:cNvCxnSpPr/>
          <p:nvPr/>
        </p:nvCxnSpPr>
        <p:spPr>
          <a:xfrm>
            <a:off x="2339752" y="3645024"/>
            <a:ext cx="1224136" cy="10801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123728" y="350100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hape 19"/>
          <p:cNvCxnSpPr/>
          <p:nvPr/>
        </p:nvCxnSpPr>
        <p:spPr>
          <a:xfrm rot="10800000">
            <a:off x="7236296" y="2708920"/>
            <a:ext cx="1080120" cy="9361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19"/>
          <p:cNvCxnSpPr/>
          <p:nvPr/>
        </p:nvCxnSpPr>
        <p:spPr>
          <a:xfrm rot="10800000" flipV="1">
            <a:off x="7308304" y="3645024"/>
            <a:ext cx="936104" cy="6480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19"/>
          <p:cNvCxnSpPr/>
          <p:nvPr/>
        </p:nvCxnSpPr>
        <p:spPr>
          <a:xfrm rot="5400000">
            <a:off x="6804248" y="4149080"/>
            <a:ext cx="2016224" cy="10081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244408" y="34290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hape 19"/>
          <p:cNvCxnSpPr/>
          <p:nvPr/>
        </p:nvCxnSpPr>
        <p:spPr>
          <a:xfrm flipV="1">
            <a:off x="1907704" y="5733256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91680" y="60212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hape 19"/>
          <p:cNvCxnSpPr/>
          <p:nvPr/>
        </p:nvCxnSpPr>
        <p:spPr>
          <a:xfrm flipV="1">
            <a:off x="6876256" y="476672"/>
            <a:ext cx="1800200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660232" y="6206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164288" y="11663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Registration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133528" cy="864096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What Looks Good in Registration page</a:t>
            </a:r>
            <a:endParaRPr kumimoji="1" lang="ja-JP" altLang="en-US" sz="40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064896" cy="4752528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kumimoji="1" lang="en-US" altLang="ja-JP" dirty="0" smtClean="0">
                <a:latin typeface="+mj-lt"/>
              </a:rPr>
              <a:t>Language change options to change the language of registration page </a:t>
            </a:r>
            <a:r>
              <a:rPr lang="en-US" altLang="ja-JP" dirty="0" smtClean="0">
                <a:latin typeface="+mj-lt"/>
              </a:rPr>
              <a:t>to English or again to Japanese.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Current phase is indicated in red color whereas other two phases are in white color.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Registration details labels font is Times New Roman and font Size is 10 with black color text and bold.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Radio option is given to select whether person wants to keep his email id as username or he want different username with validation condition.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Detailed help link is given in blue color for every field.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For every field required is mentioned after headers in red color</a:t>
            </a:r>
          </a:p>
          <a:p>
            <a:pPr marL="457200" indent="-457200" algn="l">
              <a:buAutoNum type="arabicPeriod"/>
            </a:pPr>
            <a:r>
              <a:rPr lang="en-US" altLang="ja-JP" dirty="0" smtClean="0">
                <a:latin typeface="+mj-lt"/>
              </a:rPr>
              <a:t>When clicked on this link redirected to home page</a:t>
            </a:r>
          </a:p>
          <a:p>
            <a:pPr marL="457200" indent="-457200" algn="l"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AutoNum type="arabicPeriod"/>
            </a:pPr>
            <a:endParaRPr lang="en-US" altLang="ja-JP" sz="2400" dirty="0" smtClean="0">
              <a:latin typeface="+mj-lt"/>
            </a:endParaRPr>
          </a:p>
          <a:p>
            <a:pPr marL="457200" indent="-457200" algn="l">
              <a:buAutoNum type="arabicPeriod"/>
            </a:pPr>
            <a:endParaRPr kumimoji="1" lang="ja-JP" altLang="en-US" sz="240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0013"/>
            <a:ext cx="9144001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hape 19"/>
          <p:cNvCxnSpPr/>
          <p:nvPr/>
        </p:nvCxnSpPr>
        <p:spPr>
          <a:xfrm flipV="1">
            <a:off x="755576" y="1700808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7544" y="19888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hape 19"/>
          <p:cNvCxnSpPr/>
          <p:nvPr/>
        </p:nvCxnSpPr>
        <p:spPr>
          <a:xfrm rot="10800000">
            <a:off x="3995936" y="1772816"/>
            <a:ext cx="1296144" cy="7920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92080" y="24208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hape 19"/>
          <p:cNvCxnSpPr/>
          <p:nvPr/>
        </p:nvCxnSpPr>
        <p:spPr>
          <a:xfrm flipV="1">
            <a:off x="395536" y="4653136"/>
            <a:ext cx="1296144" cy="3600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9512" y="486916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hape 19"/>
          <p:cNvCxnSpPr/>
          <p:nvPr/>
        </p:nvCxnSpPr>
        <p:spPr>
          <a:xfrm rot="10800000">
            <a:off x="4932040" y="5229200"/>
            <a:ext cx="2160240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92280" y="558924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4288" y="116632"/>
            <a:ext cx="187220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Registration Page</a:t>
            </a:r>
            <a:endParaRPr kumimoji="1" lang="ja-JP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836712"/>
            <a:ext cx="9144000" cy="83326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 smtClean="0"/>
              <a:t>What looks good Registration error page</a:t>
            </a:r>
            <a:endParaRPr kumimoji="1" lang="ja-JP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700808"/>
            <a:ext cx="8136576" cy="3280328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Error messages are displayed in rectangular box which contains warning symbol and something wrong text.</a:t>
            </a:r>
          </a:p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 Error message link are displayed. When clicked on link then focus is redirected to particular error.</a:t>
            </a:r>
          </a:p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Header section of every field gets red in color as error as occurred.</a:t>
            </a:r>
          </a:p>
          <a:p>
            <a:pPr marL="514350" indent="-514350" algn="l">
              <a:buAutoNum type="arabicPeriod"/>
            </a:pPr>
            <a:r>
              <a:rPr lang="en-US" altLang="ja-JP" sz="2400" dirty="0" smtClean="0">
                <a:latin typeface="+mj-lt"/>
              </a:rPr>
              <a:t>Under each and every field wherever error has occurred error is shown.</a:t>
            </a:r>
          </a:p>
          <a:p>
            <a:pPr marL="514350" indent="-514350" algn="l">
              <a:buAutoNum type="arabicPeriod"/>
            </a:pPr>
            <a:endParaRPr kumimoji="1" lang="en-US" altLang="ja-JP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8"/>
            <a:ext cx="9143999" cy="655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hape 19"/>
          <p:cNvCxnSpPr/>
          <p:nvPr/>
        </p:nvCxnSpPr>
        <p:spPr>
          <a:xfrm flipV="1">
            <a:off x="1115616" y="2636912"/>
            <a:ext cx="936104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99592" y="292494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hape 19"/>
          <p:cNvCxnSpPr/>
          <p:nvPr/>
        </p:nvCxnSpPr>
        <p:spPr>
          <a:xfrm flipV="1">
            <a:off x="1331640" y="3140968"/>
            <a:ext cx="144016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19"/>
          <p:cNvCxnSpPr/>
          <p:nvPr/>
        </p:nvCxnSpPr>
        <p:spPr>
          <a:xfrm>
            <a:off x="1403648" y="3573016"/>
            <a:ext cx="1368152" cy="7200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115616" y="3429000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hape 19"/>
          <p:cNvCxnSpPr/>
          <p:nvPr/>
        </p:nvCxnSpPr>
        <p:spPr>
          <a:xfrm flipV="1">
            <a:off x="755576" y="4665836"/>
            <a:ext cx="1296144" cy="4193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9552" y="494116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hape 19"/>
          <p:cNvCxnSpPr/>
          <p:nvPr/>
        </p:nvCxnSpPr>
        <p:spPr>
          <a:xfrm rot="10800000">
            <a:off x="7092280" y="3789040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72400" y="4077072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hape 19"/>
          <p:cNvCxnSpPr/>
          <p:nvPr/>
        </p:nvCxnSpPr>
        <p:spPr>
          <a:xfrm rot="10800000">
            <a:off x="6948264" y="2636912"/>
            <a:ext cx="108012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28384" y="2924944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hape 19"/>
          <p:cNvCxnSpPr/>
          <p:nvPr/>
        </p:nvCxnSpPr>
        <p:spPr>
          <a:xfrm flipV="1">
            <a:off x="1043608" y="4869160"/>
            <a:ext cx="1080120" cy="9361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27584" y="566124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hape 19"/>
          <p:cNvCxnSpPr/>
          <p:nvPr/>
        </p:nvCxnSpPr>
        <p:spPr>
          <a:xfrm rot="10800000" flipV="1">
            <a:off x="4932040" y="6165304"/>
            <a:ext cx="936104" cy="5040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868144" y="602128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hape 19"/>
          <p:cNvCxnSpPr/>
          <p:nvPr/>
        </p:nvCxnSpPr>
        <p:spPr>
          <a:xfrm rot="5400000" flipH="1" flipV="1">
            <a:off x="2483768" y="5877272"/>
            <a:ext cx="792088" cy="2160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627784" y="6381328"/>
            <a:ext cx="252008" cy="25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I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450</TotalTime>
  <Words>1060</Words>
  <Application>Microsoft Office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Slide 1</vt:lpstr>
      <vt:lpstr>User Interface Design</vt:lpstr>
      <vt:lpstr>Slide 3</vt:lpstr>
      <vt:lpstr>What Looks Good In Home Page</vt:lpstr>
      <vt:lpstr>Slide 5</vt:lpstr>
      <vt:lpstr>What Looks Good in Registration page</vt:lpstr>
      <vt:lpstr>Slide 7</vt:lpstr>
      <vt:lpstr>What looks good Registration error page</vt:lpstr>
      <vt:lpstr>Slide 9</vt:lpstr>
      <vt:lpstr>What looks good in Login page </vt:lpstr>
      <vt:lpstr>Slide 11</vt:lpstr>
      <vt:lpstr>What looks good in Login Error Page</vt:lpstr>
      <vt:lpstr>Slide 13</vt:lpstr>
      <vt:lpstr>What looks good in Super deal page</vt:lpstr>
      <vt:lpstr>Slide 15</vt:lpstr>
      <vt:lpstr>Slide 16</vt:lpstr>
      <vt:lpstr>What looks good in Rakuten Rebate Page</vt:lpstr>
      <vt:lpstr>Slide 18</vt:lpstr>
      <vt:lpstr>What is good in Rakuten ranking page</vt:lpstr>
      <vt:lpstr>Slide 20</vt:lpstr>
      <vt:lpstr>What looks good in Rakuten Books Page</vt:lpstr>
      <vt:lpstr>Slide 22</vt:lpstr>
      <vt:lpstr>What looks good in Rakuten Travel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Jyoti</dc:creator>
  <cp:lastModifiedBy>Jyoti</cp:lastModifiedBy>
  <cp:revision>42</cp:revision>
  <dcterms:created xsi:type="dcterms:W3CDTF">2019-09-18T02:57:05Z</dcterms:created>
  <dcterms:modified xsi:type="dcterms:W3CDTF">2019-09-18T10:27:49Z</dcterms:modified>
</cp:coreProperties>
</file>