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5" r:id="rId2"/>
    <p:sldId id="288" r:id="rId3"/>
    <p:sldId id="293" r:id="rId4"/>
    <p:sldId id="292" r:id="rId5"/>
    <p:sldId id="294" r:id="rId6"/>
    <p:sldId id="295" r:id="rId7"/>
    <p:sldId id="296" r:id="rId8"/>
    <p:sldId id="29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6EE"/>
    <a:srgbClr val="CA8787"/>
    <a:srgbClr val="4A7EC9"/>
    <a:srgbClr val="C094F0"/>
    <a:srgbClr val="CF95EF"/>
    <a:srgbClr val="D297ED"/>
    <a:srgbClr val="FF66CC"/>
    <a:srgbClr val="3D4DA9"/>
    <a:srgbClr val="33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A778D-CA15-4AEA-9ED7-CD745B6E8D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765517-6B02-41C9-90C1-F7DB054500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Overview of Company</a:t>
          </a:r>
          <a:endParaRPr lang="en-US"/>
        </a:p>
      </dgm:t>
    </dgm:pt>
    <dgm:pt modelId="{D7958759-CEC0-4F88-A616-DEF78D475D27}" type="parTrans" cxnId="{3814BF44-1A26-43B2-B7CF-DB30F09B99C6}">
      <dgm:prSet/>
      <dgm:spPr/>
      <dgm:t>
        <a:bodyPr/>
        <a:lstStyle/>
        <a:p>
          <a:endParaRPr lang="en-US"/>
        </a:p>
      </dgm:t>
    </dgm:pt>
    <dgm:pt modelId="{1F0AA0B7-65A3-4712-B7B3-5B187B9A9694}" type="sibTrans" cxnId="{3814BF44-1A26-43B2-B7CF-DB30F09B99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19E229-4B8A-400C-9BB8-85537464A6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effectLst/>
            </a:rPr>
            <a:t>Dataset and model</a:t>
          </a:r>
          <a:endParaRPr lang="en-US" dirty="0"/>
        </a:p>
      </dgm:t>
    </dgm:pt>
    <dgm:pt modelId="{C25E25E5-60E3-42AC-8F90-7A20DC8569C3}" type="parTrans" cxnId="{3E34474C-4A3F-4955-8F50-450D10707D39}">
      <dgm:prSet/>
      <dgm:spPr/>
      <dgm:t>
        <a:bodyPr/>
        <a:lstStyle/>
        <a:p>
          <a:endParaRPr lang="en-US"/>
        </a:p>
      </dgm:t>
    </dgm:pt>
    <dgm:pt modelId="{F1E0F5FC-44A5-4BC0-9012-48B6071D985C}" type="sibTrans" cxnId="{3E34474C-4A3F-4955-8F50-450D10707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E0E4ED-FD49-4248-AC05-5B9F9B0920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/>
              </a:solidFill>
              <a:effectLst/>
            </a:rPr>
            <a:t> Problem statement</a:t>
          </a:r>
          <a:r>
            <a:rPr lang="en-IN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rPr>
            <a:t> </a:t>
          </a:r>
          <a:br>
            <a:rPr lang="en-IN" dirty="0">
              <a:solidFill>
                <a:schemeClr val="tx1"/>
              </a:solidFill>
            </a:rPr>
          </a:br>
          <a:br>
            <a:rPr lang="en-IN" dirty="0">
              <a:solidFill>
                <a:schemeClr val="tx1"/>
              </a:solidFill>
            </a:rPr>
          </a:br>
          <a:endParaRPr lang="en-US" dirty="0"/>
        </a:p>
      </dgm:t>
    </dgm:pt>
    <dgm:pt modelId="{A139F7B1-0258-482C-8C2A-4D4188AC35F9}" type="parTrans" cxnId="{D4038612-394E-4129-BB6C-12982CE725E6}">
      <dgm:prSet/>
      <dgm:spPr/>
      <dgm:t>
        <a:bodyPr/>
        <a:lstStyle/>
        <a:p>
          <a:endParaRPr lang="en-US"/>
        </a:p>
      </dgm:t>
    </dgm:pt>
    <dgm:pt modelId="{7E99862E-7530-4896-A70E-7E7D48A8A0EA}" type="sibTrans" cxnId="{D4038612-394E-4129-BB6C-12982CE725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768F25-CBA6-4115-A321-EFF6196649B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 hoc request with Insights</a:t>
          </a:r>
          <a:endParaRPr lang="en-US"/>
        </a:p>
      </dgm:t>
    </dgm:pt>
    <dgm:pt modelId="{57495A5B-7E77-4EC2-A607-5A73EA098396}" type="parTrans" cxnId="{E605C9B5-77C6-4937-A6A9-D4D3A80799AF}">
      <dgm:prSet/>
      <dgm:spPr/>
      <dgm:t>
        <a:bodyPr/>
        <a:lstStyle/>
        <a:p>
          <a:endParaRPr lang="en-US"/>
        </a:p>
      </dgm:t>
    </dgm:pt>
    <dgm:pt modelId="{6103291E-7AD7-4173-A106-B2DB3D0CCF9E}" type="sibTrans" cxnId="{E605C9B5-77C6-4937-A6A9-D4D3A80799AF}">
      <dgm:prSet/>
      <dgm:spPr/>
      <dgm:t>
        <a:bodyPr/>
        <a:lstStyle/>
        <a:p>
          <a:endParaRPr lang="en-US"/>
        </a:p>
      </dgm:t>
    </dgm:pt>
    <dgm:pt modelId="{0F77235E-E845-4D39-B917-09DEEC35A365}" type="pres">
      <dgm:prSet presAssocID="{084A778D-CA15-4AEA-9ED7-CD745B6E8D01}" presName="root" presStyleCnt="0">
        <dgm:presLayoutVars>
          <dgm:dir/>
          <dgm:resizeHandles val="exact"/>
        </dgm:presLayoutVars>
      </dgm:prSet>
      <dgm:spPr/>
    </dgm:pt>
    <dgm:pt modelId="{178A4092-ADB4-4E0F-AE2E-A9CA5E4DB7BA}" type="pres">
      <dgm:prSet presAssocID="{084A778D-CA15-4AEA-9ED7-CD745B6E8D01}" presName="container" presStyleCnt="0">
        <dgm:presLayoutVars>
          <dgm:dir/>
          <dgm:resizeHandles val="exact"/>
        </dgm:presLayoutVars>
      </dgm:prSet>
      <dgm:spPr/>
    </dgm:pt>
    <dgm:pt modelId="{EFD187EE-096B-4298-A8CD-C29ECF5B767C}" type="pres">
      <dgm:prSet presAssocID="{ED765517-6B02-41C9-90C1-F7DB054500B1}" presName="compNode" presStyleCnt="0"/>
      <dgm:spPr/>
    </dgm:pt>
    <dgm:pt modelId="{19F17B4D-85A5-41CF-8460-B7EAC5BD93D8}" type="pres">
      <dgm:prSet presAssocID="{ED765517-6B02-41C9-90C1-F7DB054500B1}" presName="iconBgRect" presStyleLbl="bgShp" presStyleIdx="0" presStyleCnt="4"/>
      <dgm:spPr/>
    </dgm:pt>
    <dgm:pt modelId="{B46717ED-CAAE-44F9-90AB-0BD053BED7AC}" type="pres">
      <dgm:prSet presAssocID="{ED765517-6B02-41C9-90C1-F7DB054500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FF311BE-0E42-4D49-BE01-671540B46B69}" type="pres">
      <dgm:prSet presAssocID="{ED765517-6B02-41C9-90C1-F7DB054500B1}" presName="spaceRect" presStyleCnt="0"/>
      <dgm:spPr/>
    </dgm:pt>
    <dgm:pt modelId="{33269CD1-E0EE-48AC-99AE-1B84DC8CA930}" type="pres">
      <dgm:prSet presAssocID="{ED765517-6B02-41C9-90C1-F7DB054500B1}" presName="textRect" presStyleLbl="revTx" presStyleIdx="0" presStyleCnt="4">
        <dgm:presLayoutVars>
          <dgm:chMax val="1"/>
          <dgm:chPref val="1"/>
        </dgm:presLayoutVars>
      </dgm:prSet>
      <dgm:spPr/>
    </dgm:pt>
    <dgm:pt modelId="{81F3DA6D-CEB4-4D6B-9F0D-822BFF51353A}" type="pres">
      <dgm:prSet presAssocID="{1F0AA0B7-65A3-4712-B7B3-5B187B9A9694}" presName="sibTrans" presStyleLbl="sibTrans2D1" presStyleIdx="0" presStyleCnt="0"/>
      <dgm:spPr/>
    </dgm:pt>
    <dgm:pt modelId="{057BBC40-2713-4503-AE92-F68789DC6588}" type="pres">
      <dgm:prSet presAssocID="{5919E229-4B8A-400C-9BB8-85537464A6DE}" presName="compNode" presStyleCnt="0"/>
      <dgm:spPr/>
    </dgm:pt>
    <dgm:pt modelId="{7F86507D-8BBA-401C-9D57-0C3A12C0981C}" type="pres">
      <dgm:prSet presAssocID="{5919E229-4B8A-400C-9BB8-85537464A6DE}" presName="iconBgRect" presStyleLbl="bgShp" presStyleIdx="1" presStyleCnt="4"/>
      <dgm:spPr/>
    </dgm:pt>
    <dgm:pt modelId="{C32AEC6C-6CB3-49FB-90F4-08F0D3844464}" type="pres">
      <dgm:prSet presAssocID="{5919E229-4B8A-400C-9BB8-85537464A6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A09724-6F82-4C9F-9618-89AA1B914FCE}" type="pres">
      <dgm:prSet presAssocID="{5919E229-4B8A-400C-9BB8-85537464A6DE}" presName="spaceRect" presStyleCnt="0"/>
      <dgm:spPr/>
    </dgm:pt>
    <dgm:pt modelId="{31664A0F-63B2-4B92-9429-C9BEB5623318}" type="pres">
      <dgm:prSet presAssocID="{5919E229-4B8A-400C-9BB8-85537464A6DE}" presName="textRect" presStyleLbl="revTx" presStyleIdx="1" presStyleCnt="4">
        <dgm:presLayoutVars>
          <dgm:chMax val="1"/>
          <dgm:chPref val="1"/>
        </dgm:presLayoutVars>
      </dgm:prSet>
      <dgm:spPr/>
    </dgm:pt>
    <dgm:pt modelId="{F5A4FCA1-6FB0-4323-9AE8-D2AD637FDE3F}" type="pres">
      <dgm:prSet presAssocID="{F1E0F5FC-44A5-4BC0-9012-48B6071D985C}" presName="sibTrans" presStyleLbl="sibTrans2D1" presStyleIdx="0" presStyleCnt="0"/>
      <dgm:spPr/>
    </dgm:pt>
    <dgm:pt modelId="{15CDD474-E1F7-4FCF-A1BF-42D0FA65BCBB}" type="pres">
      <dgm:prSet presAssocID="{C1E0E4ED-FD49-4248-AC05-5B9F9B092074}" presName="compNode" presStyleCnt="0"/>
      <dgm:spPr/>
    </dgm:pt>
    <dgm:pt modelId="{7CA39DFC-C28D-4EAD-8F9C-75D81D78A518}" type="pres">
      <dgm:prSet presAssocID="{C1E0E4ED-FD49-4248-AC05-5B9F9B092074}" presName="iconBgRect" presStyleLbl="bgShp" presStyleIdx="2" presStyleCnt="4"/>
      <dgm:spPr/>
    </dgm:pt>
    <dgm:pt modelId="{9F20A6E7-59D0-4058-8FE5-0A7A27749027}" type="pres">
      <dgm:prSet presAssocID="{C1E0E4ED-FD49-4248-AC05-5B9F9B0920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2A8A023-A833-456D-9CE4-5F96A81018A2}" type="pres">
      <dgm:prSet presAssocID="{C1E0E4ED-FD49-4248-AC05-5B9F9B092074}" presName="spaceRect" presStyleCnt="0"/>
      <dgm:spPr/>
    </dgm:pt>
    <dgm:pt modelId="{A084DC01-E9A2-4858-99B2-4ED39A431A44}" type="pres">
      <dgm:prSet presAssocID="{C1E0E4ED-FD49-4248-AC05-5B9F9B092074}" presName="textRect" presStyleLbl="revTx" presStyleIdx="2" presStyleCnt="4">
        <dgm:presLayoutVars>
          <dgm:chMax val="1"/>
          <dgm:chPref val="1"/>
        </dgm:presLayoutVars>
      </dgm:prSet>
      <dgm:spPr/>
    </dgm:pt>
    <dgm:pt modelId="{633CE368-290A-4696-9CF1-06EF095002A9}" type="pres">
      <dgm:prSet presAssocID="{7E99862E-7530-4896-A70E-7E7D48A8A0EA}" presName="sibTrans" presStyleLbl="sibTrans2D1" presStyleIdx="0" presStyleCnt="0"/>
      <dgm:spPr/>
    </dgm:pt>
    <dgm:pt modelId="{6E93738A-B378-41B9-86C6-C3822E8D5900}" type="pres">
      <dgm:prSet presAssocID="{EF768F25-CBA6-4115-A321-EFF6196649B4}" presName="compNode" presStyleCnt="0"/>
      <dgm:spPr/>
    </dgm:pt>
    <dgm:pt modelId="{5D265690-F0BD-422E-8168-469538B2EA43}" type="pres">
      <dgm:prSet presAssocID="{EF768F25-CBA6-4115-A321-EFF6196649B4}" presName="iconBgRect" presStyleLbl="bgShp" presStyleIdx="3" presStyleCnt="4"/>
      <dgm:spPr/>
    </dgm:pt>
    <dgm:pt modelId="{E16BD04A-2CCA-4EBB-B2C3-4AE34416D876}" type="pres">
      <dgm:prSet presAssocID="{EF768F25-CBA6-4115-A321-EFF6196649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3BC570-3DEA-48AF-BC86-CBBB48A70079}" type="pres">
      <dgm:prSet presAssocID="{EF768F25-CBA6-4115-A321-EFF6196649B4}" presName="spaceRect" presStyleCnt="0"/>
      <dgm:spPr/>
    </dgm:pt>
    <dgm:pt modelId="{D38E6309-B867-4826-8816-69E70D658B48}" type="pres">
      <dgm:prSet presAssocID="{EF768F25-CBA6-4115-A321-EFF6196649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038612-394E-4129-BB6C-12982CE725E6}" srcId="{084A778D-CA15-4AEA-9ED7-CD745B6E8D01}" destId="{C1E0E4ED-FD49-4248-AC05-5B9F9B092074}" srcOrd="2" destOrd="0" parTransId="{A139F7B1-0258-482C-8C2A-4D4188AC35F9}" sibTransId="{7E99862E-7530-4896-A70E-7E7D48A8A0EA}"/>
    <dgm:cxn modelId="{74033622-D366-4E0B-864E-57ED9CD9F5EE}" type="presOf" srcId="{C1E0E4ED-FD49-4248-AC05-5B9F9B092074}" destId="{A084DC01-E9A2-4858-99B2-4ED39A431A44}" srcOrd="0" destOrd="0" presId="urn:microsoft.com/office/officeart/2018/2/layout/IconCircleList"/>
    <dgm:cxn modelId="{2088DA24-C143-4FF2-9E6A-93E77E3F6A65}" type="presOf" srcId="{1F0AA0B7-65A3-4712-B7B3-5B187B9A9694}" destId="{81F3DA6D-CEB4-4D6B-9F0D-822BFF51353A}" srcOrd="0" destOrd="0" presId="urn:microsoft.com/office/officeart/2018/2/layout/IconCircleList"/>
    <dgm:cxn modelId="{3814BF44-1A26-43B2-B7CF-DB30F09B99C6}" srcId="{084A778D-CA15-4AEA-9ED7-CD745B6E8D01}" destId="{ED765517-6B02-41C9-90C1-F7DB054500B1}" srcOrd="0" destOrd="0" parTransId="{D7958759-CEC0-4F88-A616-DEF78D475D27}" sibTransId="{1F0AA0B7-65A3-4712-B7B3-5B187B9A9694}"/>
    <dgm:cxn modelId="{3E34474C-4A3F-4955-8F50-450D10707D39}" srcId="{084A778D-CA15-4AEA-9ED7-CD745B6E8D01}" destId="{5919E229-4B8A-400C-9BB8-85537464A6DE}" srcOrd="1" destOrd="0" parTransId="{C25E25E5-60E3-42AC-8F90-7A20DC8569C3}" sibTransId="{F1E0F5FC-44A5-4BC0-9012-48B6071D985C}"/>
    <dgm:cxn modelId="{AD47CF58-005F-4B6E-B2B7-3C9728CE015B}" type="presOf" srcId="{5919E229-4B8A-400C-9BB8-85537464A6DE}" destId="{31664A0F-63B2-4B92-9429-C9BEB5623318}" srcOrd="0" destOrd="0" presId="urn:microsoft.com/office/officeart/2018/2/layout/IconCircleList"/>
    <dgm:cxn modelId="{D3D73695-78C4-404E-B557-F501E7CC0C82}" type="presOf" srcId="{7E99862E-7530-4896-A70E-7E7D48A8A0EA}" destId="{633CE368-290A-4696-9CF1-06EF095002A9}" srcOrd="0" destOrd="0" presId="urn:microsoft.com/office/officeart/2018/2/layout/IconCircleList"/>
    <dgm:cxn modelId="{835D8F9C-9477-4748-A464-73D822C37B3E}" type="presOf" srcId="{EF768F25-CBA6-4115-A321-EFF6196649B4}" destId="{D38E6309-B867-4826-8816-69E70D658B48}" srcOrd="0" destOrd="0" presId="urn:microsoft.com/office/officeart/2018/2/layout/IconCircleList"/>
    <dgm:cxn modelId="{E605C9B5-77C6-4937-A6A9-D4D3A80799AF}" srcId="{084A778D-CA15-4AEA-9ED7-CD745B6E8D01}" destId="{EF768F25-CBA6-4115-A321-EFF6196649B4}" srcOrd="3" destOrd="0" parTransId="{57495A5B-7E77-4EC2-A607-5A73EA098396}" sibTransId="{6103291E-7AD7-4173-A106-B2DB3D0CCF9E}"/>
    <dgm:cxn modelId="{DCCCC5B9-7312-4349-A77B-CA20757C2251}" type="presOf" srcId="{F1E0F5FC-44A5-4BC0-9012-48B6071D985C}" destId="{F5A4FCA1-6FB0-4323-9AE8-D2AD637FDE3F}" srcOrd="0" destOrd="0" presId="urn:microsoft.com/office/officeart/2018/2/layout/IconCircleList"/>
    <dgm:cxn modelId="{E3F358BC-5102-44C2-BF36-5367E6134BF1}" type="presOf" srcId="{084A778D-CA15-4AEA-9ED7-CD745B6E8D01}" destId="{0F77235E-E845-4D39-B917-09DEEC35A365}" srcOrd="0" destOrd="0" presId="urn:microsoft.com/office/officeart/2018/2/layout/IconCircleList"/>
    <dgm:cxn modelId="{F330DDD9-BEB4-459B-AF63-DEB41010C518}" type="presOf" srcId="{ED765517-6B02-41C9-90C1-F7DB054500B1}" destId="{33269CD1-E0EE-48AC-99AE-1B84DC8CA930}" srcOrd="0" destOrd="0" presId="urn:microsoft.com/office/officeart/2018/2/layout/IconCircleList"/>
    <dgm:cxn modelId="{FB38D5BB-4F62-4351-9537-6842AB43334A}" type="presParOf" srcId="{0F77235E-E845-4D39-B917-09DEEC35A365}" destId="{178A4092-ADB4-4E0F-AE2E-A9CA5E4DB7BA}" srcOrd="0" destOrd="0" presId="urn:microsoft.com/office/officeart/2018/2/layout/IconCircleList"/>
    <dgm:cxn modelId="{9CC5E251-BFEC-4A31-9478-1B843400C3F7}" type="presParOf" srcId="{178A4092-ADB4-4E0F-AE2E-A9CA5E4DB7BA}" destId="{EFD187EE-096B-4298-A8CD-C29ECF5B767C}" srcOrd="0" destOrd="0" presId="urn:microsoft.com/office/officeart/2018/2/layout/IconCircleList"/>
    <dgm:cxn modelId="{39BB4D18-5CEF-4101-9776-2C5146656FE3}" type="presParOf" srcId="{EFD187EE-096B-4298-A8CD-C29ECF5B767C}" destId="{19F17B4D-85A5-41CF-8460-B7EAC5BD93D8}" srcOrd="0" destOrd="0" presId="urn:microsoft.com/office/officeart/2018/2/layout/IconCircleList"/>
    <dgm:cxn modelId="{576FA289-6497-499E-8112-A15171B2E577}" type="presParOf" srcId="{EFD187EE-096B-4298-A8CD-C29ECF5B767C}" destId="{B46717ED-CAAE-44F9-90AB-0BD053BED7AC}" srcOrd="1" destOrd="0" presId="urn:microsoft.com/office/officeart/2018/2/layout/IconCircleList"/>
    <dgm:cxn modelId="{387B4C04-4EE0-4608-913A-F35EFF00852C}" type="presParOf" srcId="{EFD187EE-096B-4298-A8CD-C29ECF5B767C}" destId="{4FF311BE-0E42-4D49-BE01-671540B46B69}" srcOrd="2" destOrd="0" presId="urn:microsoft.com/office/officeart/2018/2/layout/IconCircleList"/>
    <dgm:cxn modelId="{ECA83D9B-9CE5-423C-BF28-B61D248E20B0}" type="presParOf" srcId="{EFD187EE-096B-4298-A8CD-C29ECF5B767C}" destId="{33269CD1-E0EE-48AC-99AE-1B84DC8CA930}" srcOrd="3" destOrd="0" presId="urn:microsoft.com/office/officeart/2018/2/layout/IconCircleList"/>
    <dgm:cxn modelId="{03084949-6944-4276-880A-57BBEA9E1393}" type="presParOf" srcId="{178A4092-ADB4-4E0F-AE2E-A9CA5E4DB7BA}" destId="{81F3DA6D-CEB4-4D6B-9F0D-822BFF51353A}" srcOrd="1" destOrd="0" presId="urn:microsoft.com/office/officeart/2018/2/layout/IconCircleList"/>
    <dgm:cxn modelId="{FCCA0B7C-62E5-49D7-8E7D-A234EBFF7938}" type="presParOf" srcId="{178A4092-ADB4-4E0F-AE2E-A9CA5E4DB7BA}" destId="{057BBC40-2713-4503-AE92-F68789DC6588}" srcOrd="2" destOrd="0" presId="urn:microsoft.com/office/officeart/2018/2/layout/IconCircleList"/>
    <dgm:cxn modelId="{62892DC6-D5B4-4C35-82C1-8828E831F0B3}" type="presParOf" srcId="{057BBC40-2713-4503-AE92-F68789DC6588}" destId="{7F86507D-8BBA-401C-9D57-0C3A12C0981C}" srcOrd="0" destOrd="0" presId="urn:microsoft.com/office/officeart/2018/2/layout/IconCircleList"/>
    <dgm:cxn modelId="{1BAD063A-B7FA-41BB-962D-71BA08723124}" type="presParOf" srcId="{057BBC40-2713-4503-AE92-F68789DC6588}" destId="{C32AEC6C-6CB3-49FB-90F4-08F0D3844464}" srcOrd="1" destOrd="0" presId="urn:microsoft.com/office/officeart/2018/2/layout/IconCircleList"/>
    <dgm:cxn modelId="{A734A61A-C318-4BCB-A382-627E363C3774}" type="presParOf" srcId="{057BBC40-2713-4503-AE92-F68789DC6588}" destId="{29A09724-6F82-4C9F-9618-89AA1B914FCE}" srcOrd="2" destOrd="0" presId="urn:microsoft.com/office/officeart/2018/2/layout/IconCircleList"/>
    <dgm:cxn modelId="{F36FE28D-D62A-4885-9573-AB1E68F68664}" type="presParOf" srcId="{057BBC40-2713-4503-AE92-F68789DC6588}" destId="{31664A0F-63B2-4B92-9429-C9BEB5623318}" srcOrd="3" destOrd="0" presId="urn:microsoft.com/office/officeart/2018/2/layout/IconCircleList"/>
    <dgm:cxn modelId="{623D8E7B-BD71-43D3-8318-485492724BF5}" type="presParOf" srcId="{178A4092-ADB4-4E0F-AE2E-A9CA5E4DB7BA}" destId="{F5A4FCA1-6FB0-4323-9AE8-D2AD637FDE3F}" srcOrd="3" destOrd="0" presId="urn:microsoft.com/office/officeart/2018/2/layout/IconCircleList"/>
    <dgm:cxn modelId="{6888A66E-E0A5-4A64-BF44-E8264DDC8324}" type="presParOf" srcId="{178A4092-ADB4-4E0F-AE2E-A9CA5E4DB7BA}" destId="{15CDD474-E1F7-4FCF-A1BF-42D0FA65BCBB}" srcOrd="4" destOrd="0" presId="urn:microsoft.com/office/officeart/2018/2/layout/IconCircleList"/>
    <dgm:cxn modelId="{39142DF9-C58A-4618-909E-2302F9712EE1}" type="presParOf" srcId="{15CDD474-E1F7-4FCF-A1BF-42D0FA65BCBB}" destId="{7CA39DFC-C28D-4EAD-8F9C-75D81D78A518}" srcOrd="0" destOrd="0" presId="urn:microsoft.com/office/officeart/2018/2/layout/IconCircleList"/>
    <dgm:cxn modelId="{DE0889FC-CEAD-43E6-AC3F-8140AD5A29DE}" type="presParOf" srcId="{15CDD474-E1F7-4FCF-A1BF-42D0FA65BCBB}" destId="{9F20A6E7-59D0-4058-8FE5-0A7A27749027}" srcOrd="1" destOrd="0" presId="urn:microsoft.com/office/officeart/2018/2/layout/IconCircleList"/>
    <dgm:cxn modelId="{C4D22303-2D2F-412A-A210-54C776ECF653}" type="presParOf" srcId="{15CDD474-E1F7-4FCF-A1BF-42D0FA65BCBB}" destId="{82A8A023-A833-456D-9CE4-5F96A81018A2}" srcOrd="2" destOrd="0" presId="urn:microsoft.com/office/officeart/2018/2/layout/IconCircleList"/>
    <dgm:cxn modelId="{FAB1B2AA-BA0E-4C55-BF5A-623D77A42C34}" type="presParOf" srcId="{15CDD474-E1F7-4FCF-A1BF-42D0FA65BCBB}" destId="{A084DC01-E9A2-4858-99B2-4ED39A431A44}" srcOrd="3" destOrd="0" presId="urn:microsoft.com/office/officeart/2018/2/layout/IconCircleList"/>
    <dgm:cxn modelId="{AD6E079C-54FB-4D0B-BE0B-D1061EF4C81E}" type="presParOf" srcId="{178A4092-ADB4-4E0F-AE2E-A9CA5E4DB7BA}" destId="{633CE368-290A-4696-9CF1-06EF095002A9}" srcOrd="5" destOrd="0" presId="urn:microsoft.com/office/officeart/2018/2/layout/IconCircleList"/>
    <dgm:cxn modelId="{9AA951DA-1AA0-40D7-86F0-9FF728793770}" type="presParOf" srcId="{178A4092-ADB4-4E0F-AE2E-A9CA5E4DB7BA}" destId="{6E93738A-B378-41B9-86C6-C3822E8D5900}" srcOrd="6" destOrd="0" presId="urn:microsoft.com/office/officeart/2018/2/layout/IconCircleList"/>
    <dgm:cxn modelId="{8FF5114D-6AF2-46EC-8F2E-93DF71D40ACF}" type="presParOf" srcId="{6E93738A-B378-41B9-86C6-C3822E8D5900}" destId="{5D265690-F0BD-422E-8168-469538B2EA43}" srcOrd="0" destOrd="0" presId="urn:microsoft.com/office/officeart/2018/2/layout/IconCircleList"/>
    <dgm:cxn modelId="{5982FAFC-979D-4B25-A471-A746965110AB}" type="presParOf" srcId="{6E93738A-B378-41B9-86C6-C3822E8D5900}" destId="{E16BD04A-2CCA-4EBB-B2C3-4AE34416D876}" srcOrd="1" destOrd="0" presId="urn:microsoft.com/office/officeart/2018/2/layout/IconCircleList"/>
    <dgm:cxn modelId="{91DEBB12-BE80-42AD-AE25-5FFDDB9F4934}" type="presParOf" srcId="{6E93738A-B378-41B9-86C6-C3822E8D5900}" destId="{793BC570-3DEA-48AF-BC86-CBBB48A70079}" srcOrd="2" destOrd="0" presId="urn:microsoft.com/office/officeart/2018/2/layout/IconCircleList"/>
    <dgm:cxn modelId="{B0DB5BDE-A3B0-41AE-8152-33F4E1C41FEE}" type="presParOf" srcId="{6E93738A-B378-41B9-86C6-C3822E8D5900}" destId="{D38E6309-B867-4826-8816-69E70D658B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17B4D-85A5-41CF-8460-B7EAC5BD93D8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717ED-CAAE-44F9-90AB-0BD053BED7AC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69CD1-E0EE-48AC-99AE-1B84DC8CA930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Overview of Company</a:t>
          </a:r>
          <a:endParaRPr lang="en-US" sz="2400" kern="1200"/>
        </a:p>
      </dsp:txBody>
      <dsp:txXfrm>
        <a:off x="1789861" y="219874"/>
        <a:ext cx="3115545" cy="1321746"/>
      </dsp:txXfrm>
    </dsp:sp>
    <dsp:sp modelId="{7F86507D-8BBA-401C-9D57-0C3A12C0981C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AEC6C-6CB3-49FB-90F4-08F0D3844464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64A0F-63B2-4B92-9429-C9BEB5623318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effectLst/>
            </a:rPr>
            <a:t>Dataset and model</a:t>
          </a:r>
          <a:endParaRPr lang="en-US" sz="2400" kern="1200" dirty="0"/>
        </a:p>
      </dsp:txBody>
      <dsp:txXfrm>
        <a:off x="7053245" y="219874"/>
        <a:ext cx="3115545" cy="1321746"/>
      </dsp:txXfrm>
    </dsp:sp>
    <dsp:sp modelId="{7CA39DFC-C28D-4EAD-8F9C-75D81D78A518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0A6E7-59D0-4058-8FE5-0A7A27749027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4DC01-E9A2-4858-99B2-4ED39A431A44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effectLst/>
            </a:rPr>
            <a:t> Problem statement</a:t>
          </a:r>
          <a:r>
            <a:rPr lang="en-IN" sz="2400" kern="1200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rPr>
            <a:t> </a:t>
          </a:r>
          <a:br>
            <a:rPr lang="en-IN" sz="2400" kern="1200" dirty="0">
              <a:solidFill>
                <a:schemeClr val="tx1"/>
              </a:solidFill>
            </a:rPr>
          </a:br>
          <a:br>
            <a:rPr lang="en-IN" sz="2400" kern="1200" dirty="0">
              <a:solidFill>
                <a:schemeClr val="tx1"/>
              </a:solidFill>
            </a:rPr>
          </a:br>
          <a:endParaRPr lang="en-US" sz="2400" kern="1200" dirty="0"/>
        </a:p>
      </dsp:txBody>
      <dsp:txXfrm>
        <a:off x="1789861" y="2173128"/>
        <a:ext cx="3115545" cy="1321746"/>
      </dsp:txXfrm>
    </dsp:sp>
    <dsp:sp modelId="{5D265690-F0BD-422E-8168-469538B2EA43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BD04A-2CCA-4EBB-B2C3-4AE34416D876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E6309-B867-4826-8816-69E70D658B48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Ad hoc request with Insights</a:t>
          </a:r>
          <a:endParaRPr lang="en-US" sz="2400" kern="1200"/>
        </a:p>
      </dsp:txBody>
      <dsp:txXfrm>
        <a:off x="7053245" y="2173128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6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4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4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4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4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6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6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9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9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4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6CDE-8AD9-4F4F-8C2B-454689658B93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0CB8-08EE-47B6-B94C-C25461C73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5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67B-C4B5-04F0-83A0-D8DC805B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6686"/>
            <a:ext cx="12192000" cy="1795272"/>
          </a:xfrm>
        </p:spPr>
        <p:txBody>
          <a:bodyPr>
            <a:normAutofit/>
          </a:bodyPr>
          <a:lstStyle/>
          <a:p>
            <a:r>
              <a:rPr lang="en-IN" sz="4900" dirty="0">
                <a:latin typeface="Calisto MT" panose="02040603050505030304" pitchFamily="18" charset="0"/>
              </a:rPr>
              <a:t>Consumer Goods </a:t>
            </a:r>
            <a:br>
              <a:rPr lang="en-IN" sz="4900" dirty="0">
                <a:latin typeface="Calisto MT" panose="02040603050505030304" pitchFamily="18" charset="0"/>
              </a:rPr>
            </a:br>
            <a:r>
              <a:rPr lang="en-IN" sz="4900" dirty="0">
                <a:latin typeface="Calisto MT" panose="02040603050505030304" pitchFamily="18" charset="0"/>
              </a:rPr>
              <a:t>Ad-Hoc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6261D-B0CF-7618-1A85-257AB28C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22" y="4111761"/>
            <a:ext cx="4777787" cy="2687505"/>
          </a:xfrm>
          <a:prstGeom prst="rect">
            <a:avLst/>
          </a:prstGeom>
        </p:spPr>
      </p:pic>
      <p:sp>
        <p:nvSpPr>
          <p:cNvPr id="481" name="Content Placeholder 2">
            <a:extLst>
              <a:ext uri="{FF2B5EF4-FFF2-40B4-BE49-F238E27FC236}">
                <a16:creationId xmlns:a16="http://schemas.microsoft.com/office/drawing/2014/main" id="{8FC86877-D49F-94B7-C8FA-B29163D77788}"/>
              </a:ext>
            </a:extLst>
          </p:cNvPr>
          <p:cNvSpPr txBox="1">
            <a:spLocks/>
          </p:cNvSpPr>
          <p:nvPr/>
        </p:nvSpPr>
        <p:spPr>
          <a:xfrm>
            <a:off x="169191" y="6228204"/>
            <a:ext cx="3237581" cy="4346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400" dirty="0"/>
              <a:t>Presented by : Jyoti Sharma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C60A0C-1199-9F35-2186-2D6055715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" y="195117"/>
            <a:ext cx="941723" cy="9254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0E69481B-E447-6E17-ACCB-BCD1B937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074" y="195118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142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split orient="vert"/>
      </p:transition>
    </mc:Choice>
    <mc:Fallback>
      <p:transition spd="slow" advClick="0" advTm="4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1CBA-16F6-91EB-2444-55068360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753" y="237254"/>
            <a:ext cx="9954486" cy="1286747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br>
              <a:rPr lang="en-US" sz="1800" dirty="0"/>
            </a:br>
            <a:r>
              <a:rPr lang="en-US" sz="2300" dirty="0"/>
              <a:t>What is the percentage of unique product increase in 2021 vs. 2020? The final output contains these fields, unique_products_2020, unique_products_2021, percentage_chg .</a:t>
            </a:r>
            <a:endParaRPr lang="en-IN" sz="2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98BF42-00F1-D65D-53C8-09DC5455AE8A}"/>
              </a:ext>
            </a:extLst>
          </p:cNvPr>
          <p:cNvSpPr/>
          <p:nvPr/>
        </p:nvSpPr>
        <p:spPr>
          <a:xfrm>
            <a:off x="549618" y="460576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Requests 2.</a:t>
            </a:r>
            <a:endParaRPr lang="en-IN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5480CB-ABBB-9DAC-8EAC-E66A608E0FDE}"/>
              </a:ext>
            </a:extLst>
          </p:cNvPr>
          <p:cNvGrpSpPr/>
          <p:nvPr/>
        </p:nvGrpSpPr>
        <p:grpSpPr>
          <a:xfrm>
            <a:off x="713847" y="2030145"/>
            <a:ext cx="7751727" cy="4264040"/>
            <a:chOff x="713846" y="2490721"/>
            <a:chExt cx="7751727" cy="426404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BDFEE89-56B2-A9B6-5148-29CA0CAB1590}"/>
                </a:ext>
              </a:extLst>
            </p:cNvPr>
            <p:cNvSpPr txBox="1">
              <a:spLocks/>
            </p:cNvSpPr>
            <p:nvPr/>
          </p:nvSpPr>
          <p:spPr>
            <a:xfrm>
              <a:off x="2282944" y="2490721"/>
              <a:ext cx="6182629" cy="4264040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SELECT 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X.A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AS 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unique_product_2020,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chemeClr val="tx1"/>
                  </a:solidFill>
                  <a:effectLst/>
                </a:rPr>
                <a:t>Y.B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AS 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unique_products_2021,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ROUND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((B-A)*100/A, 2)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AS 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percentage_chg</a:t>
              </a:r>
              <a:endParaRPr lang="en-US" sz="1600" dirty="0">
                <a:solidFill>
                  <a:schemeClr val="tx1"/>
                </a:solidFill>
                <a:effectLst/>
              </a:endParaRP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FROM     (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 (SELECT  COUNT(DISTINCT(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product_code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))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AS 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A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   FROM 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fact_sales_monthly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  WHERE 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fiscal_year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 = 2020) X,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(SELECT COUNT(DISTINCT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product_code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))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AS 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B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  FROM 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fact_sales_monthly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  WHERE </a:t>
              </a:r>
              <a:r>
                <a:rPr lang="en-US" sz="1600" dirty="0" err="1">
                  <a:solidFill>
                    <a:schemeClr val="tx1"/>
                  </a:solidFill>
                  <a:effectLst/>
                </a:rPr>
                <a:t>fiscal_year</a:t>
              </a:r>
              <a:r>
                <a:rPr lang="en-US" sz="1600" dirty="0">
                  <a:solidFill>
                    <a:schemeClr val="tx1"/>
                  </a:solidFill>
                  <a:effectLst/>
                </a:rPr>
                <a:t> = 2021) Y </a:t>
              </a:r>
              <a:r>
                <a:rPr lang="en-US" sz="1600" dirty="0">
                  <a:solidFill>
                    <a:srgbClr val="92D050"/>
                  </a:solidFill>
                  <a:effectLst/>
                </a:rPr>
                <a:t>	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  <a:effectLst/>
                </a:rPr>
                <a:t>                  );</a:t>
              </a:r>
              <a:br>
                <a:rPr lang="en-US" sz="1600" dirty="0">
                  <a:solidFill>
                    <a:schemeClr val="bg1"/>
                  </a:solidFill>
                  <a:effectLst/>
                </a:rPr>
              </a:br>
              <a:r>
                <a:rPr lang="en-US" sz="1600" dirty="0">
                  <a:solidFill>
                    <a:schemeClr val="bg1"/>
                  </a:solidFill>
                  <a:effectLst/>
                </a:rPr>
                <a:t>;</a:t>
              </a:r>
              <a:endParaRPr lang="en-IN" sz="16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3C536D-4935-90CA-1887-9A2ED9FC7DAE}"/>
                </a:ext>
              </a:extLst>
            </p:cNvPr>
            <p:cNvSpPr txBox="1"/>
            <p:nvPr/>
          </p:nvSpPr>
          <p:spPr>
            <a:xfrm>
              <a:off x="713846" y="2612623"/>
              <a:ext cx="993707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IN" dirty="0"/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60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B954FB-C9AB-5820-6599-F078D4C7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6" y="2138030"/>
            <a:ext cx="4188733" cy="91050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B42618-8AF6-4380-7AE2-AC6DEF994565}"/>
              </a:ext>
            </a:extLst>
          </p:cNvPr>
          <p:cNvSpPr/>
          <p:nvPr/>
        </p:nvSpPr>
        <p:spPr>
          <a:xfrm>
            <a:off x="865504" y="923510"/>
            <a:ext cx="1530544" cy="5847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  <a:endParaRPr lang="en-IN" dirty="0">
              <a:solidFill>
                <a:schemeClr val="dk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2E0A70-0C0C-747D-2645-1E86284D601B}"/>
              </a:ext>
            </a:extLst>
          </p:cNvPr>
          <p:cNvGrpSpPr/>
          <p:nvPr/>
        </p:nvGrpSpPr>
        <p:grpSpPr>
          <a:xfrm>
            <a:off x="661605" y="4853800"/>
            <a:ext cx="11302033" cy="1391059"/>
            <a:chOff x="456888" y="4826505"/>
            <a:chExt cx="11302033" cy="13910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95BB43-8211-A93A-D5E1-D9D168513269}"/>
                </a:ext>
              </a:extLst>
            </p:cNvPr>
            <p:cNvSpPr txBox="1"/>
            <p:nvPr/>
          </p:nvSpPr>
          <p:spPr>
            <a:xfrm>
              <a:off x="456888" y="4826505"/>
              <a:ext cx="1692632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Insights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9DFDA3-B62B-77D5-A571-6053C1637952}"/>
                </a:ext>
              </a:extLst>
            </p:cNvPr>
            <p:cNvSpPr txBox="1"/>
            <p:nvPr/>
          </p:nvSpPr>
          <p:spPr>
            <a:xfrm>
              <a:off x="1634491" y="5571233"/>
              <a:ext cx="1012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1.The numbers of unique products increased from 245 in 2020 to 334 in 2021, a 36.33% growth.</a:t>
              </a:r>
            </a:p>
            <a:p>
              <a:r>
                <a:rPr lang="en-US" dirty="0"/>
                <a:t>2. This growth shows company’s focus on innovation and meeting customer needs.</a:t>
              </a:r>
              <a:endParaRPr lang="en-IN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BDC01C0-01B2-AC5A-7729-C24E25BE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5" y="875076"/>
            <a:ext cx="4388487" cy="35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043C-3089-2BEE-2ED8-E21F06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13" y="1119822"/>
            <a:ext cx="9991730" cy="850825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dirty="0"/>
              <a:t>Provide a report with all the unique product counts for each segment and sort them in descending order of product counts. The final output contains 2 fields, segment, product_count.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AFCD35-4C41-2104-87A7-6DFF52B1A3C4}"/>
              </a:ext>
            </a:extLst>
          </p:cNvPr>
          <p:cNvSpPr/>
          <p:nvPr/>
        </p:nvSpPr>
        <p:spPr>
          <a:xfrm>
            <a:off x="490693" y="111982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3.</a:t>
            </a:r>
            <a:endParaRPr lang="en-IN" dirty="0">
              <a:solidFill>
                <a:schemeClr val="dk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2F44D-2712-5EA6-42AC-97F0619A933D}"/>
              </a:ext>
            </a:extLst>
          </p:cNvPr>
          <p:cNvGrpSpPr/>
          <p:nvPr/>
        </p:nvGrpSpPr>
        <p:grpSpPr>
          <a:xfrm>
            <a:off x="490693" y="2962265"/>
            <a:ext cx="9214693" cy="2316564"/>
            <a:chOff x="709842" y="2962265"/>
            <a:chExt cx="9214693" cy="2316564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D1AD594E-4A3B-D80A-B1E4-654E777A7918}"/>
                </a:ext>
              </a:extLst>
            </p:cNvPr>
            <p:cNvSpPr txBox="1">
              <a:spLocks/>
            </p:cNvSpPr>
            <p:nvPr/>
          </p:nvSpPr>
          <p:spPr>
            <a:xfrm>
              <a:off x="2962398" y="3198167"/>
              <a:ext cx="6962137" cy="208066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850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SELECT </a:t>
              </a:r>
              <a:r>
                <a:rPr lang="en-US" dirty="0">
                  <a:solidFill>
                    <a:schemeClr val="tx1"/>
                  </a:solidFill>
                </a:rPr>
                <a:t>segment</a:t>
              </a:r>
              <a:r>
                <a:rPr lang="en-US" dirty="0">
                  <a:solidFill>
                    <a:srgbClr val="92D050"/>
                  </a:solidFill>
                </a:rPr>
                <a:t>,	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COUNT(DISTINCT(</a:t>
              </a:r>
              <a:r>
                <a:rPr lang="en-US" dirty="0" err="1">
                  <a:solidFill>
                    <a:schemeClr val="tx1"/>
                  </a:solidFill>
                </a:rPr>
                <a:t>product_code</a:t>
              </a:r>
              <a:r>
                <a:rPr lang="en-US" dirty="0">
                  <a:solidFill>
                    <a:srgbClr val="92D050"/>
                  </a:solidFill>
                </a:rPr>
                <a:t>)) AS </a:t>
              </a:r>
              <a:r>
                <a:rPr lang="en-US" dirty="0" err="1">
                  <a:solidFill>
                    <a:schemeClr val="tx1"/>
                  </a:solidFill>
                </a:rPr>
                <a:t>product_count</a:t>
              </a:r>
              <a:endParaRPr lang="en-US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FROM </a:t>
              </a:r>
              <a:r>
                <a:rPr lang="en-US" dirty="0" err="1">
                  <a:solidFill>
                    <a:schemeClr val="tx1"/>
                  </a:solidFill>
                </a:rPr>
                <a:t>dim_product</a:t>
              </a:r>
              <a:endParaRPr lang="en-US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GROUP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92D050"/>
                  </a:solidFill>
                </a:rPr>
                <a:t>BY </a:t>
              </a:r>
              <a:r>
                <a:rPr lang="en-US" dirty="0">
                  <a:solidFill>
                    <a:schemeClr val="tx1"/>
                  </a:solidFill>
                </a:rPr>
                <a:t>segment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ORDER BY </a:t>
              </a:r>
              <a:r>
                <a:rPr lang="en-US" dirty="0" err="1">
                  <a:solidFill>
                    <a:schemeClr val="tx1"/>
                  </a:solidFill>
                </a:rPr>
                <a:t>product_count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92D050"/>
                  </a:solidFill>
                </a:rPr>
                <a:t>DESC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;</a:t>
              </a:r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D7A0B5-FAE2-3931-0378-69F10781826B}"/>
                </a:ext>
              </a:extLst>
            </p:cNvPr>
            <p:cNvGrpSpPr/>
            <p:nvPr/>
          </p:nvGrpSpPr>
          <p:grpSpPr>
            <a:xfrm>
              <a:off x="709842" y="2962265"/>
              <a:ext cx="1196888" cy="559737"/>
              <a:chOff x="709842" y="2962265"/>
              <a:chExt cx="1196888" cy="5597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6B6F890-C386-3812-C4B3-56F0A3BEF1AD}"/>
                  </a:ext>
                </a:extLst>
              </p:cNvPr>
              <p:cNvSpPr/>
              <p:nvPr/>
            </p:nvSpPr>
            <p:spPr>
              <a:xfrm>
                <a:off x="709842" y="2962265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8ED736-718D-2B02-9315-8F75809A3118}"/>
                  </a:ext>
                </a:extLst>
              </p:cNvPr>
              <p:cNvSpPr txBox="1"/>
              <p:nvPr/>
            </p:nvSpPr>
            <p:spPr>
              <a:xfrm>
                <a:off x="874070" y="2967335"/>
                <a:ext cx="993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dk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59C471-1462-0AF8-C6D7-C1EA590F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7" y="1617771"/>
            <a:ext cx="2993686" cy="1979697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FC75-4BAF-EB21-983F-02F403AD9D6C}"/>
              </a:ext>
            </a:extLst>
          </p:cNvPr>
          <p:cNvGrpSpPr/>
          <p:nvPr/>
        </p:nvGrpSpPr>
        <p:grpSpPr>
          <a:xfrm>
            <a:off x="675920" y="538053"/>
            <a:ext cx="1537973" cy="523220"/>
            <a:chOff x="486482" y="344870"/>
            <a:chExt cx="1537973" cy="5232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9C8C9C-5EFA-2311-BA0B-139211BE4E6A}"/>
                </a:ext>
              </a:extLst>
            </p:cNvPr>
            <p:cNvSpPr/>
            <p:nvPr/>
          </p:nvSpPr>
          <p:spPr>
            <a:xfrm>
              <a:off x="486482" y="377985"/>
              <a:ext cx="1426516" cy="49010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10E7DE-E01D-3DB8-193C-EF790AC88653}"/>
                </a:ext>
              </a:extLst>
            </p:cNvPr>
            <p:cNvSpPr txBox="1"/>
            <p:nvPr/>
          </p:nvSpPr>
          <p:spPr>
            <a:xfrm>
              <a:off x="493911" y="344870"/>
              <a:ext cx="1530544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IN" dirty="0"/>
                <a:t>Output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F0B182-A574-93BF-8DC1-7E923DCA2DF9}"/>
              </a:ext>
            </a:extLst>
          </p:cNvPr>
          <p:cNvGrpSpPr/>
          <p:nvPr/>
        </p:nvGrpSpPr>
        <p:grpSpPr>
          <a:xfrm>
            <a:off x="405141" y="4766632"/>
            <a:ext cx="10685681" cy="1569660"/>
            <a:chOff x="405141" y="5126719"/>
            <a:chExt cx="10685681" cy="1292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265639-E4A0-D0C2-F2C5-3D3337A130A4}"/>
                </a:ext>
              </a:extLst>
            </p:cNvPr>
            <p:cNvSpPr txBox="1"/>
            <p:nvPr/>
          </p:nvSpPr>
          <p:spPr>
            <a:xfrm>
              <a:off x="405141" y="5511220"/>
              <a:ext cx="1619313" cy="43074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Insights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149153-F71D-EC66-76F3-3D789D5038AA}"/>
                </a:ext>
              </a:extLst>
            </p:cNvPr>
            <p:cNvSpPr txBox="1"/>
            <p:nvPr/>
          </p:nvSpPr>
          <p:spPr>
            <a:xfrm>
              <a:off x="2227946" y="5126719"/>
              <a:ext cx="8862876" cy="1292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/>
                <a:t>AtliQ</a:t>
              </a:r>
              <a:r>
                <a:rPr lang="en-US" sz="1600" dirty="0"/>
                <a:t> excels in the Notebooks, Accessories, and Peripherals segment, making up 82.87% of their product range.</a:t>
              </a:r>
            </a:p>
            <a:p>
              <a:pPr marL="342900" indent="-342900">
                <a:buAutoNum type="arabicPeriod"/>
              </a:pPr>
              <a:r>
                <a:rPr lang="en-US" sz="1600" dirty="0"/>
                <a:t>Desktops, Storage, and Networking represent a smaller portion at 17.13%.</a:t>
              </a:r>
              <a:br>
                <a:rPr lang="en-US" sz="1600" dirty="0"/>
              </a:br>
              <a:endParaRPr lang="en-US" sz="1600" dirty="0"/>
            </a:p>
            <a:p>
              <a:pPr marL="342900" indent="-342900">
                <a:buAutoNum type="arabicPeriod"/>
              </a:pPr>
              <a:r>
                <a:rPr lang="en-US" sz="1600" dirty="0"/>
                <a:t> In Desktops, Storage, and Networking segment AtliQ should focus on products that align with current customer trends and industry demands.</a:t>
              </a:r>
              <a:endParaRPr lang="en-IN" sz="16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F94C630-98C4-33DC-9368-49A3CC4F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31" y="651152"/>
            <a:ext cx="4391949" cy="36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5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8A6E-7CAC-9461-C0CA-053DB016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091" y="615582"/>
            <a:ext cx="9808192" cy="84727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700" dirty="0"/>
              <a:t>Follow-up: Which segment had the most increase in unique products in 2021 vs 2020? The final output contains these fields, segment, product_count_2020, product_count_2021, difference.</a:t>
            </a:r>
            <a:endParaRPr lang="en-IN" sz="1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AE89BB-3994-D305-EE7B-ADCAFEC01588}"/>
              </a:ext>
            </a:extLst>
          </p:cNvPr>
          <p:cNvSpPr/>
          <p:nvPr/>
        </p:nvSpPr>
        <p:spPr>
          <a:xfrm>
            <a:off x="422718" y="61558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4.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BA47F4-F572-5FF5-F933-604645AEA545}"/>
              </a:ext>
            </a:extLst>
          </p:cNvPr>
          <p:cNvGrpSpPr/>
          <p:nvPr/>
        </p:nvGrpSpPr>
        <p:grpSpPr>
          <a:xfrm>
            <a:off x="539551" y="1931917"/>
            <a:ext cx="9398075" cy="4817226"/>
            <a:chOff x="539551" y="1658962"/>
            <a:chExt cx="9398075" cy="448185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8F49F2CA-6A72-5845-675F-E6AD4DB0B507}"/>
                </a:ext>
              </a:extLst>
            </p:cNvPr>
            <p:cNvSpPr txBox="1">
              <a:spLocks/>
            </p:cNvSpPr>
            <p:nvPr/>
          </p:nvSpPr>
          <p:spPr>
            <a:xfrm>
              <a:off x="1961090" y="1658962"/>
              <a:ext cx="7976536" cy="448185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775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WITH CTE1 AS 	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   (SELECT </a:t>
              </a:r>
              <a:r>
                <a:rPr lang="en-US" sz="1800" dirty="0" err="1">
                  <a:solidFill>
                    <a:schemeClr val="tx1"/>
                  </a:solidFill>
                </a:rPr>
                <a:t>P.segment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>
                  <a:solidFill>
                    <a:srgbClr val="92D050"/>
                  </a:solidFill>
                </a:rPr>
                <a:t>AS </a:t>
              </a:r>
              <a:r>
                <a:rPr lang="en-US" sz="1800" dirty="0">
                  <a:solidFill>
                    <a:schemeClr val="tx1"/>
                  </a:solidFill>
                </a:rPr>
                <a:t>A</a:t>
              </a:r>
              <a:r>
                <a:rPr lang="en-US" sz="1800" dirty="0">
                  <a:solidFill>
                    <a:srgbClr val="92D050"/>
                  </a:solidFill>
                </a:rPr>
                <a:t>, COUNT(DISTINCT(</a:t>
              </a:r>
              <a:r>
                <a:rPr lang="en-US" sz="1800" dirty="0" err="1">
                  <a:solidFill>
                    <a:schemeClr val="tx1"/>
                  </a:solidFill>
                </a:rPr>
                <a:t>FS.product_code</a:t>
              </a:r>
              <a:r>
                <a:rPr lang="en-US" sz="1800" dirty="0">
                  <a:solidFill>
                    <a:srgbClr val="92D050"/>
                  </a:solidFill>
                </a:rPr>
                <a:t>)) AS</a:t>
              </a:r>
              <a:r>
                <a:rPr lang="en-US" sz="1800" dirty="0">
                  <a:solidFill>
                    <a:schemeClr val="tx1"/>
                  </a:solidFill>
                </a:rPr>
                <a:t> B    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     FROM </a:t>
              </a:r>
              <a:r>
                <a:rPr lang="en-US" sz="1800" dirty="0" err="1">
                  <a:solidFill>
                    <a:schemeClr val="tx1"/>
                  </a:solidFill>
                </a:rPr>
                <a:t>dim_product</a:t>
              </a:r>
              <a:r>
                <a:rPr lang="en-US" sz="1800" dirty="0">
                  <a:solidFill>
                    <a:schemeClr val="tx1"/>
                  </a:solidFill>
                </a:rPr>
                <a:t> P, </a:t>
              </a:r>
              <a:r>
                <a:rPr lang="en-US" sz="1800" dirty="0" err="1">
                  <a:solidFill>
                    <a:schemeClr val="tx1"/>
                  </a:solidFill>
                </a:rPr>
                <a:t>fact_sales_monthly</a:t>
              </a:r>
              <a:r>
                <a:rPr lang="en-US" sz="1800" dirty="0">
                  <a:solidFill>
                    <a:schemeClr val="tx1"/>
                  </a:solidFill>
                </a:rPr>
                <a:t> FS    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     </a:t>
              </a:r>
              <a:r>
                <a:rPr lang="en-US" sz="1800" dirty="0">
                  <a:solidFill>
                    <a:schemeClr val="tx1"/>
                  </a:solidFill>
                </a:rPr>
                <a:t>WHERE </a:t>
              </a:r>
              <a:r>
                <a:rPr lang="en-US" sz="1800" dirty="0" err="1">
                  <a:solidFill>
                    <a:schemeClr val="tx1"/>
                  </a:solidFill>
                </a:rPr>
                <a:t>P.product_code</a:t>
              </a:r>
              <a:r>
                <a:rPr lang="en-US" sz="1800" dirty="0">
                  <a:solidFill>
                    <a:schemeClr val="tx1"/>
                  </a:solidFill>
                </a:rPr>
                <a:t> = </a:t>
              </a:r>
              <a:r>
                <a:rPr lang="en-US" sz="1800" dirty="0" err="1">
                  <a:solidFill>
                    <a:schemeClr val="tx1"/>
                  </a:solidFill>
                </a:rPr>
                <a:t>FS.product_code</a:t>
              </a:r>
              <a:r>
                <a:rPr lang="en-US" sz="1800" dirty="0">
                  <a:solidFill>
                    <a:schemeClr val="tx1"/>
                  </a:solidFill>
                </a:rPr>
                <a:t> 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     GROUP BY </a:t>
              </a:r>
              <a:r>
                <a:rPr lang="en-US" sz="1800" dirty="0" err="1">
                  <a:solidFill>
                    <a:schemeClr val="tx1"/>
                  </a:solidFill>
                </a:rPr>
                <a:t>FS.fiscal_year</a:t>
              </a:r>
              <a:r>
                <a:rPr lang="en-US" sz="1800" dirty="0">
                  <a:solidFill>
                    <a:schemeClr val="tx1"/>
                  </a:solidFill>
                </a:rPr>
                <a:t>, </a:t>
              </a:r>
              <a:r>
                <a:rPr lang="en-US" sz="1800" dirty="0" err="1">
                  <a:solidFill>
                    <a:schemeClr val="tx1"/>
                  </a:solidFill>
                </a:rPr>
                <a:t>P.segment</a:t>
              </a:r>
              <a:r>
                <a:rPr lang="en-US" sz="1800" dirty="0">
                  <a:solidFill>
                    <a:schemeClr val="tx1"/>
                  </a:solidFill>
                </a:rPr>
                <a:t>   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     HAVING </a:t>
              </a:r>
              <a:r>
                <a:rPr lang="en-US" sz="1800" dirty="0" err="1">
                  <a:solidFill>
                    <a:schemeClr val="tx1"/>
                  </a:solidFill>
                </a:rPr>
                <a:t>FS.fiscal_year</a:t>
              </a:r>
              <a:r>
                <a:rPr lang="en-US" sz="1800" dirty="0">
                  <a:solidFill>
                    <a:schemeClr val="tx1"/>
                  </a:solidFill>
                </a:rPr>
                <a:t> = "2020"),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CTE2 AS	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(SELECT </a:t>
              </a:r>
              <a:r>
                <a:rPr lang="en-US" sz="1800" dirty="0" err="1">
                  <a:solidFill>
                    <a:schemeClr val="tx1"/>
                  </a:solidFill>
                </a:rPr>
                <a:t>P.segment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en-US" sz="1800" dirty="0">
                  <a:solidFill>
                    <a:srgbClr val="92D050"/>
                  </a:solidFill>
                </a:rPr>
                <a:t>AS </a:t>
              </a:r>
              <a:r>
                <a:rPr lang="en-US" sz="1800" dirty="0">
                  <a:solidFill>
                    <a:schemeClr val="tx1"/>
                  </a:solidFill>
                </a:rPr>
                <a:t>C, </a:t>
              </a:r>
              <a:r>
                <a:rPr lang="en-US" sz="1800" dirty="0">
                  <a:solidFill>
                    <a:srgbClr val="92D050"/>
                  </a:solidFill>
                </a:rPr>
                <a:t>COUNT(DISTINCT(</a:t>
              </a:r>
              <a:r>
                <a:rPr lang="en-US" sz="1800" dirty="0" err="1">
                  <a:solidFill>
                    <a:schemeClr val="tx1"/>
                  </a:solidFill>
                </a:rPr>
                <a:t>FS.product_code</a:t>
              </a:r>
              <a:r>
                <a:rPr lang="en-US" sz="1800" dirty="0">
                  <a:solidFill>
                    <a:srgbClr val="92D050"/>
                  </a:solidFill>
                </a:rPr>
                <a:t>)) AS </a:t>
              </a:r>
              <a:r>
                <a:rPr lang="en-US" sz="1800" dirty="0">
                  <a:solidFill>
                    <a:schemeClr val="tx1"/>
                  </a:solidFill>
                </a:rPr>
                <a:t>D </a:t>
              </a:r>
              <a:r>
                <a:rPr lang="en-US" sz="1800" dirty="0">
                  <a:solidFill>
                    <a:srgbClr val="92D050"/>
                  </a:solidFill>
                </a:rPr>
                <a:t>		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FROM </a:t>
              </a:r>
              <a:r>
                <a:rPr lang="en-US" sz="1800" dirty="0" err="1">
                  <a:solidFill>
                    <a:schemeClr val="tx1"/>
                  </a:solidFill>
                </a:rPr>
                <a:t>dim_product</a:t>
              </a:r>
              <a:r>
                <a:rPr lang="en-US" sz="1800" dirty="0">
                  <a:solidFill>
                    <a:schemeClr val="tx1"/>
                  </a:solidFill>
                </a:rPr>
                <a:t> P, </a:t>
              </a:r>
              <a:r>
                <a:rPr lang="en-US" sz="1800" dirty="0" err="1">
                  <a:solidFill>
                    <a:schemeClr val="tx1"/>
                  </a:solidFill>
                </a:rPr>
                <a:t>fact_sales_monthly</a:t>
              </a:r>
              <a:r>
                <a:rPr lang="en-US" sz="1800" dirty="0">
                  <a:solidFill>
                    <a:schemeClr val="tx1"/>
                  </a:solidFill>
                </a:rPr>
                <a:t> FS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WHERE </a:t>
              </a:r>
              <a:r>
                <a:rPr lang="en-US" sz="1800" dirty="0" err="1">
                  <a:solidFill>
                    <a:schemeClr val="tx1"/>
                  </a:solidFill>
                </a:rPr>
                <a:t>P.product_code</a:t>
              </a:r>
              <a:r>
                <a:rPr lang="en-US" sz="1800" dirty="0">
                  <a:solidFill>
                    <a:schemeClr val="tx1"/>
                  </a:solidFill>
                </a:rPr>
                <a:t> = </a:t>
              </a:r>
              <a:r>
                <a:rPr lang="en-US" sz="1800" dirty="0" err="1">
                  <a:solidFill>
                    <a:schemeClr val="tx1"/>
                  </a:solidFill>
                </a:rPr>
                <a:t>FS.product_code</a:t>
              </a:r>
              <a:r>
                <a:rPr lang="en-US" sz="1800" dirty="0">
                  <a:solidFill>
                    <a:schemeClr val="tx1"/>
                  </a:solidFill>
                </a:rPr>
                <a:t>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GROUP BY </a:t>
              </a:r>
              <a:r>
                <a:rPr lang="en-US" sz="1800" dirty="0" err="1">
                  <a:solidFill>
                    <a:schemeClr val="tx1"/>
                  </a:solidFill>
                </a:rPr>
                <a:t>FS.fiscal_year</a:t>
              </a:r>
              <a:r>
                <a:rPr lang="en-US" sz="1800" dirty="0">
                  <a:solidFill>
                    <a:schemeClr val="tx1"/>
                  </a:solidFill>
                </a:rPr>
                <a:t>, </a:t>
              </a:r>
              <a:r>
                <a:rPr lang="en-US" sz="1800" dirty="0" err="1">
                  <a:solidFill>
                    <a:schemeClr val="tx1"/>
                  </a:solidFill>
                </a:rPr>
                <a:t>P.segment</a:t>
              </a:r>
              <a:r>
                <a:rPr lang="en-US" sz="1800" dirty="0">
                  <a:solidFill>
                    <a:schemeClr val="tx1"/>
                  </a:solidFill>
                </a:rPr>
                <a:t>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      HAVING </a:t>
              </a:r>
              <a:r>
                <a:rPr lang="en-US" sz="1800" dirty="0" err="1">
                  <a:solidFill>
                    <a:schemeClr val="tx1"/>
                  </a:solidFill>
                </a:rPr>
                <a:t>FS.fiscal_year</a:t>
              </a:r>
              <a:r>
                <a:rPr lang="en-US" sz="1800" dirty="0">
                  <a:solidFill>
                    <a:schemeClr val="tx1"/>
                  </a:solidFill>
                </a:rPr>
                <a:t> = "2021“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                          )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SELECT </a:t>
              </a:r>
              <a:r>
                <a:rPr lang="en-US" sz="1800" dirty="0">
                  <a:solidFill>
                    <a:schemeClr val="tx1"/>
                  </a:solidFill>
                </a:rPr>
                <a:t>CTE1</a:t>
              </a:r>
              <a:r>
                <a:rPr lang="en-US" sz="1800" dirty="0">
                  <a:solidFill>
                    <a:srgbClr val="92D050"/>
                  </a:solidFill>
                </a:rPr>
                <a:t>.</a:t>
              </a:r>
              <a:r>
                <a:rPr lang="en-US" sz="1800" dirty="0">
                  <a:solidFill>
                    <a:schemeClr val="tx1"/>
                  </a:solidFill>
                </a:rPr>
                <a:t>A</a:t>
              </a:r>
              <a:r>
                <a:rPr lang="en-US" sz="1800" dirty="0">
                  <a:solidFill>
                    <a:srgbClr val="92D050"/>
                  </a:solidFill>
                </a:rPr>
                <a:t> AS </a:t>
              </a:r>
              <a:r>
                <a:rPr lang="en-US" sz="1800" dirty="0">
                  <a:solidFill>
                    <a:schemeClr val="tx1"/>
                  </a:solidFill>
                </a:rPr>
                <a:t>segment</a:t>
              </a:r>
              <a:r>
                <a:rPr lang="en-US" sz="1800" dirty="0">
                  <a:solidFill>
                    <a:srgbClr val="92D050"/>
                  </a:solidFill>
                </a:rPr>
                <a:t>,  </a:t>
              </a:r>
              <a:r>
                <a:rPr lang="en-US" sz="1800" dirty="0">
                  <a:solidFill>
                    <a:schemeClr val="tx1"/>
                  </a:solidFill>
                </a:rPr>
                <a:t>CTE1</a:t>
              </a:r>
              <a:r>
                <a:rPr lang="en-US" sz="1800" dirty="0">
                  <a:solidFill>
                    <a:srgbClr val="92D050"/>
                  </a:solidFill>
                </a:rPr>
                <a:t>.</a:t>
              </a:r>
              <a:r>
                <a:rPr lang="en-US" sz="1800" dirty="0">
                  <a:solidFill>
                    <a:schemeClr val="tx1"/>
                  </a:solidFill>
                </a:rPr>
                <a:t>B</a:t>
              </a:r>
              <a:r>
                <a:rPr lang="en-US" sz="1800" dirty="0">
                  <a:solidFill>
                    <a:srgbClr val="92D050"/>
                  </a:solidFill>
                </a:rPr>
                <a:t> AS </a:t>
              </a:r>
              <a:r>
                <a:rPr lang="en-US" sz="1800" dirty="0">
                  <a:solidFill>
                    <a:schemeClr val="tx1"/>
                  </a:solidFill>
                </a:rPr>
                <a:t>product_count_2020,  CTE2.D </a:t>
              </a:r>
              <a:r>
                <a:rPr lang="en-US" sz="1800" dirty="0">
                  <a:solidFill>
                    <a:srgbClr val="92D050"/>
                  </a:solidFill>
                </a:rPr>
                <a:t>AS </a:t>
              </a:r>
              <a:r>
                <a:rPr lang="en-US" sz="1800" dirty="0">
                  <a:solidFill>
                    <a:schemeClr val="tx1"/>
                  </a:solidFill>
                </a:rPr>
                <a:t>product_count_2021, </a:t>
              </a:r>
              <a:r>
                <a:rPr lang="en-US" sz="1800" dirty="0">
                  <a:solidFill>
                    <a:srgbClr val="92D050"/>
                  </a:solidFill>
                </a:rPr>
                <a:t>	                         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              (</a:t>
              </a:r>
              <a:r>
                <a:rPr lang="en-US" sz="1800" dirty="0">
                  <a:solidFill>
                    <a:schemeClr val="tx1"/>
                  </a:solidFill>
                </a:rPr>
                <a:t>CTE2.D-CTE1.B</a:t>
              </a:r>
              <a:r>
                <a:rPr lang="en-US" sz="1800" dirty="0">
                  <a:solidFill>
                    <a:srgbClr val="92D050"/>
                  </a:solidFill>
                </a:rPr>
                <a:t>) AS </a:t>
              </a:r>
              <a:r>
                <a:rPr lang="en-US" sz="1800" dirty="0">
                  <a:solidFill>
                    <a:schemeClr val="tx1"/>
                  </a:solidFill>
                </a:rPr>
                <a:t>difference</a:t>
              </a:r>
              <a:r>
                <a:rPr lang="en-US" sz="1800" dirty="0">
                  <a:solidFill>
                    <a:srgbClr val="92D050"/>
                  </a:solidFill>
                </a:rPr>
                <a:t>  FROM </a:t>
              </a:r>
              <a:r>
                <a:rPr lang="en-US" sz="1800" dirty="0">
                  <a:solidFill>
                    <a:schemeClr val="tx1"/>
                  </a:solidFill>
                </a:rPr>
                <a:t>CTE1</a:t>
              </a:r>
              <a:r>
                <a:rPr lang="en-US" sz="1800" dirty="0">
                  <a:solidFill>
                    <a:srgbClr val="92D050"/>
                  </a:solidFill>
                </a:rPr>
                <a:t>, </a:t>
              </a:r>
              <a:r>
                <a:rPr lang="en-US" sz="1800" dirty="0">
                  <a:solidFill>
                    <a:schemeClr val="tx1"/>
                  </a:solidFill>
                </a:rPr>
                <a:t>CTE2</a:t>
              </a:r>
            </a:p>
            <a:p>
              <a:pPr marL="36900" indent="0">
                <a:buNone/>
              </a:pPr>
              <a:r>
                <a:rPr lang="en-US" sz="1800" dirty="0">
                  <a:solidFill>
                    <a:srgbClr val="92D050"/>
                  </a:solidFill>
                </a:rPr>
                <a:t>    WHERE </a:t>
              </a:r>
              <a:r>
                <a:rPr lang="en-US" sz="1800" dirty="0">
                  <a:solidFill>
                    <a:schemeClr val="tx1"/>
                  </a:solidFill>
                </a:rPr>
                <a:t>CTE1.A = CTE2.C ;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EDBA8-A1BA-FA5C-3FAE-8C58C58CD88F}"/>
                </a:ext>
              </a:extLst>
            </p:cNvPr>
            <p:cNvGrpSpPr/>
            <p:nvPr/>
          </p:nvGrpSpPr>
          <p:grpSpPr>
            <a:xfrm>
              <a:off x="539551" y="1772712"/>
              <a:ext cx="1079511" cy="466735"/>
              <a:chOff x="539551" y="1772712"/>
              <a:chExt cx="1079511" cy="46673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E456582-9DC0-85A7-1484-4515D4F33D7E}"/>
                  </a:ext>
                </a:extLst>
              </p:cNvPr>
              <p:cNvSpPr/>
              <p:nvPr/>
            </p:nvSpPr>
            <p:spPr>
              <a:xfrm>
                <a:off x="539551" y="1772712"/>
                <a:ext cx="1079511" cy="4667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828631-039D-CC0B-05B4-8ED7452BD2B9}"/>
                  </a:ext>
                </a:extLst>
              </p:cNvPr>
              <p:cNvSpPr txBox="1"/>
              <p:nvPr/>
            </p:nvSpPr>
            <p:spPr>
              <a:xfrm>
                <a:off x="673096" y="1772712"/>
                <a:ext cx="915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dk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86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CD475B-C9B9-BB7A-5B01-381D4EB8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1" y="2121784"/>
            <a:ext cx="4229275" cy="12071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FF43B-C7CB-B8E0-648B-4717895F1A67}"/>
              </a:ext>
            </a:extLst>
          </p:cNvPr>
          <p:cNvGrpSpPr/>
          <p:nvPr/>
        </p:nvGrpSpPr>
        <p:grpSpPr>
          <a:xfrm>
            <a:off x="465833" y="607321"/>
            <a:ext cx="1537973" cy="617880"/>
            <a:chOff x="710416" y="607321"/>
            <a:chExt cx="1537973" cy="6178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DF8F9-0C42-F503-AB4D-8AC71C2EE064}"/>
                </a:ext>
              </a:extLst>
            </p:cNvPr>
            <p:cNvSpPr/>
            <p:nvPr/>
          </p:nvSpPr>
          <p:spPr>
            <a:xfrm>
              <a:off x="710416" y="640436"/>
              <a:ext cx="1530544" cy="5847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9C3F5-D1FB-84BC-9062-BD63C70984CD}"/>
                </a:ext>
              </a:extLst>
            </p:cNvPr>
            <p:cNvSpPr txBox="1"/>
            <p:nvPr/>
          </p:nvSpPr>
          <p:spPr>
            <a:xfrm>
              <a:off x="717845" y="607321"/>
              <a:ext cx="153054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8E0A42-2E64-D55E-4BDB-FA7B47025EDF}"/>
              </a:ext>
            </a:extLst>
          </p:cNvPr>
          <p:cNvGrpSpPr/>
          <p:nvPr/>
        </p:nvGrpSpPr>
        <p:grpSpPr>
          <a:xfrm>
            <a:off x="465833" y="4843661"/>
            <a:ext cx="10867048" cy="830997"/>
            <a:chOff x="465833" y="4843661"/>
            <a:chExt cx="10867048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FBAEF-FC3E-B3B7-68AE-94ED2581003D}"/>
                </a:ext>
              </a:extLst>
            </p:cNvPr>
            <p:cNvSpPr txBox="1"/>
            <p:nvPr/>
          </p:nvSpPr>
          <p:spPr>
            <a:xfrm>
              <a:off x="2470005" y="4843661"/>
              <a:ext cx="8862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/>
                <a:t>Accessories saw the biggest growth from 2020 to 2021, adding 34 new products. </a:t>
              </a:r>
            </a:p>
            <a:p>
              <a:pPr marL="342900" indent="-342900">
                <a:buAutoNum type="arabicPeriod"/>
              </a:pPr>
              <a:r>
                <a:rPr lang="en-US" sz="1600" dirty="0"/>
                <a:t>Desktop product production surged by about 214% during the same period.</a:t>
              </a:r>
            </a:p>
            <a:p>
              <a:r>
                <a:rPr lang="en-US" sz="1600" dirty="0"/>
                <a:t>3. Storage and Networking segments are producing the least new products from 2020 to 2021.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6B4E30-52B3-2BE6-E673-BF705C6E66D7}"/>
                </a:ext>
              </a:extLst>
            </p:cNvPr>
            <p:cNvSpPr txBox="1"/>
            <p:nvPr/>
          </p:nvSpPr>
          <p:spPr>
            <a:xfrm>
              <a:off x="465833" y="4997550"/>
              <a:ext cx="1663218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Insights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2955182-B3D9-23CC-072D-45383F7D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78" y="607321"/>
            <a:ext cx="5188889" cy="34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196C-5FEA-A5D2-9132-4CE2E265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422532"/>
            <a:ext cx="10353762" cy="72803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Get the products that have the highest and lowest manufacturing costs. The final output should contain these fields, product_code ,product, manufacturing_cost .</a:t>
            </a:r>
            <a:endParaRPr lang="en-IN" sz="1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07549E-3627-4C30-FBF7-4302B9A6B14D}"/>
              </a:ext>
            </a:extLst>
          </p:cNvPr>
          <p:cNvSpPr/>
          <p:nvPr/>
        </p:nvSpPr>
        <p:spPr>
          <a:xfrm>
            <a:off x="375781" y="42253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5.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A5E6FB-BE45-6846-059E-EDFDB8EF7A91}"/>
              </a:ext>
            </a:extLst>
          </p:cNvPr>
          <p:cNvGrpSpPr/>
          <p:nvPr/>
        </p:nvGrpSpPr>
        <p:grpSpPr>
          <a:xfrm>
            <a:off x="477575" y="1965715"/>
            <a:ext cx="9649064" cy="4724334"/>
            <a:chOff x="477576" y="1965715"/>
            <a:chExt cx="8501460" cy="4724334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1F8B8E54-5254-7CA5-0413-0C10E19782B1}"/>
                </a:ext>
              </a:extLst>
            </p:cNvPr>
            <p:cNvSpPr txBox="1">
              <a:spLocks/>
            </p:cNvSpPr>
            <p:nvPr/>
          </p:nvSpPr>
          <p:spPr>
            <a:xfrm>
              <a:off x="2006221" y="1965715"/>
              <a:ext cx="6972815" cy="47243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SELECT </a:t>
              </a:r>
              <a:r>
                <a:rPr lang="en-US" dirty="0" err="1">
                  <a:solidFill>
                    <a:schemeClr val="tx1"/>
                  </a:solidFill>
                </a:rPr>
                <a:t>F.product_code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P.product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F.manufacturing_cost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FROM </a:t>
              </a:r>
              <a:r>
                <a:rPr lang="en-US" sz="2100" dirty="0" err="1">
                  <a:solidFill>
                    <a:schemeClr val="tx1"/>
                  </a:solidFill>
                </a:rPr>
                <a:t>fact_manufacturing_cost</a:t>
              </a:r>
              <a:r>
                <a:rPr lang="en-US" sz="2100" dirty="0">
                  <a:solidFill>
                    <a:schemeClr val="tx1"/>
                  </a:solidFill>
                </a:rPr>
                <a:t> F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JOIN </a:t>
              </a:r>
              <a:r>
                <a:rPr lang="en-US" sz="2100" dirty="0" err="1">
                  <a:solidFill>
                    <a:schemeClr val="tx1"/>
                  </a:solidFill>
                </a:rPr>
                <a:t>dim_product</a:t>
              </a:r>
              <a:r>
                <a:rPr lang="en-US" sz="2100" dirty="0">
                  <a:solidFill>
                    <a:schemeClr val="tx1"/>
                  </a:solidFill>
                </a:rPr>
                <a:t> P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ON </a:t>
              </a:r>
              <a:r>
                <a:rPr lang="en-US" sz="2100" dirty="0" err="1">
                  <a:solidFill>
                    <a:schemeClr val="tx1"/>
                  </a:solidFill>
                </a:rPr>
                <a:t>F.product_code</a:t>
              </a:r>
              <a:r>
                <a:rPr lang="en-US" sz="2100" dirty="0">
                  <a:solidFill>
                    <a:schemeClr val="tx1"/>
                  </a:solidFill>
                </a:rPr>
                <a:t> = </a:t>
              </a:r>
              <a:r>
                <a:rPr lang="en-US" sz="2100" dirty="0" err="1">
                  <a:solidFill>
                    <a:schemeClr val="tx1"/>
                  </a:solidFill>
                </a:rPr>
                <a:t>P.product_code</a:t>
              </a:r>
              <a:endParaRPr lang="en-US" sz="21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WHERE </a:t>
              </a:r>
              <a:r>
                <a:rPr lang="en-US" sz="2100" dirty="0" err="1">
                  <a:solidFill>
                    <a:schemeClr val="tx1"/>
                  </a:solidFill>
                </a:rPr>
                <a:t>manufacturing_cost</a:t>
              </a:r>
              <a:endParaRPr lang="en-US" sz="21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IN     (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SELECT MAX</a:t>
              </a:r>
              <a:r>
                <a:rPr lang="en-US" sz="2100" dirty="0">
                  <a:solidFill>
                    <a:schemeClr val="tx1"/>
                  </a:solidFill>
                </a:rPr>
                <a:t>(</a:t>
              </a:r>
              <a:r>
                <a:rPr lang="en-US" sz="2100" dirty="0" err="1">
                  <a:solidFill>
                    <a:schemeClr val="tx1"/>
                  </a:solidFill>
                </a:rPr>
                <a:t>manufacturing_cost</a:t>
              </a:r>
              <a:r>
                <a:rPr lang="en-US" sz="2100" dirty="0">
                  <a:solidFill>
                    <a:schemeClr val="tx1"/>
                  </a:solidFill>
                </a:rPr>
                <a:t>)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FROM </a:t>
              </a:r>
              <a:r>
                <a:rPr lang="en-US" sz="2100" dirty="0" err="1">
                  <a:solidFill>
                    <a:schemeClr val="tx1"/>
                  </a:solidFill>
                </a:rPr>
                <a:t>fact_manufacturing_cost</a:t>
              </a:r>
              <a:r>
                <a:rPr lang="en-US" sz="2100" dirty="0">
                  <a:solidFill>
                    <a:schemeClr val="tx1"/>
                  </a:solidFill>
                </a:rPr>
                <a:t>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UNION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SELECT MIN</a:t>
              </a:r>
              <a:r>
                <a:rPr lang="en-US" sz="2100" dirty="0">
                  <a:solidFill>
                    <a:schemeClr val="tx1"/>
                  </a:solidFill>
                </a:rPr>
                <a:t>(</a:t>
              </a:r>
              <a:r>
                <a:rPr lang="en-US" sz="2100" dirty="0" err="1">
                  <a:solidFill>
                    <a:schemeClr val="tx1"/>
                  </a:solidFill>
                </a:rPr>
                <a:t>manufacturing_cost</a:t>
              </a:r>
              <a:r>
                <a:rPr lang="en-US" sz="2100" dirty="0">
                  <a:solidFill>
                    <a:schemeClr val="tx1"/>
                  </a:solidFill>
                </a:rPr>
                <a:t>)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FROM </a:t>
              </a:r>
              <a:r>
                <a:rPr lang="en-US" sz="2100" dirty="0" err="1">
                  <a:solidFill>
                    <a:schemeClr val="tx1"/>
                  </a:solidFill>
                </a:rPr>
                <a:t>fact_manufacturing_cost</a:t>
              </a:r>
              <a:r>
                <a:rPr lang="en-US" sz="2100" dirty="0">
                  <a:solidFill>
                    <a:schemeClr val="tx1"/>
                  </a:solidFill>
                </a:rPr>
                <a:t>   </a:t>
              </a:r>
            </a:p>
            <a:p>
              <a:pPr marL="36900" indent="0">
                <a:buNone/>
              </a:pPr>
              <a:r>
                <a:rPr lang="en-US" sz="2100" dirty="0">
                  <a:solidFill>
                    <a:schemeClr val="tx1"/>
                  </a:solidFill>
                </a:rPr>
                <a:t>       </a:t>
              </a:r>
              <a:r>
                <a:rPr lang="en-US" sz="2100" dirty="0">
                  <a:solidFill>
                    <a:srgbClr val="92D050"/>
                  </a:solidFill>
                </a:rPr>
                <a:t> )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ORDER BY </a:t>
              </a:r>
              <a:r>
                <a:rPr lang="en-US" sz="2100" dirty="0" err="1">
                  <a:solidFill>
                    <a:schemeClr val="tx1"/>
                  </a:solidFill>
                </a:rPr>
                <a:t>manufacturing_cost</a:t>
              </a:r>
              <a:r>
                <a:rPr lang="en-US" sz="2100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92D050"/>
                  </a:solidFill>
                </a:rPr>
                <a:t>DESC ;</a:t>
              </a:r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A744D8-E46D-CFE8-C4C8-4D00ADE48189}"/>
                </a:ext>
              </a:extLst>
            </p:cNvPr>
            <p:cNvGrpSpPr/>
            <p:nvPr/>
          </p:nvGrpSpPr>
          <p:grpSpPr>
            <a:xfrm>
              <a:off x="477576" y="1993413"/>
              <a:ext cx="1198834" cy="472829"/>
              <a:chOff x="477576" y="1993413"/>
              <a:chExt cx="1198834" cy="47282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69172B-2D6B-755A-26EC-002E966F77B0}"/>
                  </a:ext>
                </a:extLst>
              </p:cNvPr>
              <p:cNvSpPr/>
              <p:nvPr/>
            </p:nvSpPr>
            <p:spPr>
              <a:xfrm>
                <a:off x="477576" y="1993413"/>
                <a:ext cx="1157935" cy="4667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6148F2-2F26-4C18-465D-D0DC06D11128}"/>
                  </a:ext>
                </a:extLst>
              </p:cNvPr>
              <p:cNvSpPr txBox="1"/>
              <p:nvPr/>
            </p:nvSpPr>
            <p:spPr>
              <a:xfrm>
                <a:off x="682703" y="2004577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90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F9B97-E130-DFFD-2AF4-6C5375ABA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94" y="1017172"/>
            <a:ext cx="6039804" cy="682006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F3A562-AF7B-7A00-559E-41C611732183}"/>
              </a:ext>
            </a:extLst>
          </p:cNvPr>
          <p:cNvGrpSpPr/>
          <p:nvPr/>
        </p:nvGrpSpPr>
        <p:grpSpPr>
          <a:xfrm>
            <a:off x="710417" y="607322"/>
            <a:ext cx="1383559" cy="523221"/>
            <a:chOff x="710417" y="607322"/>
            <a:chExt cx="1383559" cy="523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2575FA-2F9B-C39B-5BAD-75C75A4282FB}"/>
                </a:ext>
              </a:extLst>
            </p:cNvPr>
            <p:cNvSpPr/>
            <p:nvPr/>
          </p:nvSpPr>
          <p:spPr>
            <a:xfrm>
              <a:off x="710417" y="640437"/>
              <a:ext cx="1376132" cy="49010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8A5CCD-B139-B17F-7893-1D1563FB9E5C}"/>
                </a:ext>
              </a:extLst>
            </p:cNvPr>
            <p:cNvSpPr txBox="1"/>
            <p:nvPr/>
          </p:nvSpPr>
          <p:spPr>
            <a:xfrm>
              <a:off x="717845" y="607322"/>
              <a:ext cx="1376131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28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C45660B-A16D-094D-6AD5-500DD950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5" y="2801274"/>
            <a:ext cx="603980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6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1D24-20EA-1D2A-598C-2338A3CC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06" y="422532"/>
            <a:ext cx="10263994" cy="121778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dirty="0"/>
              <a:t>Generate a report which contains the top 5 customers who received an average high pre_invoice_discount_pct for the fiscal year 2021 and in the Indian market. The final output contains these fields, customer_code, customer, average_discount_percentage .</a:t>
            </a:r>
            <a:endParaRPr lang="en-IN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72D934-97F9-0018-3DAB-33FC20D4FC36}"/>
              </a:ext>
            </a:extLst>
          </p:cNvPr>
          <p:cNvSpPr/>
          <p:nvPr/>
        </p:nvSpPr>
        <p:spPr>
          <a:xfrm>
            <a:off x="375781" y="42253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6.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9EE01C-21F4-4D54-254C-33243FD5A102}"/>
              </a:ext>
            </a:extLst>
          </p:cNvPr>
          <p:cNvGrpSpPr/>
          <p:nvPr/>
        </p:nvGrpSpPr>
        <p:grpSpPr>
          <a:xfrm>
            <a:off x="477582" y="2256153"/>
            <a:ext cx="11423266" cy="3516850"/>
            <a:chOff x="477583" y="2256153"/>
            <a:chExt cx="9900859" cy="351685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23449736-D799-29F6-FB0B-91AA8079F9D9}"/>
                </a:ext>
              </a:extLst>
            </p:cNvPr>
            <p:cNvSpPr txBox="1">
              <a:spLocks/>
            </p:cNvSpPr>
            <p:nvPr/>
          </p:nvSpPr>
          <p:spPr>
            <a:xfrm>
              <a:off x="2655116" y="2256154"/>
              <a:ext cx="7723326" cy="3516849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SELECT </a:t>
              </a:r>
              <a:r>
                <a:rPr lang="en-IN" dirty="0" err="1">
                  <a:solidFill>
                    <a:schemeClr val="tx1"/>
                  </a:solidFill>
                </a:rPr>
                <a:t>c.customer_code</a:t>
              </a:r>
              <a:r>
                <a:rPr lang="en-IN" dirty="0">
                  <a:solidFill>
                    <a:schemeClr val="tx1"/>
                  </a:solidFill>
                </a:rPr>
                <a:t>,  </a:t>
              </a:r>
              <a:r>
                <a:rPr lang="en-IN" dirty="0" err="1">
                  <a:solidFill>
                    <a:schemeClr val="tx1"/>
                  </a:solidFill>
                </a:rPr>
                <a:t>c.customer</a:t>
              </a:r>
              <a:r>
                <a:rPr lang="en-IN" dirty="0">
                  <a:solidFill>
                    <a:schemeClr val="tx1"/>
                  </a:solidFill>
                </a:rPr>
                <a:t>,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ROUND(AVG(</a:t>
              </a:r>
              <a:r>
                <a:rPr lang="en-IN" dirty="0" err="1">
                  <a:solidFill>
                    <a:schemeClr val="tx1"/>
                  </a:solidFill>
                </a:rPr>
                <a:t>pre_invoice_discount_pct</a:t>
              </a:r>
              <a:r>
                <a:rPr lang="en-IN" dirty="0">
                  <a:solidFill>
                    <a:schemeClr val="tx1"/>
                  </a:solidFill>
                </a:rPr>
                <a:t>),2) </a:t>
              </a:r>
              <a:r>
                <a:rPr lang="en-IN" dirty="0">
                  <a:solidFill>
                    <a:srgbClr val="92D050"/>
                  </a:solidFill>
                </a:rPr>
                <a:t>AS </a:t>
              </a:r>
              <a:r>
                <a:rPr lang="en-IN" dirty="0" err="1">
                  <a:solidFill>
                    <a:schemeClr val="tx1"/>
                  </a:solidFill>
                </a:rPr>
                <a:t>average_discount_percentage</a:t>
              </a:r>
              <a:endParaRPr lang="en-IN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FROM </a:t>
              </a:r>
              <a:r>
                <a:rPr lang="en-IN" dirty="0" err="1">
                  <a:solidFill>
                    <a:schemeClr val="tx1"/>
                  </a:solidFill>
                </a:rPr>
                <a:t>fact_pre_invoice_deductions</a:t>
              </a:r>
              <a:r>
                <a:rPr lang="en-IN" dirty="0">
                  <a:solidFill>
                    <a:schemeClr val="tx1"/>
                  </a:solidFill>
                </a:rPr>
                <a:t> d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JOIN </a:t>
              </a:r>
              <a:r>
                <a:rPr lang="en-IN" dirty="0" err="1">
                  <a:solidFill>
                    <a:schemeClr val="tx1"/>
                  </a:solidFill>
                </a:rPr>
                <a:t>dim_customer</a:t>
              </a:r>
              <a:r>
                <a:rPr lang="en-IN" dirty="0">
                  <a:solidFill>
                    <a:schemeClr val="tx1"/>
                  </a:solidFill>
                </a:rPr>
                <a:t> c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ON </a:t>
              </a:r>
              <a:r>
                <a:rPr lang="en-IN" dirty="0" err="1">
                  <a:solidFill>
                    <a:schemeClr val="tx1"/>
                  </a:solidFill>
                </a:rPr>
                <a:t>d.customer_code</a:t>
              </a:r>
              <a:r>
                <a:rPr lang="en-IN" dirty="0">
                  <a:solidFill>
                    <a:schemeClr val="tx1"/>
                  </a:solidFill>
                </a:rPr>
                <a:t> = </a:t>
              </a:r>
              <a:r>
                <a:rPr lang="en-IN" dirty="0" err="1">
                  <a:solidFill>
                    <a:schemeClr val="tx1"/>
                  </a:solidFill>
                </a:rPr>
                <a:t>c.customer_code</a:t>
              </a:r>
              <a:endParaRPr lang="en-IN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WHERE </a:t>
              </a:r>
              <a:r>
                <a:rPr lang="en-IN" dirty="0" err="1">
                  <a:solidFill>
                    <a:schemeClr val="tx1"/>
                  </a:solidFill>
                </a:rPr>
                <a:t>c.market</a:t>
              </a:r>
              <a:r>
                <a:rPr lang="en-IN" dirty="0">
                  <a:solidFill>
                    <a:schemeClr val="tx1"/>
                  </a:solidFill>
                </a:rPr>
                <a:t> = "India" </a:t>
              </a:r>
              <a:r>
                <a:rPr lang="en-IN" dirty="0">
                  <a:solidFill>
                    <a:srgbClr val="92D050"/>
                  </a:solidFill>
                </a:rPr>
                <a:t>AND </a:t>
              </a:r>
              <a:r>
                <a:rPr lang="en-IN" dirty="0" err="1">
                  <a:solidFill>
                    <a:schemeClr val="tx1"/>
                  </a:solidFill>
                </a:rPr>
                <a:t>fiscal_year</a:t>
              </a:r>
              <a:r>
                <a:rPr lang="en-IN" dirty="0">
                  <a:solidFill>
                    <a:schemeClr val="tx1"/>
                  </a:solidFill>
                </a:rPr>
                <a:t> = "2021“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GROUP BY </a:t>
              </a:r>
              <a:r>
                <a:rPr lang="en-IN" dirty="0" err="1">
                  <a:solidFill>
                    <a:schemeClr val="tx1"/>
                  </a:solidFill>
                </a:rPr>
                <a:t>customer</a:t>
              </a:r>
              <a:r>
                <a:rPr lang="en-IN" dirty="0" err="1">
                  <a:solidFill>
                    <a:srgbClr val="92D050"/>
                  </a:solidFill>
                </a:rPr>
                <a:t>_</a:t>
              </a:r>
              <a:r>
                <a:rPr lang="en-IN" dirty="0" err="1">
                  <a:solidFill>
                    <a:schemeClr val="tx1"/>
                  </a:solidFill>
                </a:rPr>
                <a:t>code</a:t>
              </a:r>
              <a:r>
                <a:rPr lang="en-IN" dirty="0" err="1">
                  <a:solidFill>
                    <a:srgbClr val="92D050"/>
                  </a:solidFill>
                </a:rPr>
                <a:t>,</a:t>
              </a:r>
              <a:r>
                <a:rPr lang="en-IN" dirty="0" err="1">
                  <a:solidFill>
                    <a:schemeClr val="tx1"/>
                  </a:solidFill>
                </a:rPr>
                <a:t>c.customer</a:t>
              </a:r>
              <a:endParaRPr lang="en-IN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ORDER BY </a:t>
              </a:r>
              <a:r>
                <a:rPr lang="en-IN" dirty="0" err="1">
                  <a:solidFill>
                    <a:schemeClr val="tx1"/>
                  </a:solidFill>
                </a:rPr>
                <a:t>average_discount_percentage</a:t>
              </a:r>
              <a:r>
                <a:rPr lang="en-IN" dirty="0">
                  <a:solidFill>
                    <a:schemeClr val="tx1"/>
                  </a:solidFill>
                </a:rPr>
                <a:t> </a:t>
              </a:r>
              <a:r>
                <a:rPr lang="en-IN" dirty="0">
                  <a:solidFill>
                    <a:srgbClr val="92D050"/>
                  </a:solidFill>
                </a:rPr>
                <a:t>DESC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LIMIT 5;</a:t>
              </a:r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D17F01-09A2-FF50-2A9B-4E56D5DA9436}"/>
                </a:ext>
              </a:extLst>
            </p:cNvPr>
            <p:cNvGrpSpPr/>
            <p:nvPr/>
          </p:nvGrpSpPr>
          <p:grpSpPr>
            <a:xfrm>
              <a:off x="477583" y="2256153"/>
              <a:ext cx="1196888" cy="559737"/>
              <a:chOff x="477583" y="2256153"/>
              <a:chExt cx="1196888" cy="5597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970FC88-6877-43CD-91E3-8A925D294D7C}"/>
                  </a:ext>
                </a:extLst>
              </p:cNvPr>
              <p:cNvSpPr/>
              <p:nvPr/>
            </p:nvSpPr>
            <p:spPr>
              <a:xfrm>
                <a:off x="477583" y="2256153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154309-F6CF-98EE-CFD3-B7E19CAC7AC3}"/>
                  </a:ext>
                </a:extLst>
              </p:cNvPr>
              <p:cNvSpPr txBox="1"/>
              <p:nvPr/>
            </p:nvSpPr>
            <p:spPr>
              <a:xfrm>
                <a:off x="641811" y="2261223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81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117DA-B1BF-F718-4727-69F62510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3" y="2071351"/>
            <a:ext cx="4566128" cy="18707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DF11270-04E4-3607-BD7B-38A105BF8775}"/>
              </a:ext>
            </a:extLst>
          </p:cNvPr>
          <p:cNvGrpSpPr/>
          <p:nvPr/>
        </p:nvGrpSpPr>
        <p:grpSpPr>
          <a:xfrm>
            <a:off x="710416" y="607321"/>
            <a:ext cx="1537973" cy="617880"/>
            <a:chOff x="710416" y="607321"/>
            <a:chExt cx="1537973" cy="6178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D786CF-2F95-49EB-B06A-66B019EF38D9}"/>
                </a:ext>
              </a:extLst>
            </p:cNvPr>
            <p:cNvSpPr/>
            <p:nvPr/>
          </p:nvSpPr>
          <p:spPr>
            <a:xfrm>
              <a:off x="710416" y="640436"/>
              <a:ext cx="1530544" cy="5847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69A80-F242-9498-40D4-91AC8016D5CC}"/>
                </a:ext>
              </a:extLst>
            </p:cNvPr>
            <p:cNvSpPr txBox="1"/>
            <p:nvPr/>
          </p:nvSpPr>
          <p:spPr>
            <a:xfrm>
              <a:off x="717845" y="607321"/>
              <a:ext cx="153054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38E0E8-07C7-7C89-6F7B-7F47A1E5D2F5}"/>
              </a:ext>
            </a:extLst>
          </p:cNvPr>
          <p:cNvGrpSpPr/>
          <p:nvPr/>
        </p:nvGrpSpPr>
        <p:grpSpPr>
          <a:xfrm>
            <a:off x="710416" y="5293916"/>
            <a:ext cx="11508564" cy="891562"/>
            <a:chOff x="386890" y="5327034"/>
            <a:chExt cx="11508564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259870-B6EB-7EE2-20C6-68EF3223391A}"/>
                </a:ext>
              </a:extLst>
            </p:cNvPr>
            <p:cNvSpPr txBox="1"/>
            <p:nvPr/>
          </p:nvSpPr>
          <p:spPr>
            <a:xfrm>
              <a:off x="3032578" y="5327034"/>
              <a:ext cx="8862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/>
                <a:t>Flipkart offers the highest average discount at 30.83%. </a:t>
              </a:r>
            </a:p>
            <a:p>
              <a:pPr marL="342900" indent="-342900">
                <a:buAutoNum type="arabicPeriod"/>
              </a:pPr>
              <a:r>
                <a:rPr lang="en-US" sz="1600" dirty="0" err="1"/>
                <a:t>AtliQ</a:t>
              </a:r>
              <a:r>
                <a:rPr lang="en-US" sz="1600" dirty="0"/>
                <a:t> provides similar discounts to its top 5 customers, ranging from 29.33% to 30.83%.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A2EB25-587D-BCBA-EC50-82F2F80ABBAD}"/>
                </a:ext>
              </a:extLst>
            </p:cNvPr>
            <p:cNvSpPr txBox="1"/>
            <p:nvPr/>
          </p:nvSpPr>
          <p:spPr>
            <a:xfrm>
              <a:off x="386890" y="5409632"/>
              <a:ext cx="1646625" cy="34318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BC96EE"/>
                  </a:solidFill>
                </a:rPr>
                <a:t>Insights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C499CEA-2305-3D66-1684-DA3A2579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303" y="640436"/>
            <a:ext cx="4321014" cy="36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>
            <a:extLst>
              <a:ext uri="{FF2B5EF4-FFF2-40B4-BE49-F238E27FC236}">
                <a16:creationId xmlns:a16="http://schemas.microsoft.com/office/drawing/2014/main" id="{41B72BF1-B378-6AE4-4F29-2B2EFD0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287" y="410962"/>
            <a:ext cx="5208410" cy="1698172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</a:t>
            </a:r>
            <a:endParaRPr lang="en-IN" sz="6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4D1501E-8549-AC81-FC2D-EE7729E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918025"/>
              </p:ext>
            </p:extLst>
          </p:nvPr>
        </p:nvGraphicFramePr>
        <p:xfrm>
          <a:off x="994112" y="2109134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1662D97-7C65-8399-48A8-6F2FF7D8E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92" y="189891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36FA66-FF04-26D8-423D-70C3F3EE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2A6D89-C166-2D01-984C-F687FDA34FD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27" y="176765"/>
            <a:ext cx="941723" cy="9254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6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split orient="vert"/>
      </p:transition>
    </mc:Choice>
    <mc:Fallback>
      <p:transition spd="slow" advClick="0" advTm="4000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5F51-FAB8-7690-478C-AFFF5799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671" y="422532"/>
            <a:ext cx="10172553" cy="84391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600" dirty="0"/>
              <a:t>Get the complete report of the Gross sales amount for the customer “AtliQ Exclusive” for each month. This analysis helps to get an idea of low and high-performing months and take strategic decisions. The final report contains these columns: Month, Year, Gross sales Amount.</a:t>
            </a:r>
            <a:endParaRPr lang="en-IN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72F8C7-595F-5ED5-DC20-F2E0387E6DB8}"/>
              </a:ext>
            </a:extLst>
          </p:cNvPr>
          <p:cNvSpPr/>
          <p:nvPr/>
        </p:nvSpPr>
        <p:spPr>
          <a:xfrm>
            <a:off x="375781" y="42253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7.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2D6BA9-17E4-9592-E795-040F03DAC18F}"/>
              </a:ext>
            </a:extLst>
          </p:cNvPr>
          <p:cNvGrpSpPr/>
          <p:nvPr/>
        </p:nvGrpSpPr>
        <p:grpSpPr>
          <a:xfrm>
            <a:off x="438418" y="2566660"/>
            <a:ext cx="11640806" cy="3909506"/>
            <a:chOff x="438418" y="2566660"/>
            <a:chExt cx="8922013" cy="390950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76F271DA-FEB9-C2A2-D342-4532EA5962D2}"/>
                </a:ext>
              </a:extLst>
            </p:cNvPr>
            <p:cNvSpPr txBox="1">
              <a:spLocks/>
            </p:cNvSpPr>
            <p:nvPr/>
          </p:nvSpPr>
          <p:spPr>
            <a:xfrm>
              <a:off x="2064908" y="2566660"/>
              <a:ext cx="7295523" cy="390950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775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SELECT CONCAT(MONTHNAME(</a:t>
              </a:r>
              <a:r>
                <a:rPr lang="en-IN" sz="2100" dirty="0" err="1">
                  <a:solidFill>
                    <a:schemeClr val="tx1"/>
                  </a:solidFill>
                </a:rPr>
                <a:t>FS.date</a:t>
              </a:r>
              <a:r>
                <a:rPr lang="en-IN" sz="2100" dirty="0">
                  <a:solidFill>
                    <a:schemeClr val="tx1"/>
                  </a:solidFill>
                </a:rPr>
                <a:t>), </a:t>
              </a:r>
              <a:r>
                <a:rPr lang="en-IN" dirty="0">
                  <a:solidFill>
                    <a:srgbClr val="92D050"/>
                  </a:solidFill>
                </a:rPr>
                <a:t>' (', YEAR(</a:t>
              </a:r>
              <a:r>
                <a:rPr lang="en-IN" sz="2100" dirty="0" err="1">
                  <a:solidFill>
                    <a:schemeClr val="tx1"/>
                  </a:solidFill>
                </a:rPr>
                <a:t>FS.date</a:t>
              </a:r>
              <a:r>
                <a:rPr lang="en-IN" dirty="0">
                  <a:solidFill>
                    <a:srgbClr val="92D050"/>
                  </a:solidFill>
                </a:rPr>
                <a:t>), ')') AS </a:t>
              </a:r>
              <a:r>
                <a:rPr lang="en-IN" sz="2100" dirty="0">
                  <a:solidFill>
                    <a:schemeClr val="tx1"/>
                  </a:solidFill>
                </a:rPr>
                <a:t>'Month',     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                </a:t>
              </a:r>
              <a:r>
                <a:rPr lang="en-IN" sz="2100" dirty="0" err="1">
                  <a:solidFill>
                    <a:schemeClr val="tx1"/>
                  </a:solidFill>
                </a:rPr>
                <a:t>FS.fiscal_year</a:t>
              </a:r>
              <a:r>
                <a:rPr lang="en-IN" sz="2100" dirty="0">
                  <a:solidFill>
                    <a:schemeClr val="tx1"/>
                  </a:solidFill>
                </a:rPr>
                <a:t>,      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                ROUND(SUM(</a:t>
              </a:r>
              <a:r>
                <a:rPr lang="en-IN" sz="2100" dirty="0" err="1">
                  <a:solidFill>
                    <a:schemeClr val="tx1"/>
                  </a:solidFill>
                </a:rPr>
                <a:t>G.gross_price</a:t>
              </a:r>
              <a:r>
                <a:rPr lang="en-IN" sz="2100" dirty="0">
                  <a:solidFill>
                    <a:schemeClr val="tx1"/>
                  </a:solidFill>
                </a:rPr>
                <a:t>*</a:t>
              </a:r>
              <a:r>
                <a:rPr lang="en-IN" sz="2100" dirty="0" err="1">
                  <a:solidFill>
                    <a:schemeClr val="tx1"/>
                  </a:solidFill>
                </a:rPr>
                <a:t>FS.sold_quantity</a:t>
              </a:r>
              <a:r>
                <a:rPr lang="en-IN" sz="2100" dirty="0">
                  <a:solidFill>
                    <a:schemeClr val="tx1"/>
                  </a:solidFill>
                </a:rPr>
                <a:t>), 2</a:t>
              </a:r>
              <a:r>
                <a:rPr lang="en-IN" dirty="0">
                  <a:solidFill>
                    <a:srgbClr val="92D050"/>
                  </a:solidFill>
                </a:rPr>
                <a:t>) AS </a:t>
              </a:r>
              <a:r>
                <a:rPr lang="en-IN" sz="2100" dirty="0" err="1">
                  <a:solidFill>
                    <a:schemeClr val="tx1"/>
                  </a:solidFill>
                </a:rPr>
                <a:t>Gross_sales_Amount</a:t>
              </a:r>
              <a:endParaRPr lang="en-IN" sz="21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FROM </a:t>
              </a:r>
              <a:r>
                <a:rPr lang="en-IN" sz="2100" dirty="0" err="1">
                  <a:solidFill>
                    <a:schemeClr val="tx1"/>
                  </a:solidFill>
                </a:rPr>
                <a:t>fact_sales_monthly</a:t>
              </a:r>
              <a:r>
                <a:rPr lang="en-IN" sz="2100" dirty="0">
                  <a:solidFill>
                    <a:schemeClr val="tx1"/>
                  </a:solidFill>
                </a:rPr>
                <a:t> FS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JOIN </a:t>
              </a:r>
              <a:r>
                <a:rPr lang="en-IN" sz="2100" dirty="0" err="1">
                  <a:solidFill>
                    <a:schemeClr val="tx1"/>
                  </a:solidFill>
                </a:rPr>
                <a:t>dim_customer</a:t>
              </a:r>
              <a:r>
                <a:rPr lang="en-IN" sz="2100" dirty="0">
                  <a:solidFill>
                    <a:schemeClr val="tx1"/>
                  </a:solidFill>
                </a:rPr>
                <a:t> C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ON </a:t>
              </a:r>
              <a:r>
                <a:rPr lang="en-IN" sz="2100" dirty="0" err="1">
                  <a:solidFill>
                    <a:schemeClr val="tx1"/>
                  </a:solidFill>
                </a:rPr>
                <a:t>FS.customer_code</a:t>
              </a:r>
              <a:r>
                <a:rPr lang="en-IN" sz="2100" dirty="0">
                  <a:solidFill>
                    <a:schemeClr val="tx1"/>
                  </a:solidFill>
                </a:rPr>
                <a:t> = </a:t>
              </a:r>
              <a:r>
                <a:rPr lang="en-IN" sz="2100" dirty="0" err="1">
                  <a:solidFill>
                    <a:schemeClr val="tx1"/>
                  </a:solidFill>
                </a:rPr>
                <a:t>C.customer_code</a:t>
              </a:r>
              <a:endParaRPr lang="en-IN" sz="21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JOIN </a:t>
              </a:r>
              <a:r>
                <a:rPr lang="en-IN" sz="2100" dirty="0" err="1">
                  <a:solidFill>
                    <a:schemeClr val="tx1"/>
                  </a:solidFill>
                </a:rPr>
                <a:t>fact_gross_price</a:t>
              </a:r>
              <a:r>
                <a:rPr lang="en-IN" sz="2100" dirty="0">
                  <a:solidFill>
                    <a:schemeClr val="tx1"/>
                  </a:solidFill>
                </a:rPr>
                <a:t> G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ON </a:t>
              </a:r>
              <a:r>
                <a:rPr lang="en-IN" sz="2100" dirty="0" err="1">
                  <a:solidFill>
                    <a:schemeClr val="tx1"/>
                  </a:solidFill>
                </a:rPr>
                <a:t>FS.product_code</a:t>
              </a:r>
              <a:r>
                <a:rPr lang="en-IN" sz="2100" dirty="0">
                  <a:solidFill>
                    <a:schemeClr val="tx1"/>
                  </a:solidFill>
                </a:rPr>
                <a:t> = </a:t>
              </a:r>
              <a:r>
                <a:rPr lang="en-IN" sz="2100" dirty="0" err="1">
                  <a:solidFill>
                    <a:schemeClr val="tx1"/>
                  </a:solidFill>
                </a:rPr>
                <a:t>G.product_code</a:t>
              </a:r>
              <a:endParaRPr lang="en-IN" sz="21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WHERE </a:t>
              </a:r>
              <a:r>
                <a:rPr lang="en-IN" sz="2100" dirty="0" err="1">
                  <a:solidFill>
                    <a:schemeClr val="tx1"/>
                  </a:solidFill>
                </a:rPr>
                <a:t>C.customer</a:t>
              </a:r>
              <a:r>
                <a:rPr lang="en-IN" sz="2100" dirty="0">
                  <a:solidFill>
                    <a:schemeClr val="tx1"/>
                  </a:solidFill>
                </a:rPr>
                <a:t> = '</a:t>
              </a:r>
              <a:r>
                <a:rPr lang="en-IN" sz="2100" dirty="0" err="1">
                  <a:solidFill>
                    <a:schemeClr val="tx1"/>
                  </a:solidFill>
                </a:rPr>
                <a:t>Atliq</a:t>
              </a:r>
              <a:r>
                <a:rPr lang="en-IN" sz="2100" dirty="0">
                  <a:solidFill>
                    <a:schemeClr val="tx1"/>
                  </a:solidFill>
                </a:rPr>
                <a:t> Exclusive’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GROUP BY  </a:t>
              </a:r>
              <a:r>
                <a:rPr lang="en-IN" sz="2100" dirty="0">
                  <a:solidFill>
                    <a:schemeClr val="tx1"/>
                  </a:solidFill>
                </a:rPr>
                <a:t>Month, </a:t>
              </a:r>
              <a:r>
                <a:rPr lang="en-IN" sz="2100" dirty="0" err="1">
                  <a:solidFill>
                    <a:schemeClr val="tx1"/>
                  </a:solidFill>
                </a:rPr>
                <a:t>FS.fiscal_year</a:t>
              </a:r>
              <a:r>
                <a:rPr lang="en-IN" sz="2100" dirty="0">
                  <a:solidFill>
                    <a:schemeClr val="tx1"/>
                  </a:solidFill>
                </a:rPr>
                <a:t>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ORDER BY </a:t>
              </a:r>
              <a:r>
                <a:rPr lang="en-IN" dirty="0" err="1">
                  <a:solidFill>
                    <a:schemeClr val="tx1"/>
                  </a:solidFill>
                </a:rPr>
                <a:t>FS.fiscal_year</a:t>
              </a:r>
              <a:r>
                <a:rPr lang="en-IN" dirty="0">
                  <a:solidFill>
                    <a:schemeClr val="tx1"/>
                  </a:solidFill>
                </a:rPr>
                <a:t> </a:t>
              </a:r>
            </a:p>
            <a:p>
              <a:pPr marL="36900" indent="0">
                <a:buNone/>
              </a:pPr>
              <a:r>
                <a:rPr lang="en-IN" dirty="0">
                  <a:solidFill>
                    <a:srgbClr val="92D050"/>
                  </a:solidFill>
                </a:rPr>
                <a:t>;</a:t>
              </a:r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3D9C11-E5B3-79EB-5112-B5BA6C57AD8C}"/>
                </a:ext>
              </a:extLst>
            </p:cNvPr>
            <p:cNvGrpSpPr/>
            <p:nvPr/>
          </p:nvGrpSpPr>
          <p:grpSpPr>
            <a:xfrm>
              <a:off x="438418" y="2605102"/>
              <a:ext cx="1196888" cy="559737"/>
              <a:chOff x="438418" y="2605102"/>
              <a:chExt cx="1196888" cy="5597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B959400-3990-2D50-4A8F-2B276136C36E}"/>
                  </a:ext>
                </a:extLst>
              </p:cNvPr>
              <p:cNvSpPr/>
              <p:nvPr/>
            </p:nvSpPr>
            <p:spPr>
              <a:xfrm>
                <a:off x="438418" y="2605102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BE8C16-77F2-513D-A268-1705AFFD33BE}"/>
                  </a:ext>
                </a:extLst>
              </p:cNvPr>
              <p:cNvSpPr txBox="1"/>
              <p:nvPr/>
            </p:nvSpPr>
            <p:spPr>
              <a:xfrm>
                <a:off x="540009" y="2617839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03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AC47C-D510-A683-BCFB-CEA59C8A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1" y="1063265"/>
            <a:ext cx="2003095" cy="3936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CB3ED2-3833-0D00-FBBB-6C75731679A2}"/>
              </a:ext>
            </a:extLst>
          </p:cNvPr>
          <p:cNvSpPr txBox="1"/>
          <p:nvPr/>
        </p:nvSpPr>
        <p:spPr>
          <a:xfrm>
            <a:off x="469335" y="460792"/>
            <a:ext cx="1228802" cy="4575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r>
              <a:rPr lang="en-IN" dirty="0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DB842C-3701-91B9-E093-0DBDADCCACFC}"/>
              </a:ext>
            </a:extLst>
          </p:cNvPr>
          <p:cNvCxnSpPr>
            <a:cxnSpLocks/>
          </p:cNvCxnSpPr>
          <p:nvPr/>
        </p:nvCxnSpPr>
        <p:spPr>
          <a:xfrm>
            <a:off x="8074682" y="189084"/>
            <a:ext cx="0" cy="4062028"/>
          </a:xfrm>
          <a:prstGeom prst="line">
            <a:avLst/>
          </a:prstGeom>
          <a:ln w="158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7880A-5330-4144-3ACC-A6236AEE6BF8}"/>
              </a:ext>
            </a:extLst>
          </p:cNvPr>
          <p:cNvGrpSpPr/>
          <p:nvPr/>
        </p:nvGrpSpPr>
        <p:grpSpPr>
          <a:xfrm>
            <a:off x="246298" y="4810786"/>
            <a:ext cx="11699404" cy="1529223"/>
            <a:chOff x="469335" y="4807414"/>
            <a:chExt cx="11699404" cy="1669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A6EC2-0A48-F3A4-7EA2-38A6270BFE22}"/>
                </a:ext>
              </a:extLst>
            </p:cNvPr>
            <p:cNvSpPr txBox="1"/>
            <p:nvPr/>
          </p:nvSpPr>
          <p:spPr>
            <a:xfrm>
              <a:off x="3305863" y="4807414"/>
              <a:ext cx="8862876" cy="166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400" dirty="0"/>
            </a:p>
            <a:p>
              <a:pPr>
                <a:lnSpc>
                  <a:spcPct val="150000"/>
                </a:lnSpc>
              </a:pPr>
              <a:r>
                <a:rPr lang="en-US" sz="1400" dirty="0"/>
                <a:t>1. Sales were lowest in March, April, and May 2020 due to COVID-19 but started recovering after June.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2. November 2020 saw the highest sales at 15.23 million.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3. Sales grew significantly in 2021 compared to 2020.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/>
                <a:t>4. In 2021, August had the lowest sales at 11.32 million, while November hit a peak of 32.25 million.</a:t>
              </a:r>
              <a:endParaRPr lang="en-IN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E7D0D-65C0-1978-A0B6-730B929E1137}"/>
                </a:ext>
              </a:extLst>
            </p:cNvPr>
            <p:cNvSpPr txBox="1"/>
            <p:nvPr/>
          </p:nvSpPr>
          <p:spPr>
            <a:xfrm>
              <a:off x="469335" y="5533125"/>
              <a:ext cx="1785402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BC96EE"/>
                  </a:solidFill>
                </a:defRPr>
              </a:lvl1pPr>
            </a:lstStyle>
            <a:p>
              <a:r>
                <a:rPr lang="en-IN" dirty="0"/>
                <a:t>Insights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7BF63-EBBB-1CEF-9E00-2C0F6047A451}"/>
              </a:ext>
            </a:extLst>
          </p:cNvPr>
          <p:cNvCxnSpPr>
            <a:cxnSpLocks/>
          </p:cNvCxnSpPr>
          <p:nvPr/>
        </p:nvCxnSpPr>
        <p:spPr>
          <a:xfrm flipV="1">
            <a:off x="444463" y="3049533"/>
            <a:ext cx="2019830" cy="17510"/>
          </a:xfrm>
          <a:prstGeom prst="line">
            <a:avLst/>
          </a:prstGeom>
          <a:ln w="1905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27F575B-290B-BA4A-4A0B-5C419BC5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84" y="755437"/>
            <a:ext cx="8047418" cy="37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split orient="vert"/>
      </p:transition>
    </mc:Choice>
    <mc:Fallback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7C2-06B5-42B9-3C76-A804EF50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667" y="422532"/>
            <a:ext cx="10353762" cy="80130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In which quarter of 2020, got the maximum total_sold_quantity? The final output contains these fields sorted by the total_sold_quantity, Quarter, total_sold_quantity.</a:t>
            </a:r>
            <a:endParaRPr lang="en-IN" sz="1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086D36-1854-3B18-D5EB-7265B0202F0B}"/>
              </a:ext>
            </a:extLst>
          </p:cNvPr>
          <p:cNvSpPr/>
          <p:nvPr/>
        </p:nvSpPr>
        <p:spPr>
          <a:xfrm>
            <a:off x="375781" y="42253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8.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1A847-11BE-0C79-0BFC-DF276BC326D0}"/>
              </a:ext>
            </a:extLst>
          </p:cNvPr>
          <p:cNvGrpSpPr/>
          <p:nvPr/>
        </p:nvGrpSpPr>
        <p:grpSpPr>
          <a:xfrm>
            <a:off x="549517" y="2277767"/>
            <a:ext cx="10018909" cy="4048318"/>
            <a:chOff x="549517" y="2277767"/>
            <a:chExt cx="8913727" cy="4048318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FAD1B613-D8EE-F5AA-FD4A-68930CD6334C}"/>
                </a:ext>
              </a:extLst>
            </p:cNvPr>
            <p:cNvSpPr txBox="1">
              <a:spLocks/>
            </p:cNvSpPr>
            <p:nvPr/>
          </p:nvSpPr>
          <p:spPr>
            <a:xfrm>
              <a:off x="2299298" y="2277767"/>
              <a:ext cx="7163946" cy="4048318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850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SELECT   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CASE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            WHEN MONTH(</a:t>
              </a:r>
              <a:r>
                <a:rPr lang="en-US" sz="1900" dirty="0">
                  <a:solidFill>
                    <a:schemeClr val="tx1"/>
                  </a:solidFill>
                </a:rPr>
                <a:t>date</a:t>
              </a:r>
              <a:r>
                <a:rPr lang="en-US" dirty="0">
                  <a:solidFill>
                    <a:srgbClr val="92D050"/>
                  </a:solidFill>
                </a:rPr>
                <a:t>) IN (9,10,11) THEN </a:t>
              </a:r>
              <a:r>
                <a:rPr lang="en-US" sz="1900" dirty="0">
                  <a:solidFill>
                    <a:schemeClr val="tx1"/>
                  </a:solidFill>
                </a:rPr>
                <a:t>'Q1'</a:t>
              </a:r>
              <a:r>
                <a:rPr lang="en-US" dirty="0">
                  <a:solidFill>
                    <a:srgbClr val="92D050"/>
                  </a:solidFill>
                </a:rPr>
                <a:t>		                           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             WHEN MONTH(</a:t>
              </a:r>
              <a:r>
                <a:rPr lang="en-US" sz="1900" dirty="0">
                  <a:solidFill>
                    <a:schemeClr val="tx1"/>
                  </a:solidFill>
                </a:rPr>
                <a:t>date</a:t>
              </a:r>
              <a:r>
                <a:rPr lang="en-US" dirty="0">
                  <a:solidFill>
                    <a:srgbClr val="92D050"/>
                  </a:solidFill>
                </a:rPr>
                <a:t>) IN (12,1,2) THEN </a:t>
              </a:r>
              <a:r>
                <a:rPr lang="en-US" sz="1900" dirty="0">
                  <a:solidFill>
                    <a:schemeClr val="tx1"/>
                  </a:solidFill>
                </a:rPr>
                <a:t>'Q2’</a:t>
              </a:r>
              <a:r>
                <a:rPr lang="en-US" dirty="0">
                  <a:solidFill>
                    <a:srgbClr val="92D050"/>
                  </a:solidFill>
                </a:rPr>
                <a:t>		                                       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             WHEN MONTH(</a:t>
              </a:r>
              <a:r>
                <a:rPr lang="en-US" sz="1900" dirty="0">
                  <a:solidFill>
                    <a:schemeClr val="tx1"/>
                  </a:solidFill>
                </a:rPr>
                <a:t>date</a:t>
              </a:r>
              <a:r>
                <a:rPr lang="en-US" dirty="0">
                  <a:solidFill>
                    <a:srgbClr val="92D050"/>
                  </a:solidFill>
                </a:rPr>
                <a:t>) IN (3,4,5) THEN </a:t>
              </a:r>
              <a:r>
                <a:rPr lang="en-US" sz="1900" dirty="0">
                  <a:solidFill>
                    <a:schemeClr val="tx1"/>
                  </a:solidFill>
                </a:rPr>
                <a:t>'Q3’</a:t>
              </a:r>
              <a:r>
                <a:rPr lang="en-US" dirty="0">
                  <a:solidFill>
                    <a:srgbClr val="92D050"/>
                  </a:solidFill>
                </a:rPr>
                <a:t>			                             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             ELSE </a:t>
              </a:r>
              <a:r>
                <a:rPr lang="en-US" sz="1900" dirty="0">
                  <a:solidFill>
                    <a:schemeClr val="tx1"/>
                  </a:solidFill>
                </a:rPr>
                <a:t>'Q4’</a:t>
              </a:r>
              <a:r>
                <a:rPr lang="en-US" dirty="0">
                  <a:solidFill>
                    <a:srgbClr val="92D050"/>
                  </a:solidFill>
                </a:rPr>
                <a:t>		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               END AS </a:t>
              </a:r>
              <a:r>
                <a:rPr lang="en-US" sz="1900" dirty="0">
                  <a:solidFill>
                    <a:schemeClr val="tx1"/>
                  </a:solidFill>
                </a:rPr>
                <a:t>quarters,      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SUM(</a:t>
              </a:r>
              <a:r>
                <a:rPr lang="en-US" sz="1900" dirty="0" err="1">
                  <a:solidFill>
                    <a:schemeClr val="tx1"/>
                  </a:solidFill>
                </a:rPr>
                <a:t>sold_quantity</a:t>
              </a:r>
              <a:r>
                <a:rPr lang="en-US" sz="1900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92D050"/>
                  </a:solidFill>
                </a:rPr>
                <a:t>AS </a:t>
              </a:r>
              <a:r>
                <a:rPr lang="en-US" sz="1900" dirty="0" err="1">
                  <a:solidFill>
                    <a:schemeClr val="tx1"/>
                  </a:solidFill>
                </a:rPr>
                <a:t>total_sold_quantity</a:t>
              </a:r>
              <a:endParaRPr lang="en-US" sz="19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FROM </a:t>
              </a:r>
              <a:r>
                <a:rPr lang="en-US" sz="1900" dirty="0" err="1">
                  <a:solidFill>
                    <a:schemeClr val="tx1"/>
                  </a:solidFill>
                </a:rPr>
                <a:t>fact_sales_monthly</a:t>
              </a:r>
              <a:endParaRPr lang="en-US" sz="1900" dirty="0">
                <a:solidFill>
                  <a:schemeClr val="tx1"/>
                </a:solidFill>
              </a:endParaRP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WHERE </a:t>
              </a:r>
              <a:r>
                <a:rPr lang="en-US" sz="1900" dirty="0" err="1">
                  <a:solidFill>
                    <a:schemeClr val="tx1"/>
                  </a:solidFill>
                </a:rPr>
                <a:t>fiscal_year</a:t>
              </a:r>
              <a:r>
                <a:rPr lang="en-US" sz="1900" dirty="0">
                  <a:solidFill>
                    <a:schemeClr val="tx1"/>
                  </a:solidFill>
                </a:rPr>
                <a:t> = 2020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GROUP BY </a:t>
              </a:r>
              <a:r>
                <a:rPr lang="en-US" sz="1900" dirty="0">
                  <a:solidFill>
                    <a:schemeClr val="tx1"/>
                  </a:solidFill>
                </a:rPr>
                <a:t>Quarters</a:t>
              </a:r>
            </a:p>
            <a:p>
              <a:pPr marL="36900" indent="0">
                <a:buNone/>
              </a:pPr>
              <a:r>
                <a:rPr lang="en-US" dirty="0">
                  <a:solidFill>
                    <a:srgbClr val="92D050"/>
                  </a:solidFill>
                </a:rPr>
                <a:t>ORDER BY </a:t>
              </a:r>
              <a:r>
                <a:rPr lang="en-US" sz="1900" dirty="0" err="1">
                  <a:solidFill>
                    <a:schemeClr val="tx1"/>
                  </a:solidFill>
                </a:rPr>
                <a:t>total_sold_quantity</a:t>
              </a:r>
              <a:r>
                <a:rPr lang="en-US" sz="1900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92D050"/>
                  </a:solidFill>
                </a:rPr>
                <a:t>DESC;</a:t>
              </a:r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CB1BED-765C-5ADD-434F-54F1999BDEB7}"/>
                </a:ext>
              </a:extLst>
            </p:cNvPr>
            <p:cNvGrpSpPr/>
            <p:nvPr/>
          </p:nvGrpSpPr>
          <p:grpSpPr>
            <a:xfrm>
              <a:off x="549517" y="2293658"/>
              <a:ext cx="1196888" cy="559737"/>
              <a:chOff x="549517" y="2293658"/>
              <a:chExt cx="1196888" cy="55973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079EDDF-12EB-DFA9-6460-FE78978B85D0}"/>
                  </a:ext>
                </a:extLst>
              </p:cNvPr>
              <p:cNvSpPr/>
              <p:nvPr/>
            </p:nvSpPr>
            <p:spPr>
              <a:xfrm>
                <a:off x="549517" y="2293658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52B5D5-467D-FBD8-860B-C0BC4402DE3F}"/>
                  </a:ext>
                </a:extLst>
              </p:cNvPr>
              <p:cNvSpPr txBox="1"/>
              <p:nvPr/>
            </p:nvSpPr>
            <p:spPr>
              <a:xfrm>
                <a:off x="651108" y="2306395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510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BE3F30-9E4C-5C6E-6222-EB91B7816DCE}"/>
              </a:ext>
            </a:extLst>
          </p:cNvPr>
          <p:cNvGrpSpPr/>
          <p:nvPr/>
        </p:nvGrpSpPr>
        <p:grpSpPr>
          <a:xfrm>
            <a:off x="717845" y="797629"/>
            <a:ext cx="5599743" cy="1771046"/>
            <a:chOff x="717845" y="797629"/>
            <a:chExt cx="5599743" cy="1771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F2103A-92F4-54D5-E353-579CFE727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454" y="797629"/>
              <a:ext cx="2716134" cy="17710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AB39B-481A-55CA-4D3A-5A0720FDC8DE}"/>
                </a:ext>
              </a:extLst>
            </p:cNvPr>
            <p:cNvSpPr txBox="1"/>
            <p:nvPr/>
          </p:nvSpPr>
          <p:spPr>
            <a:xfrm>
              <a:off x="717845" y="797629"/>
              <a:ext cx="153054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8CCEFA-DA50-6AE9-6B2E-4DB3E77D8DE9}"/>
              </a:ext>
            </a:extLst>
          </p:cNvPr>
          <p:cNvGrpSpPr/>
          <p:nvPr/>
        </p:nvGrpSpPr>
        <p:grpSpPr>
          <a:xfrm>
            <a:off x="341717" y="5067216"/>
            <a:ext cx="10769548" cy="830996"/>
            <a:chOff x="386891" y="5416656"/>
            <a:chExt cx="10769548" cy="6209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FDE68C-6177-F4F9-B747-71C6E81DE51A}"/>
                </a:ext>
              </a:extLst>
            </p:cNvPr>
            <p:cNvSpPr txBox="1"/>
            <p:nvPr/>
          </p:nvSpPr>
          <p:spPr>
            <a:xfrm>
              <a:off x="2293563" y="5416656"/>
              <a:ext cx="8862876" cy="620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Q1 2020 had the highest sales volume at 7 million units, showing a strong start to the year.</a:t>
              </a:r>
              <a:br>
                <a:rPr lang="en-US" sz="1600" dirty="0"/>
              </a:br>
              <a:br>
                <a:rPr lang="en-US" sz="1600" dirty="0"/>
              </a:br>
              <a:r>
                <a:rPr lang="en-US" sz="1600" dirty="0"/>
                <a:t>2. Sales dropped sharply in Q3 (March-May) 2020, likely due to the COVID-19 pandemic.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70C620-7CEE-6263-75CD-02608E842E5C}"/>
                </a:ext>
              </a:extLst>
            </p:cNvPr>
            <p:cNvSpPr txBox="1"/>
            <p:nvPr/>
          </p:nvSpPr>
          <p:spPr>
            <a:xfrm>
              <a:off x="386891" y="5465533"/>
              <a:ext cx="1650856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BC96EE"/>
                  </a:solidFill>
                </a:defRPr>
              </a:lvl1pPr>
            </a:lstStyle>
            <a:p>
              <a:r>
                <a:rPr lang="en-IN" dirty="0"/>
                <a:t>Insights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119F5E1-9839-6205-601F-8C9A645D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13" y="607321"/>
            <a:ext cx="3326442" cy="35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F6F5-3819-39F4-2999-37363763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422532"/>
            <a:ext cx="10222698" cy="87842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Which channel helped to bring more gross sales in the fiscal year 2021 and the percentage of contribution? The final output contains these fields, channel, gross_sales_mln, percentage.</a:t>
            </a:r>
            <a:endParaRPr lang="en-IN" sz="1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70FA79-662F-8B59-BFC0-07ED3A777802}"/>
              </a:ext>
            </a:extLst>
          </p:cNvPr>
          <p:cNvSpPr/>
          <p:nvPr/>
        </p:nvSpPr>
        <p:spPr>
          <a:xfrm>
            <a:off x="375781" y="422532"/>
            <a:ext cx="141603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9.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D489D-C922-170B-8C72-59120E87799B}"/>
              </a:ext>
            </a:extLst>
          </p:cNvPr>
          <p:cNvGrpSpPr/>
          <p:nvPr/>
        </p:nvGrpSpPr>
        <p:grpSpPr>
          <a:xfrm>
            <a:off x="375781" y="2044862"/>
            <a:ext cx="11338847" cy="4270929"/>
            <a:chOff x="549517" y="2293658"/>
            <a:chExt cx="11338847" cy="4270929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5578667E-6540-58D5-3033-BFB398AD6070}"/>
                </a:ext>
              </a:extLst>
            </p:cNvPr>
            <p:cNvSpPr txBox="1">
              <a:spLocks/>
            </p:cNvSpPr>
            <p:nvPr/>
          </p:nvSpPr>
          <p:spPr>
            <a:xfrm>
              <a:off x="2209526" y="2306395"/>
              <a:ext cx="9678838" cy="425819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WITH </a:t>
              </a:r>
              <a:r>
                <a:rPr lang="en-US" sz="1600" dirty="0" err="1">
                  <a:solidFill>
                    <a:schemeClr val="tx1"/>
                  </a:solidFill>
                </a:rPr>
                <a:t>temp_table</a:t>
              </a:r>
              <a:r>
                <a:rPr lang="en-US" sz="1600" dirty="0">
                  <a:solidFill>
                    <a:schemeClr val="tx1"/>
                  </a:solidFill>
                </a:rPr>
                <a:t>  </a:t>
              </a:r>
              <a:r>
                <a:rPr lang="en-US" sz="1600" dirty="0">
                  <a:solidFill>
                    <a:srgbClr val="92D050"/>
                  </a:solidFill>
                </a:rPr>
                <a:t>AS (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SELECT </a:t>
              </a:r>
              <a:r>
                <a:rPr lang="en-US" sz="1600" dirty="0" err="1">
                  <a:solidFill>
                    <a:schemeClr val="tx1"/>
                  </a:solidFill>
                </a:rPr>
                <a:t>c.channel</a:t>
              </a:r>
              <a:r>
                <a:rPr lang="en-US" sz="1600" dirty="0">
                  <a:solidFill>
                    <a:schemeClr val="tx1"/>
                  </a:solidFill>
                </a:rPr>
                <a:t>,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              SUM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s.sold_quantity</a:t>
              </a:r>
              <a:r>
                <a:rPr lang="en-US" sz="1600" dirty="0">
                  <a:solidFill>
                    <a:schemeClr val="tx1"/>
                  </a:solidFill>
                </a:rPr>
                <a:t> * </a:t>
              </a:r>
              <a:r>
                <a:rPr lang="en-US" sz="1600" dirty="0" err="1">
                  <a:solidFill>
                    <a:schemeClr val="tx1"/>
                  </a:solidFill>
                </a:rPr>
                <a:t>g.gross_price</a:t>
              </a:r>
              <a:r>
                <a:rPr lang="en-US" sz="1600" dirty="0">
                  <a:solidFill>
                    <a:schemeClr val="tx1"/>
                  </a:solidFill>
                </a:rPr>
                <a:t>) </a:t>
              </a:r>
              <a:r>
                <a:rPr lang="en-US" sz="1600" dirty="0">
                  <a:solidFill>
                    <a:srgbClr val="92D050"/>
                  </a:solidFill>
                </a:rPr>
                <a:t>AS </a:t>
              </a:r>
              <a:r>
                <a:rPr lang="en-US" sz="1600" dirty="0" err="1">
                  <a:solidFill>
                    <a:schemeClr val="tx1"/>
                  </a:solidFill>
                </a:rPr>
                <a:t>total_sales</a:t>
              </a:r>
              <a:r>
                <a:rPr lang="en-US" sz="1600" dirty="0">
                  <a:solidFill>
                    <a:schemeClr val="tx1"/>
                  </a:solidFill>
                </a:rPr>
                <a:t>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FROM </a:t>
              </a:r>
              <a:r>
                <a:rPr lang="en-US" sz="1600" dirty="0" err="1">
                  <a:solidFill>
                    <a:schemeClr val="tx1"/>
                  </a:solidFill>
                </a:rPr>
                <a:t>fact_sales_monthly</a:t>
              </a:r>
              <a:r>
                <a:rPr lang="en-US" sz="1600" dirty="0">
                  <a:solidFill>
                    <a:schemeClr val="tx1"/>
                  </a:solidFill>
                </a:rPr>
                <a:t> s  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JOIN </a:t>
              </a:r>
              <a:r>
                <a:rPr lang="en-US" sz="1600" dirty="0" err="1">
                  <a:solidFill>
                    <a:schemeClr val="tx1"/>
                  </a:solidFill>
                </a:rPr>
                <a:t>fact_gross_price</a:t>
              </a:r>
              <a:r>
                <a:rPr lang="en-US" sz="1600" dirty="0">
                  <a:solidFill>
                    <a:schemeClr val="tx1"/>
                  </a:solidFill>
                </a:rPr>
                <a:t> g  </a:t>
              </a:r>
              <a:r>
                <a:rPr lang="en-US" sz="1600" dirty="0">
                  <a:solidFill>
                    <a:srgbClr val="92D050"/>
                  </a:solidFill>
                </a:rPr>
                <a:t>ON </a:t>
              </a:r>
              <a:r>
                <a:rPr lang="en-US" sz="1600" dirty="0" err="1">
                  <a:solidFill>
                    <a:schemeClr val="tx1"/>
                  </a:solidFill>
                </a:rPr>
                <a:t>s.product_code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err="1">
                  <a:solidFill>
                    <a:schemeClr val="tx1"/>
                  </a:solidFill>
                </a:rPr>
                <a:t>g.product_code</a:t>
              </a:r>
              <a:r>
                <a:rPr lang="en-US" sz="1600" dirty="0">
                  <a:solidFill>
                    <a:schemeClr val="tx1"/>
                  </a:solidFill>
                </a:rPr>
                <a:t>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 JOIN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dim_customer</a:t>
              </a:r>
              <a:r>
                <a:rPr lang="en-US" sz="1600" dirty="0">
                  <a:solidFill>
                    <a:schemeClr val="tx1"/>
                  </a:solidFill>
                </a:rPr>
                <a:t> c  </a:t>
              </a:r>
              <a:r>
                <a:rPr lang="en-US" sz="1600" dirty="0">
                  <a:solidFill>
                    <a:srgbClr val="92D050"/>
                  </a:solidFill>
                </a:rPr>
                <a:t>ON </a:t>
              </a:r>
              <a:r>
                <a:rPr lang="en-US" sz="1600" dirty="0" err="1">
                  <a:solidFill>
                    <a:schemeClr val="tx1"/>
                  </a:solidFill>
                </a:rPr>
                <a:t>s.customer_code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err="1">
                  <a:solidFill>
                    <a:schemeClr val="tx1"/>
                  </a:solidFill>
                </a:rPr>
                <a:t>c.customer_code</a:t>
              </a:r>
              <a:r>
                <a:rPr lang="en-US" sz="1600" dirty="0">
                  <a:solidFill>
                    <a:schemeClr val="tx1"/>
                  </a:solidFill>
                </a:rPr>
                <a:t> 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 WHERE </a:t>
              </a:r>
              <a:r>
                <a:rPr lang="en-US" sz="1600" dirty="0" err="1">
                  <a:solidFill>
                    <a:schemeClr val="tx1"/>
                  </a:solidFill>
                </a:rPr>
                <a:t>s.fiscal_year</a:t>
              </a:r>
              <a:r>
                <a:rPr lang="en-US" sz="1600" dirty="0">
                  <a:solidFill>
                    <a:schemeClr val="tx1"/>
                  </a:solidFill>
                </a:rPr>
                <a:t> = 2021 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GROUP BY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c.channel</a:t>
              </a:r>
              <a:r>
                <a:rPr lang="en-US" sz="1600" dirty="0">
                  <a:solidFill>
                    <a:schemeClr val="tx1"/>
                  </a:solidFill>
                </a:rPr>
                <a:t>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                            ORDER BY </a:t>
              </a:r>
              <a:r>
                <a:rPr lang="en-US" sz="1600" dirty="0" err="1">
                  <a:solidFill>
                    <a:schemeClr val="tx1"/>
                  </a:solidFill>
                </a:rPr>
                <a:t>total_sales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92D050"/>
                  </a:solidFill>
                </a:rPr>
                <a:t>DESC)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SELECT </a:t>
              </a:r>
              <a:r>
                <a:rPr lang="en-US" sz="1600" dirty="0">
                  <a:solidFill>
                    <a:schemeClr val="tx1"/>
                  </a:solidFill>
                </a:rPr>
                <a:t>channel,</a:t>
              </a:r>
              <a:r>
                <a:rPr lang="en-US" sz="1600" dirty="0">
                  <a:solidFill>
                    <a:srgbClr val="92D050"/>
                  </a:solidFill>
                </a:rPr>
                <a:t>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ROUND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total_sales</a:t>
              </a:r>
              <a:r>
                <a:rPr lang="en-US" sz="1600" dirty="0">
                  <a:solidFill>
                    <a:schemeClr val="tx1"/>
                  </a:solidFill>
                </a:rPr>
                <a:t>/1000000,2) </a:t>
              </a:r>
              <a:r>
                <a:rPr lang="en-US" sz="1600" dirty="0">
                  <a:solidFill>
                    <a:srgbClr val="92D050"/>
                  </a:solidFill>
                </a:rPr>
                <a:t>AS </a:t>
              </a:r>
              <a:r>
                <a:rPr lang="en-US" sz="1600" dirty="0" err="1">
                  <a:solidFill>
                    <a:schemeClr val="tx1"/>
                  </a:solidFill>
                </a:rPr>
                <a:t>gross_sales_in_millions</a:t>
              </a:r>
              <a:r>
                <a:rPr lang="en-US" sz="1600" dirty="0">
                  <a:solidFill>
                    <a:schemeClr val="tx1"/>
                  </a:solidFill>
                </a:rPr>
                <a:t>,                     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                ROUND(</a:t>
              </a:r>
              <a:r>
                <a:rPr lang="en-US" sz="1600" dirty="0" err="1">
                  <a:solidFill>
                    <a:schemeClr val="tx1"/>
                  </a:solidFill>
                </a:rPr>
                <a:t>total_sales</a:t>
              </a:r>
              <a:r>
                <a:rPr lang="en-US" sz="1600" dirty="0">
                  <a:solidFill>
                    <a:srgbClr val="92D050"/>
                  </a:solidFill>
                </a:rPr>
                <a:t>/(SUM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total_sales</a:t>
              </a:r>
              <a:r>
                <a:rPr lang="en-US" sz="1600" dirty="0">
                  <a:solidFill>
                    <a:schemeClr val="tx1"/>
                  </a:solidFill>
                </a:rPr>
                <a:t>) </a:t>
              </a:r>
              <a:r>
                <a:rPr lang="en-US" sz="1600" dirty="0">
                  <a:solidFill>
                    <a:srgbClr val="92D050"/>
                  </a:solidFill>
                </a:rPr>
                <a:t>OVER())*</a:t>
              </a:r>
              <a:r>
                <a:rPr lang="en-US" sz="1600" dirty="0">
                  <a:solidFill>
                    <a:schemeClr val="tx1"/>
                  </a:solidFill>
                </a:rPr>
                <a:t>100,2) </a:t>
              </a:r>
              <a:r>
                <a:rPr lang="en-US" sz="1600" dirty="0">
                  <a:solidFill>
                    <a:srgbClr val="92D050"/>
                  </a:solidFill>
                </a:rPr>
                <a:t>AS</a:t>
              </a:r>
              <a:r>
                <a:rPr lang="en-US" sz="1600" dirty="0">
                  <a:solidFill>
                    <a:schemeClr val="tx1"/>
                  </a:solidFill>
                </a:rPr>
                <a:t> percentage 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FROM </a:t>
              </a:r>
              <a:r>
                <a:rPr lang="en-US" sz="1600" dirty="0" err="1">
                  <a:solidFill>
                    <a:schemeClr val="tx1"/>
                  </a:solidFill>
                </a:rPr>
                <a:t>temp_table</a:t>
              </a:r>
              <a:r>
                <a:rPr lang="en-US" sz="1600" dirty="0">
                  <a:solidFill>
                    <a:schemeClr val="tx1"/>
                  </a:solidFill>
                </a:rPr>
                <a:t> ;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73C8F5-06D6-4052-4774-4648DB795255}"/>
                </a:ext>
              </a:extLst>
            </p:cNvPr>
            <p:cNvGrpSpPr/>
            <p:nvPr/>
          </p:nvGrpSpPr>
          <p:grpSpPr>
            <a:xfrm>
              <a:off x="549517" y="2293658"/>
              <a:ext cx="1196888" cy="559737"/>
              <a:chOff x="549517" y="2293658"/>
              <a:chExt cx="1196888" cy="5597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A289C86-87B3-FA3B-78F4-AD0B2A4AAD38}"/>
                  </a:ext>
                </a:extLst>
              </p:cNvPr>
              <p:cNvSpPr/>
              <p:nvPr/>
            </p:nvSpPr>
            <p:spPr>
              <a:xfrm>
                <a:off x="549517" y="2293658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3244D1-3149-D12D-031B-8176E503D1FC}"/>
                  </a:ext>
                </a:extLst>
              </p:cNvPr>
              <p:cNvSpPr txBox="1"/>
              <p:nvPr/>
            </p:nvSpPr>
            <p:spPr>
              <a:xfrm>
                <a:off x="651108" y="2306395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67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BFD5A24-6F17-0255-2640-4A414E7874F5}"/>
              </a:ext>
            </a:extLst>
          </p:cNvPr>
          <p:cNvGrpSpPr/>
          <p:nvPr/>
        </p:nvGrpSpPr>
        <p:grpSpPr>
          <a:xfrm>
            <a:off x="648269" y="541514"/>
            <a:ext cx="3957231" cy="2866053"/>
            <a:chOff x="726065" y="562947"/>
            <a:chExt cx="3957231" cy="2866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9F4F9F-DB81-2164-1BA6-AA689BC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65" y="2268900"/>
              <a:ext cx="3957231" cy="1160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F29FB1-82D7-2BEF-6580-0CAC0F5F952D}"/>
                </a:ext>
              </a:extLst>
            </p:cNvPr>
            <p:cNvSpPr txBox="1"/>
            <p:nvPr/>
          </p:nvSpPr>
          <p:spPr>
            <a:xfrm>
              <a:off x="750849" y="562947"/>
              <a:ext cx="153054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9C73ED-8735-5582-DED6-7B3E716D866A}"/>
              </a:ext>
            </a:extLst>
          </p:cNvPr>
          <p:cNvGrpSpPr/>
          <p:nvPr/>
        </p:nvGrpSpPr>
        <p:grpSpPr>
          <a:xfrm>
            <a:off x="588075" y="4716230"/>
            <a:ext cx="11377346" cy="1115755"/>
            <a:chOff x="437950" y="5480507"/>
            <a:chExt cx="11377346" cy="8369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F1A2F3-BC20-B187-6787-E938FA1B18AE}"/>
                </a:ext>
              </a:extLst>
            </p:cNvPr>
            <p:cNvSpPr txBox="1"/>
            <p:nvPr/>
          </p:nvSpPr>
          <p:spPr>
            <a:xfrm>
              <a:off x="2952420" y="5480507"/>
              <a:ext cx="8862876" cy="83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dirty="0"/>
                <a:t>Retailers drive most of </a:t>
              </a:r>
              <a:r>
                <a:rPr lang="en-US" dirty="0" err="1"/>
                <a:t>AtliQ's</a:t>
              </a:r>
              <a:r>
                <a:rPr lang="en-US" dirty="0"/>
                <a:t> sales, making up 73.22% of total gross sales.</a:t>
              </a:r>
              <a:endParaRPr lang="en-I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dirty="0"/>
                <a:t>Direct and distributor channels contribute 26.79%</a:t>
              </a:r>
              <a:r>
                <a:rPr lang="en-IN" dirty="0"/>
                <a:t>.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70CA9-5AB3-F889-D9C4-2002C72E7436}"/>
                </a:ext>
              </a:extLst>
            </p:cNvPr>
            <p:cNvSpPr txBox="1"/>
            <p:nvPr/>
          </p:nvSpPr>
          <p:spPr>
            <a:xfrm>
              <a:off x="437950" y="5637353"/>
              <a:ext cx="1700499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BC96EE"/>
                  </a:solidFill>
                </a:defRPr>
              </a:lvl1pPr>
            </a:lstStyle>
            <a:p>
              <a:r>
                <a:rPr lang="en-IN" dirty="0"/>
                <a:t>Insights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1674D6-D8D9-B367-8BE3-7A327F1E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8221" y="541513"/>
            <a:ext cx="5105897" cy="3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6DA1-74A8-0DC7-F7B4-C5F0EB35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624" y="338680"/>
            <a:ext cx="10148233" cy="72744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dirty="0"/>
              <a:t>Get the Top 3 products in each division that have a high total_sold_quantity in the fiscal_year 2021? The final output contains these fields, division product_code product total_sold_quantity rank_order.</a:t>
            </a:r>
            <a:endParaRPr lang="en-IN" sz="1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293AFB-78BE-BF8C-1087-8CDCAFB397EB}"/>
              </a:ext>
            </a:extLst>
          </p:cNvPr>
          <p:cNvSpPr/>
          <p:nvPr/>
        </p:nvSpPr>
        <p:spPr>
          <a:xfrm>
            <a:off x="375781" y="422532"/>
            <a:ext cx="1462457" cy="559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10.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9E911-0EAE-AC16-B92F-77AAC98C690D}"/>
              </a:ext>
            </a:extLst>
          </p:cNvPr>
          <p:cNvGrpSpPr/>
          <p:nvPr/>
        </p:nvGrpSpPr>
        <p:grpSpPr>
          <a:xfrm>
            <a:off x="454454" y="1954978"/>
            <a:ext cx="11283092" cy="4726010"/>
            <a:chOff x="549517" y="2293658"/>
            <a:chExt cx="11283092" cy="472601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D8C6A33D-F105-74AF-B4D3-A092BD96641F}"/>
                </a:ext>
              </a:extLst>
            </p:cNvPr>
            <p:cNvSpPr txBox="1">
              <a:spLocks/>
            </p:cNvSpPr>
            <p:nvPr/>
          </p:nvSpPr>
          <p:spPr>
            <a:xfrm>
              <a:off x="1993687" y="2374516"/>
              <a:ext cx="9838922" cy="464515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WITH</a:t>
              </a:r>
              <a:r>
                <a:rPr lang="en-US" sz="1800" dirty="0"/>
                <a:t> </a:t>
              </a:r>
              <a:r>
                <a:rPr lang="en-US" sz="1800" dirty="0" err="1"/>
                <a:t>temp_table</a:t>
              </a:r>
              <a:r>
                <a:rPr lang="en-US" sz="1600" dirty="0">
                  <a:solidFill>
                    <a:srgbClr val="92D050"/>
                  </a:solidFill>
                </a:rPr>
                <a:t> AS </a:t>
              </a:r>
              <a:r>
                <a:rPr lang="en-US" sz="1800" dirty="0"/>
                <a:t>(</a:t>
              </a:r>
            </a:p>
            <a:p>
              <a:pPr marL="36900" indent="0">
                <a:buNone/>
              </a:pPr>
              <a:r>
                <a:rPr lang="en-US" sz="1800" dirty="0"/>
                <a:t>                  </a:t>
              </a:r>
              <a:r>
                <a:rPr lang="en-US" sz="1600" dirty="0">
                  <a:solidFill>
                    <a:srgbClr val="92D050"/>
                  </a:solidFill>
                </a:rPr>
                <a:t>SELECT</a:t>
              </a:r>
              <a:r>
                <a:rPr lang="en-US" sz="1800" dirty="0"/>
                <a:t> division,       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  </a:t>
              </a:r>
              <a:r>
                <a:rPr lang="en-US" sz="1800" dirty="0" err="1"/>
                <a:t>s.product_code</a:t>
              </a:r>
              <a:r>
                <a:rPr lang="en-US" sz="1800" dirty="0"/>
                <a:t>,        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  </a:t>
              </a:r>
              <a:r>
                <a:rPr lang="en-US" sz="1600" dirty="0">
                  <a:solidFill>
                    <a:srgbClr val="92D050"/>
                  </a:solidFill>
                </a:rPr>
                <a:t>CONCAT</a:t>
              </a:r>
              <a:r>
                <a:rPr lang="en-US" sz="1800" dirty="0"/>
                <a:t>(</a:t>
              </a:r>
              <a:r>
                <a:rPr lang="en-US" sz="1800" dirty="0" err="1"/>
                <a:t>p.product</a:t>
              </a:r>
              <a:r>
                <a:rPr lang="en-US" sz="1800" dirty="0"/>
                <a:t>,"  ", "(",</a:t>
              </a:r>
              <a:r>
                <a:rPr lang="en-US" sz="1800" dirty="0" err="1"/>
                <a:t>p.variant</a:t>
              </a:r>
              <a:r>
                <a:rPr lang="en-US" sz="1800" dirty="0"/>
                <a:t>,")")</a:t>
              </a:r>
              <a:r>
                <a:rPr lang="en-US" sz="1600" dirty="0">
                  <a:solidFill>
                    <a:srgbClr val="92D050"/>
                  </a:solidFill>
                </a:rPr>
                <a:t> AS </a:t>
              </a:r>
              <a:r>
                <a:rPr lang="en-US" sz="1800" dirty="0"/>
                <a:t>product , 						              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 </a:t>
              </a:r>
              <a:r>
                <a:rPr lang="en-US" sz="1600" dirty="0">
                  <a:solidFill>
                    <a:srgbClr val="92D050"/>
                  </a:solidFill>
                </a:rPr>
                <a:t>SUM</a:t>
              </a:r>
              <a:r>
                <a:rPr lang="en-US" sz="1800" dirty="0"/>
                <a:t>(</a:t>
              </a:r>
              <a:r>
                <a:rPr lang="en-US" sz="1800" dirty="0" err="1"/>
                <a:t>sold_quantity</a:t>
              </a:r>
              <a:r>
                <a:rPr lang="en-US" sz="1800" dirty="0"/>
                <a:t>) </a:t>
              </a:r>
              <a:r>
                <a:rPr lang="en-US" sz="1600" dirty="0">
                  <a:solidFill>
                    <a:srgbClr val="92D050"/>
                  </a:solidFill>
                </a:rPr>
                <a:t>AS</a:t>
              </a:r>
              <a:r>
                <a:rPr lang="en-US" sz="1800" dirty="0"/>
                <a:t> </a:t>
              </a:r>
              <a:r>
                <a:rPr lang="en-US" sz="1800" dirty="0" err="1"/>
                <a:t>total_sold_quantity</a:t>
              </a:r>
              <a:r>
                <a:rPr lang="en-US" sz="1800" dirty="0"/>
                <a:t>,					                                                          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 </a:t>
              </a:r>
              <a:r>
                <a:rPr lang="en-US" sz="1600" dirty="0">
                  <a:solidFill>
                    <a:srgbClr val="92D050"/>
                  </a:solidFill>
                </a:rPr>
                <a:t>RANK() OVER (PARTITION BY </a:t>
              </a:r>
              <a:r>
                <a:rPr lang="en-US" sz="1800" dirty="0"/>
                <a:t>division </a:t>
              </a:r>
              <a:r>
                <a:rPr lang="en-US" sz="1600" dirty="0">
                  <a:solidFill>
                    <a:srgbClr val="92D050"/>
                  </a:solidFill>
                </a:rPr>
                <a:t>ORDER BY </a:t>
              </a:r>
              <a:r>
                <a:rPr lang="en-US" sz="1800" dirty="0"/>
                <a:t>sum(</a:t>
              </a:r>
              <a:r>
                <a:rPr lang="en-US" sz="1800" dirty="0" err="1"/>
                <a:t>sold_quantity</a:t>
              </a:r>
              <a:r>
                <a:rPr lang="en-US" sz="1800" dirty="0"/>
                <a:t>) </a:t>
              </a:r>
              <a:r>
                <a:rPr lang="en-US" sz="1600" dirty="0">
                  <a:solidFill>
                    <a:srgbClr val="92D050"/>
                  </a:solidFill>
                </a:rPr>
                <a:t>DESC) AS</a:t>
              </a:r>
              <a:r>
                <a:rPr lang="en-US" sz="1800" dirty="0"/>
                <a:t> </a:t>
              </a:r>
              <a:r>
                <a:rPr lang="en-US" sz="1800" dirty="0" err="1"/>
                <a:t>rank_order</a:t>
              </a:r>
              <a:r>
                <a:rPr lang="en-US" sz="1800" dirty="0"/>
                <a:t>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 </a:t>
              </a:r>
              <a:r>
                <a:rPr lang="en-US" sz="1600" dirty="0">
                  <a:solidFill>
                    <a:srgbClr val="92D050"/>
                  </a:solidFill>
                </a:rPr>
                <a:t>FROM </a:t>
              </a:r>
              <a:r>
                <a:rPr lang="en-US" sz="1800" dirty="0" err="1"/>
                <a:t>fact_sales_monthly</a:t>
              </a:r>
              <a:r>
                <a:rPr lang="en-US" sz="1800" dirty="0"/>
                <a:t> s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</a:t>
              </a:r>
              <a:r>
                <a:rPr lang="en-US" sz="1600" dirty="0">
                  <a:solidFill>
                    <a:srgbClr val="92D050"/>
                  </a:solidFill>
                </a:rPr>
                <a:t> JOIN </a:t>
              </a:r>
              <a:r>
                <a:rPr lang="en-US" sz="1800" dirty="0" err="1"/>
                <a:t>dim_product</a:t>
              </a:r>
              <a:r>
                <a:rPr lang="en-US" sz="1800" dirty="0"/>
                <a:t> p </a:t>
              </a:r>
              <a:r>
                <a:rPr lang="en-US" sz="1600" dirty="0">
                  <a:solidFill>
                    <a:srgbClr val="92D050"/>
                  </a:solidFill>
                </a:rPr>
                <a:t>ON</a:t>
              </a:r>
              <a:r>
                <a:rPr lang="en-US" sz="1800" dirty="0"/>
                <a:t> </a:t>
              </a:r>
              <a:r>
                <a:rPr lang="en-US" sz="1800" dirty="0" err="1"/>
                <a:t>s.product_code</a:t>
              </a:r>
              <a:r>
                <a:rPr lang="en-US" sz="1800" dirty="0"/>
                <a:t> = </a:t>
              </a:r>
              <a:r>
                <a:rPr lang="en-US" sz="1800" dirty="0" err="1"/>
                <a:t>p.product_code</a:t>
              </a:r>
              <a:r>
                <a:rPr lang="en-US" sz="1800" dirty="0"/>
                <a:t>                                                              </a:t>
              </a:r>
            </a:p>
            <a:p>
              <a:pPr marL="36900" indent="0">
                <a:buNone/>
              </a:pPr>
              <a:r>
                <a:rPr lang="en-US" sz="1800" dirty="0"/>
                <a:t>               </a:t>
              </a:r>
              <a:r>
                <a:rPr lang="en-US" sz="1600" dirty="0">
                  <a:solidFill>
                    <a:srgbClr val="92D050"/>
                  </a:solidFill>
                </a:rPr>
                <a:t>WHERE </a:t>
              </a:r>
              <a:r>
                <a:rPr lang="en-US" sz="1800" dirty="0" err="1"/>
                <a:t>fiscal_year</a:t>
              </a:r>
              <a:r>
                <a:rPr lang="en-US" sz="1800" dirty="0"/>
                <a:t> = 2021					 </a:t>
              </a:r>
            </a:p>
            <a:p>
              <a:pPr marL="36900" indent="0">
                <a:buNone/>
              </a:pPr>
              <a:r>
                <a:rPr lang="en-US" sz="1800" dirty="0"/>
                <a:t>               </a:t>
              </a:r>
              <a:r>
                <a:rPr lang="en-US" sz="1600" dirty="0">
                  <a:solidFill>
                    <a:srgbClr val="92D050"/>
                  </a:solidFill>
                </a:rPr>
                <a:t>GROUP BY </a:t>
              </a:r>
              <a:r>
                <a:rPr lang="en-US" sz="1800" dirty="0"/>
                <a:t>division, </a:t>
              </a:r>
              <a:r>
                <a:rPr lang="en-US" sz="1800" dirty="0" err="1"/>
                <a:t>s.product_code</a:t>
              </a:r>
              <a:r>
                <a:rPr lang="en-US" sz="1800" dirty="0"/>
                <a:t>, </a:t>
              </a:r>
              <a:r>
                <a:rPr lang="en-US" sz="1800" dirty="0" err="1"/>
                <a:t>p.product</a:t>
              </a:r>
              <a:r>
                <a:rPr lang="en-US" sz="1800" dirty="0"/>
                <a:t>, </a:t>
              </a:r>
              <a:r>
                <a:rPr lang="en-US" sz="1800" dirty="0" err="1"/>
                <a:t>p.variant</a:t>
              </a:r>
              <a:endParaRPr lang="en-US" sz="1800" dirty="0"/>
            </a:p>
            <a:p>
              <a:pPr marL="36900" indent="0">
                <a:buNone/>
              </a:pPr>
              <a:r>
                <a:rPr lang="en-US" sz="1800" dirty="0"/>
                <a:t>           )</a:t>
              </a:r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SELECT * FROM </a:t>
              </a:r>
              <a:r>
                <a:rPr lang="en-US" sz="1800" dirty="0" err="1"/>
                <a:t>temp_table</a:t>
              </a:r>
              <a:endParaRPr lang="en-US" sz="1800" dirty="0"/>
            </a:p>
            <a:p>
              <a:pPr marL="36900" indent="0">
                <a:buNone/>
              </a:pPr>
              <a:r>
                <a:rPr lang="en-US" sz="1600" dirty="0">
                  <a:solidFill>
                    <a:srgbClr val="92D050"/>
                  </a:solidFill>
                </a:rPr>
                <a:t>WHERE</a:t>
              </a:r>
              <a:r>
                <a:rPr lang="en-US" sz="1800" dirty="0"/>
                <a:t> </a:t>
              </a:r>
              <a:r>
                <a:rPr lang="en-US" sz="1800" dirty="0" err="1"/>
                <a:t>rank_order</a:t>
              </a:r>
              <a:r>
                <a:rPr lang="en-US" sz="1800" dirty="0"/>
                <a:t> </a:t>
              </a:r>
              <a:r>
                <a:rPr lang="en-US" sz="1600" dirty="0">
                  <a:solidFill>
                    <a:srgbClr val="92D050"/>
                  </a:solidFill>
                </a:rPr>
                <a:t>IN </a:t>
              </a:r>
              <a:r>
                <a:rPr lang="en-US" sz="1800" dirty="0"/>
                <a:t>(1,2,3);</a:t>
              </a:r>
              <a:endParaRPr lang="en-IN" sz="18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6204A4-BDA5-3DD6-890A-FE724D864BB5}"/>
                </a:ext>
              </a:extLst>
            </p:cNvPr>
            <p:cNvGrpSpPr/>
            <p:nvPr/>
          </p:nvGrpSpPr>
          <p:grpSpPr>
            <a:xfrm>
              <a:off x="549517" y="2293658"/>
              <a:ext cx="1196888" cy="559737"/>
              <a:chOff x="549517" y="2293658"/>
              <a:chExt cx="1196888" cy="5597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619208A-848A-584A-DFC7-76915FE5CEFD}"/>
                  </a:ext>
                </a:extLst>
              </p:cNvPr>
              <p:cNvSpPr/>
              <p:nvPr/>
            </p:nvSpPr>
            <p:spPr>
              <a:xfrm>
                <a:off x="549517" y="2293658"/>
                <a:ext cx="1196888" cy="559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1B9433-77B9-C7F9-BE65-3188A773CB34}"/>
                  </a:ext>
                </a:extLst>
              </p:cNvPr>
              <p:cNvSpPr txBox="1"/>
              <p:nvPr/>
            </p:nvSpPr>
            <p:spPr>
              <a:xfrm>
                <a:off x="651108" y="2306395"/>
                <a:ext cx="993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  <a:effectLst>
                      <a:outerShdw blurRad="50800" dist="38100" dir="13500000" algn="br" rotWithShape="0">
                        <a:prstClr val="black">
                          <a:alpha val="40000"/>
                        </a:prstClr>
                      </a:outerShdw>
                    </a:effectLst>
                  </a:rPr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34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518639-6BA2-3D5D-9712-9DC329059C49}"/>
              </a:ext>
            </a:extLst>
          </p:cNvPr>
          <p:cNvGrpSpPr/>
          <p:nvPr/>
        </p:nvGrpSpPr>
        <p:grpSpPr>
          <a:xfrm>
            <a:off x="404900" y="811418"/>
            <a:ext cx="4870322" cy="3397725"/>
            <a:chOff x="404900" y="811418"/>
            <a:chExt cx="4870322" cy="3397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0F5E0A-B381-C1C0-568D-E976FC6B3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01" y="2107339"/>
              <a:ext cx="4870321" cy="21018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BE878B-B497-56CC-456A-89F044B97626}"/>
                </a:ext>
              </a:extLst>
            </p:cNvPr>
            <p:cNvSpPr txBox="1"/>
            <p:nvPr/>
          </p:nvSpPr>
          <p:spPr>
            <a:xfrm>
              <a:off x="404900" y="811418"/>
              <a:ext cx="1510986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dirty="0"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a:rPr>
                <a:t>Output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B8C8CF-7C90-9031-4AF5-F81AFF47C05E}"/>
              </a:ext>
            </a:extLst>
          </p:cNvPr>
          <p:cNvGrpSpPr/>
          <p:nvPr/>
        </p:nvGrpSpPr>
        <p:grpSpPr>
          <a:xfrm>
            <a:off x="462957" y="4979957"/>
            <a:ext cx="11729043" cy="1323439"/>
            <a:chOff x="462957" y="4979957"/>
            <a:chExt cx="11729043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C97FB4-30B5-6801-B348-2F6CD7062E02}"/>
                </a:ext>
              </a:extLst>
            </p:cNvPr>
            <p:cNvSpPr txBox="1"/>
            <p:nvPr/>
          </p:nvSpPr>
          <p:spPr>
            <a:xfrm>
              <a:off x="3329124" y="4979957"/>
              <a:ext cx="88628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 In the N&amp;S division, pen drives dominate the top three spots.</a:t>
              </a:r>
              <a:br>
                <a:rPr lang="en-US" sz="1600" dirty="0"/>
              </a:br>
              <a:br>
                <a:rPr lang="en-US" sz="1600" dirty="0"/>
              </a:br>
              <a:r>
                <a:rPr lang="en-US" sz="1600" dirty="0"/>
                <a:t>2. The P&amp;A division's top three products are all mice.</a:t>
              </a:r>
              <a:br>
                <a:rPr lang="en-US" sz="1600" dirty="0"/>
              </a:br>
              <a:br>
                <a:rPr lang="en-US" sz="1600" dirty="0"/>
              </a:br>
              <a:r>
                <a:rPr lang="en-US" sz="1600" dirty="0"/>
                <a:t>3. The PC division's bestsellers are </a:t>
              </a:r>
              <a:r>
                <a:rPr lang="en-US" sz="1600" b="1" dirty="0"/>
                <a:t>personal laptops</a:t>
              </a:r>
              <a:r>
                <a:rPr lang="en-US" sz="1600" dirty="0"/>
                <a:t>.</a:t>
              </a:r>
              <a:endParaRPr lang="en-IN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94262-FD44-41FC-3922-566A85243A6C}"/>
                </a:ext>
              </a:extLst>
            </p:cNvPr>
            <p:cNvSpPr txBox="1"/>
            <p:nvPr/>
          </p:nvSpPr>
          <p:spPr>
            <a:xfrm>
              <a:off x="462957" y="4979957"/>
              <a:ext cx="1761223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BC96EE"/>
                  </a:solidFill>
                </a:defRPr>
              </a:lvl1pPr>
            </a:lstStyle>
            <a:p>
              <a:r>
                <a:rPr lang="en-IN" dirty="0"/>
                <a:t>Insights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322B8-0CA1-31BC-AA70-CCAAD1C6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79" y="712586"/>
            <a:ext cx="4870321" cy="32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4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1928-A154-B988-7D10-DE8509C8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172" y="1120592"/>
            <a:ext cx="6531429" cy="1326321"/>
          </a:xfrm>
        </p:spPr>
        <p:txBody>
          <a:bodyPr>
            <a:normAutofit/>
          </a:bodyPr>
          <a:lstStyle/>
          <a:p>
            <a:r>
              <a:rPr lang="en-IN" sz="4400" b="1" dirty="0"/>
              <a:t>Recommendations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37496F-74E1-28BB-06DB-640548880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741" y="2083158"/>
            <a:ext cx="10007868" cy="440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growth in the Desktops, Storage, and Networking segment to expand market share.</a:t>
            </a: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multi-channel marketing for broader reach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competitive pricing with compelling promotions to attract and retain customers.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Actively incorporate customer feedback to drive continuous 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sales team training to enhance performance and achieve business goals.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A96325-3B6D-91B7-4ACE-93BD040D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" y="195117"/>
            <a:ext cx="941723" cy="9254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6CB6062B-769D-E87F-285B-824EB8CC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074" y="195118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6901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8B02-BFEC-EA28-76DF-66AADE57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69" y="3327400"/>
            <a:ext cx="7166160" cy="1494972"/>
          </a:xfrm>
        </p:spPr>
        <p:txBody>
          <a:bodyPr>
            <a:noAutofit/>
          </a:bodyPr>
          <a:lstStyle/>
          <a:p>
            <a:pPr algn="l"/>
            <a:r>
              <a:rPr lang="en-IN" sz="6000" dirty="0"/>
              <a:t>Thank you</a:t>
            </a:r>
            <a:br>
              <a:rPr lang="en-IN" sz="6000" dirty="0"/>
            </a:br>
            <a:r>
              <a:rPr lang="en-IN" sz="6000" dirty="0"/>
              <a:t>For watching !</a:t>
            </a:r>
            <a:br>
              <a:rPr lang="en-IN" sz="8800" dirty="0"/>
            </a:br>
            <a:endParaRPr lang="en-IN" sz="8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87A943-0AAD-D614-0D6B-9D19C7B50557}"/>
              </a:ext>
            </a:extLst>
          </p:cNvPr>
          <p:cNvCxnSpPr>
            <a:cxnSpLocks/>
          </p:cNvCxnSpPr>
          <p:nvPr/>
        </p:nvCxnSpPr>
        <p:spPr>
          <a:xfrm>
            <a:off x="9698819" y="1663336"/>
            <a:ext cx="0" cy="435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A12A1-0AA0-9AD6-684E-D93CE308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" y="195117"/>
            <a:ext cx="941723" cy="9254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BED4E9A4-B565-102B-82EC-F7203F27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074" y="195118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72935563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114E-6AF0-E36A-FF6C-263B9F6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18" y="1554606"/>
            <a:ext cx="10353762" cy="970450"/>
          </a:xfrm>
        </p:spPr>
        <p:txBody>
          <a:bodyPr>
            <a:normAutofit/>
          </a:bodyPr>
          <a:lstStyle/>
          <a:p>
            <a:r>
              <a:rPr lang="en-IN" sz="5400" b="1" dirty="0"/>
              <a:t>Company Overview</a:t>
            </a: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37A0CBD8-3A58-B715-3D10-AA11376805DB}"/>
              </a:ext>
            </a:extLst>
          </p:cNvPr>
          <p:cNvSpPr/>
          <p:nvPr/>
        </p:nvSpPr>
        <p:spPr>
          <a:xfrm flipV="1">
            <a:off x="2990888" y="6257571"/>
            <a:ext cx="6309324" cy="4803"/>
          </a:xfrm>
          <a:custGeom>
            <a:avLst/>
            <a:gdLst>
              <a:gd name="connsiteX0" fmla="*/ 6306227 w 6309324"/>
              <a:gd name="connsiteY0" fmla="*/ 3013 h 4803"/>
              <a:gd name="connsiteX1" fmla="*/ 3151716 w 6309324"/>
              <a:gd name="connsiteY1" fmla="*/ 615 h 4803"/>
              <a:gd name="connsiteX2" fmla="*/ -3098 w 6309324"/>
              <a:gd name="connsiteY2" fmla="*/ 3013 h 4803"/>
              <a:gd name="connsiteX3" fmla="*/ 3151716 w 6309324"/>
              <a:gd name="connsiteY3" fmla="*/ 5418 h 4803"/>
              <a:gd name="connsiteX4" fmla="*/ 6306227 w 6309324"/>
              <a:gd name="connsiteY4" fmla="*/ 3013 h 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24" h="4803">
                <a:moveTo>
                  <a:pt x="6306227" y="3013"/>
                </a:moveTo>
                <a:cubicBezTo>
                  <a:pt x="6306227" y="1695"/>
                  <a:pt x="4893726" y="615"/>
                  <a:pt x="3151716" y="615"/>
                </a:cubicBezTo>
                <a:cubicBezTo>
                  <a:pt x="1409098" y="615"/>
                  <a:pt x="-3098" y="1695"/>
                  <a:pt x="-3098" y="3013"/>
                </a:cubicBezTo>
                <a:cubicBezTo>
                  <a:pt x="-3098" y="4342"/>
                  <a:pt x="1409098" y="5418"/>
                  <a:pt x="3151716" y="5418"/>
                </a:cubicBezTo>
                <a:cubicBezTo>
                  <a:pt x="4893726" y="5418"/>
                  <a:pt x="6306227" y="4342"/>
                  <a:pt x="6306227" y="3013"/>
                </a:cubicBezTo>
              </a:path>
            </a:pathLst>
          </a:custGeom>
          <a:solidFill>
            <a:srgbClr val="17282F"/>
          </a:solidFill>
          <a:ln w="92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EB58A-5FB5-2176-02CE-3FEB5EB5097B}"/>
              </a:ext>
            </a:extLst>
          </p:cNvPr>
          <p:cNvSpPr txBox="1"/>
          <p:nvPr/>
        </p:nvSpPr>
        <p:spPr>
          <a:xfrm>
            <a:off x="1835386" y="2743199"/>
            <a:ext cx="8775289" cy="42526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Hardware is one of the leading computer hardware producers in India as well as 26 other countries across the globe</a:t>
            </a: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Manufactures products under 3 major divisions i.e., Peripherals &amp; Accessories, PC, Networking &amp; Storage</a:t>
            </a: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a total of 74 Customers like Neptune, Sage, Leader, Vijay Sales etc. across all markets/countries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50DD4134-ACB8-A8DF-6C2E-85921A2D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2" y="166088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E77EAC-D30B-6B78-1C38-33EA3784DB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905" y="166088"/>
            <a:ext cx="941723" cy="9254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14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F156A4-AFFC-0DA1-3E62-7C0752FC2479}"/>
              </a:ext>
            </a:extLst>
          </p:cNvPr>
          <p:cNvSpPr/>
          <p:nvPr/>
        </p:nvSpPr>
        <p:spPr>
          <a:xfrm flipV="1">
            <a:off x="3325360" y="1870230"/>
            <a:ext cx="1807976" cy="390615"/>
          </a:xfrm>
          <a:custGeom>
            <a:avLst/>
            <a:gdLst>
              <a:gd name="connsiteX0" fmla="*/ 1796208 w 2140712"/>
              <a:gd name="connsiteY0" fmla="*/ -4061 h 679767"/>
              <a:gd name="connsiteX1" fmla="*/ 335277 w 2140712"/>
              <a:gd name="connsiteY1" fmla="*/ -4061 h 679767"/>
              <a:gd name="connsiteX2" fmla="*/ -4613 w 2140712"/>
              <a:gd name="connsiteY2" fmla="*/ 335829 h 679767"/>
              <a:gd name="connsiteX3" fmla="*/ -4613 w 2140712"/>
              <a:gd name="connsiteY3" fmla="*/ 335829 h 679767"/>
              <a:gd name="connsiteX4" fmla="*/ 335277 w 2140712"/>
              <a:gd name="connsiteY4" fmla="*/ 675707 h 679767"/>
              <a:gd name="connsiteX5" fmla="*/ 1796208 w 2140712"/>
              <a:gd name="connsiteY5" fmla="*/ 675707 h 679767"/>
              <a:gd name="connsiteX6" fmla="*/ 2136099 w 2140712"/>
              <a:gd name="connsiteY6" fmla="*/ 335829 h 679767"/>
              <a:gd name="connsiteX7" fmla="*/ 2136099 w 2140712"/>
              <a:gd name="connsiteY7" fmla="*/ 335829 h 679767"/>
              <a:gd name="connsiteX8" fmla="*/ 1796208 w 2140712"/>
              <a:gd name="connsiteY8" fmla="*/ -4061 h 67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712" h="679767">
                <a:moveTo>
                  <a:pt x="1796208" y="-4061"/>
                </a:moveTo>
                <a:lnTo>
                  <a:pt x="335277" y="-4061"/>
                </a:lnTo>
                <a:cubicBezTo>
                  <a:pt x="147571" y="-4061"/>
                  <a:pt x="-4613" y="148110"/>
                  <a:pt x="-4613" y="335829"/>
                </a:cubicBezTo>
                <a:lnTo>
                  <a:pt x="-4613" y="335829"/>
                </a:lnTo>
                <a:cubicBezTo>
                  <a:pt x="-4613" y="523535"/>
                  <a:pt x="147571" y="675707"/>
                  <a:pt x="335277" y="675707"/>
                </a:cubicBezTo>
                <a:lnTo>
                  <a:pt x="1796208" y="675707"/>
                </a:lnTo>
                <a:cubicBezTo>
                  <a:pt x="1983927" y="675707"/>
                  <a:pt x="2136099" y="523535"/>
                  <a:pt x="2136099" y="335829"/>
                </a:cubicBezTo>
                <a:lnTo>
                  <a:pt x="2136099" y="335829"/>
                </a:lnTo>
                <a:cubicBezTo>
                  <a:pt x="2136099" y="148110"/>
                  <a:pt x="1983927" y="-4061"/>
                  <a:pt x="1796208" y="-4061"/>
                </a:cubicBezTo>
              </a:path>
            </a:pathLst>
          </a:custGeom>
          <a:solidFill>
            <a:srgbClr val="CA8787"/>
          </a:solidFill>
          <a:ln w="127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B03E46-ABAC-2FB5-264E-B94A1A790118}"/>
              </a:ext>
            </a:extLst>
          </p:cNvPr>
          <p:cNvSpPr/>
          <p:nvPr/>
        </p:nvSpPr>
        <p:spPr>
          <a:xfrm flipV="1">
            <a:off x="4722636" y="1901532"/>
            <a:ext cx="365182" cy="297567"/>
          </a:xfrm>
          <a:custGeom>
            <a:avLst/>
            <a:gdLst>
              <a:gd name="connsiteX0" fmla="*/ -4128 w 574598"/>
              <a:gd name="connsiteY0" fmla="*/ 283238 h 574599"/>
              <a:gd name="connsiteX1" fmla="*/ 283171 w 574598"/>
              <a:gd name="connsiteY1" fmla="*/ -4061 h 574599"/>
              <a:gd name="connsiteX2" fmla="*/ 570471 w 574598"/>
              <a:gd name="connsiteY2" fmla="*/ 283238 h 574599"/>
              <a:gd name="connsiteX3" fmla="*/ 283171 w 574598"/>
              <a:gd name="connsiteY3" fmla="*/ 570538 h 574599"/>
              <a:gd name="connsiteX4" fmla="*/ -4128 w 574598"/>
              <a:gd name="connsiteY4" fmla="*/ 283238 h 57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98" h="574599">
                <a:moveTo>
                  <a:pt x="-4128" y="283238"/>
                </a:moveTo>
                <a:cubicBezTo>
                  <a:pt x="-4128" y="124565"/>
                  <a:pt x="124511" y="-4061"/>
                  <a:pt x="283171" y="-4061"/>
                </a:cubicBezTo>
                <a:cubicBezTo>
                  <a:pt x="441845" y="-4061"/>
                  <a:pt x="570471" y="124565"/>
                  <a:pt x="570471" y="283238"/>
                </a:cubicBezTo>
                <a:cubicBezTo>
                  <a:pt x="570471" y="441912"/>
                  <a:pt x="441845" y="570538"/>
                  <a:pt x="283171" y="570538"/>
                </a:cubicBezTo>
                <a:cubicBezTo>
                  <a:pt x="124511" y="570538"/>
                  <a:pt x="-4128" y="441912"/>
                  <a:pt x="-4128" y="283238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FD84F6-E85C-55B0-806F-CE661A3F5E21}"/>
              </a:ext>
            </a:extLst>
          </p:cNvPr>
          <p:cNvSpPr/>
          <p:nvPr/>
        </p:nvSpPr>
        <p:spPr>
          <a:xfrm flipV="1">
            <a:off x="6832455" y="4907852"/>
            <a:ext cx="1949924" cy="394983"/>
          </a:xfrm>
          <a:custGeom>
            <a:avLst/>
            <a:gdLst>
              <a:gd name="connsiteX0" fmla="*/ 1796114 w 2140712"/>
              <a:gd name="connsiteY0" fmla="*/ -697 h 679766"/>
              <a:gd name="connsiteX1" fmla="*/ 335170 w 2140712"/>
              <a:gd name="connsiteY1" fmla="*/ -697 h 679766"/>
              <a:gd name="connsiteX2" fmla="*/ -4708 w 2140712"/>
              <a:gd name="connsiteY2" fmla="*/ 339192 h 679766"/>
              <a:gd name="connsiteX3" fmla="*/ -4708 w 2140712"/>
              <a:gd name="connsiteY3" fmla="*/ 339192 h 679766"/>
              <a:gd name="connsiteX4" fmla="*/ 335170 w 2140712"/>
              <a:gd name="connsiteY4" fmla="*/ 679069 h 679766"/>
              <a:gd name="connsiteX5" fmla="*/ 1796114 w 2140712"/>
              <a:gd name="connsiteY5" fmla="*/ 679069 h 679766"/>
              <a:gd name="connsiteX6" fmla="*/ 2136004 w 2140712"/>
              <a:gd name="connsiteY6" fmla="*/ 339192 h 679766"/>
              <a:gd name="connsiteX7" fmla="*/ 2136004 w 2140712"/>
              <a:gd name="connsiteY7" fmla="*/ 339192 h 679766"/>
              <a:gd name="connsiteX8" fmla="*/ 1796114 w 2140712"/>
              <a:gd name="connsiteY8" fmla="*/ -697 h 6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712" h="679766">
                <a:moveTo>
                  <a:pt x="1796114" y="-697"/>
                </a:moveTo>
                <a:lnTo>
                  <a:pt x="335170" y="-697"/>
                </a:lnTo>
                <a:cubicBezTo>
                  <a:pt x="147464" y="-697"/>
                  <a:pt x="-4708" y="151473"/>
                  <a:pt x="-4708" y="339192"/>
                </a:cubicBezTo>
                <a:lnTo>
                  <a:pt x="-4708" y="339192"/>
                </a:lnTo>
                <a:cubicBezTo>
                  <a:pt x="-4708" y="526910"/>
                  <a:pt x="147464" y="679069"/>
                  <a:pt x="335170" y="679069"/>
                </a:cubicBezTo>
                <a:lnTo>
                  <a:pt x="1796114" y="679069"/>
                </a:lnTo>
                <a:cubicBezTo>
                  <a:pt x="1983833" y="679069"/>
                  <a:pt x="2136004" y="526910"/>
                  <a:pt x="2136004" y="339192"/>
                </a:cubicBezTo>
                <a:lnTo>
                  <a:pt x="2136004" y="339192"/>
                </a:lnTo>
                <a:cubicBezTo>
                  <a:pt x="2136004" y="151473"/>
                  <a:pt x="1983833" y="-697"/>
                  <a:pt x="1796114" y="-697"/>
                </a:cubicBezTo>
              </a:path>
            </a:pathLst>
          </a:custGeom>
          <a:solidFill>
            <a:srgbClr val="00B05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C4E150-1AB4-CA5F-5CD6-79EEC39BDE8C}"/>
              </a:ext>
            </a:extLst>
          </p:cNvPr>
          <p:cNvSpPr/>
          <p:nvPr/>
        </p:nvSpPr>
        <p:spPr>
          <a:xfrm flipV="1">
            <a:off x="6901183" y="4934481"/>
            <a:ext cx="353699" cy="334862"/>
          </a:xfrm>
          <a:custGeom>
            <a:avLst/>
            <a:gdLst>
              <a:gd name="connsiteX0" fmla="*/ -4222 w 574586"/>
              <a:gd name="connsiteY0" fmla="*/ 286616 h 574612"/>
              <a:gd name="connsiteX1" fmla="*/ 283078 w 574586"/>
              <a:gd name="connsiteY1" fmla="*/ -697 h 574612"/>
              <a:gd name="connsiteX2" fmla="*/ 570364 w 574586"/>
              <a:gd name="connsiteY2" fmla="*/ 286616 h 574612"/>
              <a:gd name="connsiteX3" fmla="*/ 283078 w 574586"/>
              <a:gd name="connsiteY3" fmla="*/ 573915 h 574612"/>
              <a:gd name="connsiteX4" fmla="*/ -4222 w 574586"/>
              <a:gd name="connsiteY4" fmla="*/ 286616 h 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86" h="574612">
                <a:moveTo>
                  <a:pt x="-4222" y="286616"/>
                </a:moveTo>
                <a:cubicBezTo>
                  <a:pt x="-4222" y="127942"/>
                  <a:pt x="124404" y="-697"/>
                  <a:pt x="283078" y="-697"/>
                </a:cubicBezTo>
                <a:cubicBezTo>
                  <a:pt x="441738" y="-697"/>
                  <a:pt x="570364" y="127942"/>
                  <a:pt x="570364" y="286616"/>
                </a:cubicBezTo>
                <a:cubicBezTo>
                  <a:pt x="570364" y="445290"/>
                  <a:pt x="441738" y="573915"/>
                  <a:pt x="283078" y="573915"/>
                </a:cubicBezTo>
                <a:cubicBezTo>
                  <a:pt x="124404" y="573915"/>
                  <a:pt x="-4222" y="445290"/>
                  <a:pt x="-4222" y="286616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16FB07-ED04-8355-E3E3-632724776728}"/>
              </a:ext>
            </a:extLst>
          </p:cNvPr>
          <p:cNvSpPr/>
          <p:nvPr/>
        </p:nvSpPr>
        <p:spPr>
          <a:xfrm flipV="1">
            <a:off x="6860816" y="1851609"/>
            <a:ext cx="1769143" cy="393877"/>
          </a:xfrm>
          <a:custGeom>
            <a:avLst/>
            <a:gdLst>
              <a:gd name="connsiteX0" fmla="*/ 1795530 w 2140699"/>
              <a:gd name="connsiteY0" fmla="*/ -2285 h 679754"/>
              <a:gd name="connsiteX1" fmla="*/ 334597 w 2140699"/>
              <a:gd name="connsiteY1" fmla="*/ -2285 h 679754"/>
              <a:gd name="connsiteX2" fmla="*/ -5280 w 2140699"/>
              <a:gd name="connsiteY2" fmla="*/ 337593 h 679754"/>
              <a:gd name="connsiteX3" fmla="*/ -5280 w 2140699"/>
              <a:gd name="connsiteY3" fmla="*/ 337593 h 679754"/>
              <a:gd name="connsiteX4" fmla="*/ 334597 w 2140699"/>
              <a:gd name="connsiteY4" fmla="*/ 677470 h 679754"/>
              <a:gd name="connsiteX5" fmla="*/ 1795530 w 2140699"/>
              <a:gd name="connsiteY5" fmla="*/ 677470 h 679754"/>
              <a:gd name="connsiteX6" fmla="*/ 2135420 w 2140699"/>
              <a:gd name="connsiteY6" fmla="*/ 337593 h 679754"/>
              <a:gd name="connsiteX7" fmla="*/ 2135420 w 2140699"/>
              <a:gd name="connsiteY7" fmla="*/ 337593 h 679754"/>
              <a:gd name="connsiteX8" fmla="*/ 1795530 w 2140699"/>
              <a:gd name="connsiteY8" fmla="*/ -2285 h 67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699" h="679754">
                <a:moveTo>
                  <a:pt x="1795530" y="-2285"/>
                </a:moveTo>
                <a:lnTo>
                  <a:pt x="334597" y="-2285"/>
                </a:lnTo>
                <a:cubicBezTo>
                  <a:pt x="146879" y="-2285"/>
                  <a:pt x="-5280" y="149874"/>
                  <a:pt x="-5280" y="337593"/>
                </a:cubicBezTo>
                <a:lnTo>
                  <a:pt x="-5280" y="337593"/>
                </a:lnTo>
                <a:cubicBezTo>
                  <a:pt x="-5280" y="525299"/>
                  <a:pt x="146879" y="677470"/>
                  <a:pt x="334597" y="677470"/>
                </a:cubicBezTo>
                <a:lnTo>
                  <a:pt x="1795530" y="677470"/>
                </a:lnTo>
                <a:cubicBezTo>
                  <a:pt x="1983248" y="677470"/>
                  <a:pt x="2135420" y="525299"/>
                  <a:pt x="2135420" y="337593"/>
                </a:cubicBezTo>
                <a:lnTo>
                  <a:pt x="2135420" y="337593"/>
                </a:lnTo>
                <a:cubicBezTo>
                  <a:pt x="2135420" y="149874"/>
                  <a:pt x="1983248" y="-2285"/>
                  <a:pt x="1795530" y="-228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12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3617A69-1A95-9B6F-6914-5364B92C54B3}"/>
              </a:ext>
            </a:extLst>
          </p:cNvPr>
          <p:cNvSpPr/>
          <p:nvPr/>
        </p:nvSpPr>
        <p:spPr>
          <a:xfrm flipV="1">
            <a:off x="6893195" y="1874180"/>
            <a:ext cx="369678" cy="317787"/>
          </a:xfrm>
          <a:custGeom>
            <a:avLst/>
            <a:gdLst>
              <a:gd name="connsiteX0" fmla="*/ -4794 w 574598"/>
              <a:gd name="connsiteY0" fmla="*/ 285015 h 574585"/>
              <a:gd name="connsiteX1" fmla="*/ 282505 w 574598"/>
              <a:gd name="connsiteY1" fmla="*/ -2285 h 574585"/>
              <a:gd name="connsiteX2" fmla="*/ 569804 w 574598"/>
              <a:gd name="connsiteY2" fmla="*/ 285015 h 574585"/>
              <a:gd name="connsiteX3" fmla="*/ 282505 w 574598"/>
              <a:gd name="connsiteY3" fmla="*/ 572301 h 574585"/>
              <a:gd name="connsiteX4" fmla="*/ -4794 w 574598"/>
              <a:gd name="connsiteY4" fmla="*/ 285015 h 57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98" h="574585">
                <a:moveTo>
                  <a:pt x="-4794" y="285015"/>
                </a:moveTo>
                <a:cubicBezTo>
                  <a:pt x="-4794" y="126341"/>
                  <a:pt x="123831" y="-2285"/>
                  <a:pt x="282505" y="-2285"/>
                </a:cubicBezTo>
                <a:cubicBezTo>
                  <a:pt x="441179" y="-2285"/>
                  <a:pt x="569804" y="126341"/>
                  <a:pt x="569804" y="285015"/>
                </a:cubicBezTo>
                <a:cubicBezTo>
                  <a:pt x="569804" y="443676"/>
                  <a:pt x="441179" y="572301"/>
                  <a:pt x="282505" y="572301"/>
                </a:cubicBezTo>
                <a:cubicBezTo>
                  <a:pt x="123831" y="572301"/>
                  <a:pt x="-4794" y="443676"/>
                  <a:pt x="-4794" y="285015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92BFA7-0F85-FA05-D8CA-7C9E7F12899E}"/>
              </a:ext>
            </a:extLst>
          </p:cNvPr>
          <p:cNvSpPr/>
          <p:nvPr/>
        </p:nvSpPr>
        <p:spPr>
          <a:xfrm flipV="1">
            <a:off x="3256488" y="3376746"/>
            <a:ext cx="1899909" cy="406868"/>
          </a:xfrm>
          <a:custGeom>
            <a:avLst/>
            <a:gdLst>
              <a:gd name="connsiteX0" fmla="*/ 337962 w 2140712"/>
              <a:gd name="connsiteY0" fmla="*/ -4061 h 679767"/>
              <a:gd name="connsiteX1" fmla="*/ 1798894 w 2140712"/>
              <a:gd name="connsiteY1" fmla="*/ -4061 h 679767"/>
              <a:gd name="connsiteX2" fmla="*/ 2138784 w 2140712"/>
              <a:gd name="connsiteY2" fmla="*/ 335829 h 679767"/>
              <a:gd name="connsiteX3" fmla="*/ 2138784 w 2140712"/>
              <a:gd name="connsiteY3" fmla="*/ 335829 h 679767"/>
              <a:gd name="connsiteX4" fmla="*/ 1798894 w 2140712"/>
              <a:gd name="connsiteY4" fmla="*/ 675707 h 679767"/>
              <a:gd name="connsiteX5" fmla="*/ 337962 w 2140712"/>
              <a:gd name="connsiteY5" fmla="*/ 675707 h 679767"/>
              <a:gd name="connsiteX6" fmla="*/ -1928 w 2140712"/>
              <a:gd name="connsiteY6" fmla="*/ 335829 h 679767"/>
              <a:gd name="connsiteX7" fmla="*/ -1928 w 2140712"/>
              <a:gd name="connsiteY7" fmla="*/ 335829 h 679767"/>
              <a:gd name="connsiteX8" fmla="*/ 337962 w 2140712"/>
              <a:gd name="connsiteY8" fmla="*/ -4061 h 67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712" h="679767">
                <a:moveTo>
                  <a:pt x="337962" y="-4061"/>
                </a:moveTo>
                <a:lnTo>
                  <a:pt x="1798894" y="-4061"/>
                </a:lnTo>
                <a:cubicBezTo>
                  <a:pt x="1986612" y="-4061"/>
                  <a:pt x="2138784" y="148110"/>
                  <a:pt x="2138784" y="335829"/>
                </a:cubicBezTo>
                <a:lnTo>
                  <a:pt x="2138784" y="335829"/>
                </a:lnTo>
                <a:cubicBezTo>
                  <a:pt x="2138784" y="523535"/>
                  <a:pt x="1986612" y="675707"/>
                  <a:pt x="1798894" y="675707"/>
                </a:cubicBezTo>
                <a:lnTo>
                  <a:pt x="337962" y="675707"/>
                </a:lnTo>
                <a:cubicBezTo>
                  <a:pt x="150256" y="675707"/>
                  <a:pt x="-1928" y="523535"/>
                  <a:pt x="-1928" y="335829"/>
                </a:cubicBezTo>
                <a:lnTo>
                  <a:pt x="-1928" y="335829"/>
                </a:lnTo>
                <a:cubicBezTo>
                  <a:pt x="-1928" y="148110"/>
                  <a:pt x="150256" y="-4061"/>
                  <a:pt x="337962" y="-4061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12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652E43-F1DA-A1AB-B88F-798A93925615}"/>
              </a:ext>
            </a:extLst>
          </p:cNvPr>
          <p:cNvSpPr/>
          <p:nvPr/>
        </p:nvSpPr>
        <p:spPr>
          <a:xfrm flipV="1">
            <a:off x="4761904" y="3441657"/>
            <a:ext cx="309543" cy="279267"/>
          </a:xfrm>
          <a:custGeom>
            <a:avLst/>
            <a:gdLst>
              <a:gd name="connsiteX0" fmla="*/ 573159 w 574598"/>
              <a:gd name="connsiteY0" fmla="*/ 283238 h 574599"/>
              <a:gd name="connsiteX1" fmla="*/ 285860 w 574598"/>
              <a:gd name="connsiteY1" fmla="*/ -4061 h 574599"/>
              <a:gd name="connsiteX2" fmla="*/ -1439 w 574598"/>
              <a:gd name="connsiteY2" fmla="*/ 283238 h 574599"/>
              <a:gd name="connsiteX3" fmla="*/ 285860 w 574598"/>
              <a:gd name="connsiteY3" fmla="*/ 570538 h 574599"/>
              <a:gd name="connsiteX4" fmla="*/ 573159 w 574598"/>
              <a:gd name="connsiteY4" fmla="*/ 283238 h 57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98" h="574599">
                <a:moveTo>
                  <a:pt x="573159" y="283238"/>
                </a:moveTo>
                <a:cubicBezTo>
                  <a:pt x="573159" y="124565"/>
                  <a:pt x="444534" y="-4061"/>
                  <a:pt x="285860" y="-4061"/>
                </a:cubicBezTo>
                <a:cubicBezTo>
                  <a:pt x="127186" y="-4061"/>
                  <a:pt x="-1439" y="124565"/>
                  <a:pt x="-1439" y="283238"/>
                </a:cubicBezTo>
                <a:cubicBezTo>
                  <a:pt x="-1439" y="441912"/>
                  <a:pt x="127186" y="570538"/>
                  <a:pt x="285860" y="570538"/>
                </a:cubicBezTo>
                <a:cubicBezTo>
                  <a:pt x="444534" y="570538"/>
                  <a:pt x="573159" y="441912"/>
                  <a:pt x="573159" y="283238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F43F8C-4359-6A11-81DA-2C6491501CC7}"/>
              </a:ext>
            </a:extLst>
          </p:cNvPr>
          <p:cNvSpPr/>
          <p:nvPr/>
        </p:nvSpPr>
        <p:spPr>
          <a:xfrm flipV="1">
            <a:off x="6787636" y="3368735"/>
            <a:ext cx="1842323" cy="404950"/>
          </a:xfrm>
          <a:custGeom>
            <a:avLst/>
            <a:gdLst>
              <a:gd name="connsiteX0" fmla="*/ 338106 w 2140712"/>
              <a:gd name="connsiteY0" fmla="*/ -697 h 679757"/>
              <a:gd name="connsiteX1" fmla="*/ 1799051 w 2140712"/>
              <a:gd name="connsiteY1" fmla="*/ -697 h 679757"/>
              <a:gd name="connsiteX2" fmla="*/ 2138928 w 2140712"/>
              <a:gd name="connsiteY2" fmla="*/ 339195 h 679757"/>
              <a:gd name="connsiteX3" fmla="*/ 2138928 w 2140712"/>
              <a:gd name="connsiteY3" fmla="*/ 339195 h 679757"/>
              <a:gd name="connsiteX4" fmla="*/ 1799051 w 2140712"/>
              <a:gd name="connsiteY4" fmla="*/ 679060 h 679757"/>
              <a:gd name="connsiteX5" fmla="*/ 338106 w 2140712"/>
              <a:gd name="connsiteY5" fmla="*/ 679060 h 679757"/>
              <a:gd name="connsiteX6" fmla="*/ -1784 w 2140712"/>
              <a:gd name="connsiteY6" fmla="*/ 339195 h 679757"/>
              <a:gd name="connsiteX7" fmla="*/ -1784 w 2140712"/>
              <a:gd name="connsiteY7" fmla="*/ 339195 h 679757"/>
              <a:gd name="connsiteX8" fmla="*/ 338106 w 2140712"/>
              <a:gd name="connsiteY8" fmla="*/ -697 h 67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712" h="679757">
                <a:moveTo>
                  <a:pt x="338106" y="-697"/>
                </a:moveTo>
                <a:lnTo>
                  <a:pt x="1799051" y="-697"/>
                </a:lnTo>
                <a:cubicBezTo>
                  <a:pt x="1986757" y="-697"/>
                  <a:pt x="2138928" y="151464"/>
                  <a:pt x="2138928" y="339195"/>
                </a:cubicBezTo>
                <a:lnTo>
                  <a:pt x="2138928" y="339195"/>
                </a:lnTo>
                <a:cubicBezTo>
                  <a:pt x="2138928" y="526901"/>
                  <a:pt x="1986757" y="679060"/>
                  <a:pt x="1799051" y="679060"/>
                </a:cubicBezTo>
                <a:lnTo>
                  <a:pt x="338106" y="679060"/>
                </a:lnTo>
                <a:cubicBezTo>
                  <a:pt x="150387" y="679060"/>
                  <a:pt x="-1784" y="526901"/>
                  <a:pt x="-1784" y="339195"/>
                </a:cubicBezTo>
                <a:lnTo>
                  <a:pt x="-1784" y="339195"/>
                </a:lnTo>
                <a:cubicBezTo>
                  <a:pt x="-1784" y="151464"/>
                  <a:pt x="150387" y="-697"/>
                  <a:pt x="338106" y="-697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7D837A4-D5FE-7EF8-1FE2-D0E250FEC3C8}"/>
              </a:ext>
            </a:extLst>
          </p:cNvPr>
          <p:cNvSpPr/>
          <p:nvPr/>
        </p:nvSpPr>
        <p:spPr>
          <a:xfrm flipV="1">
            <a:off x="3302299" y="4895817"/>
            <a:ext cx="1854098" cy="406867"/>
          </a:xfrm>
          <a:custGeom>
            <a:avLst/>
            <a:gdLst>
              <a:gd name="connsiteX0" fmla="*/ 338664 w 2140701"/>
              <a:gd name="connsiteY0" fmla="*/ -2285 h 679754"/>
              <a:gd name="connsiteX1" fmla="*/ 1799605 w 2140701"/>
              <a:gd name="connsiteY1" fmla="*/ -2285 h 679754"/>
              <a:gd name="connsiteX2" fmla="*/ 2139482 w 2140701"/>
              <a:gd name="connsiteY2" fmla="*/ 337593 h 679754"/>
              <a:gd name="connsiteX3" fmla="*/ 2139482 w 2140701"/>
              <a:gd name="connsiteY3" fmla="*/ 337593 h 679754"/>
              <a:gd name="connsiteX4" fmla="*/ 1799605 w 2140701"/>
              <a:gd name="connsiteY4" fmla="*/ 677470 h 679754"/>
              <a:gd name="connsiteX5" fmla="*/ 338664 w 2140701"/>
              <a:gd name="connsiteY5" fmla="*/ 677470 h 679754"/>
              <a:gd name="connsiteX6" fmla="*/ -1220 w 2140701"/>
              <a:gd name="connsiteY6" fmla="*/ 337593 h 679754"/>
              <a:gd name="connsiteX7" fmla="*/ -1220 w 2140701"/>
              <a:gd name="connsiteY7" fmla="*/ 337593 h 679754"/>
              <a:gd name="connsiteX8" fmla="*/ 338664 w 2140701"/>
              <a:gd name="connsiteY8" fmla="*/ -2285 h 67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701" h="679754">
                <a:moveTo>
                  <a:pt x="338664" y="-2285"/>
                </a:moveTo>
                <a:lnTo>
                  <a:pt x="1799605" y="-2285"/>
                </a:lnTo>
                <a:cubicBezTo>
                  <a:pt x="1987311" y="-2285"/>
                  <a:pt x="2139482" y="149874"/>
                  <a:pt x="2139482" y="337593"/>
                </a:cubicBezTo>
                <a:lnTo>
                  <a:pt x="2139482" y="337593"/>
                </a:lnTo>
                <a:cubicBezTo>
                  <a:pt x="2139482" y="525299"/>
                  <a:pt x="1987311" y="677470"/>
                  <a:pt x="1799605" y="677470"/>
                </a:cubicBezTo>
                <a:lnTo>
                  <a:pt x="338664" y="677470"/>
                </a:lnTo>
                <a:cubicBezTo>
                  <a:pt x="150953" y="677470"/>
                  <a:pt x="-1220" y="525299"/>
                  <a:pt x="-1220" y="337593"/>
                </a:cubicBezTo>
                <a:lnTo>
                  <a:pt x="-1220" y="337593"/>
                </a:lnTo>
                <a:cubicBezTo>
                  <a:pt x="-1220" y="149874"/>
                  <a:pt x="150953" y="-2285"/>
                  <a:pt x="338664" y="-2285"/>
                </a:cubicBezTo>
              </a:path>
            </a:pathLst>
          </a:custGeom>
          <a:solidFill>
            <a:srgbClr val="CA8787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B2E8C0-2407-E0EB-36E0-A5338CFE96EC}"/>
              </a:ext>
            </a:extLst>
          </p:cNvPr>
          <p:cNvSpPr txBox="1"/>
          <p:nvPr/>
        </p:nvSpPr>
        <p:spPr>
          <a:xfrm>
            <a:off x="4786218" y="1933307"/>
            <a:ext cx="23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spc="0" baseline="0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5A6CD5-80A3-04A4-761F-DF3F1B8373E2}"/>
              </a:ext>
            </a:extLst>
          </p:cNvPr>
          <p:cNvSpPr txBox="1"/>
          <p:nvPr/>
        </p:nvSpPr>
        <p:spPr>
          <a:xfrm>
            <a:off x="4785597" y="3460849"/>
            <a:ext cx="37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3</a:t>
            </a:r>
            <a:endParaRPr lang="en-IN" sz="1200" b="1" spc="0" baseline="0" dirty="0">
              <a:ln/>
              <a:solidFill>
                <a:srgbClr val="FFFFFF"/>
              </a:solidFill>
              <a:latin typeface="Poppins"/>
              <a:cs typeface="Poppins"/>
              <a:sym typeface="Poppins"/>
              <a:rtl val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C0C628-2F20-A5A6-24C4-45C172DC6E73}"/>
              </a:ext>
            </a:extLst>
          </p:cNvPr>
          <p:cNvSpPr txBox="1"/>
          <p:nvPr/>
        </p:nvSpPr>
        <p:spPr>
          <a:xfrm>
            <a:off x="6935120" y="1910047"/>
            <a:ext cx="28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spc="0" baseline="0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634839-317A-7FCA-B83F-A408EF7A7560}"/>
              </a:ext>
            </a:extLst>
          </p:cNvPr>
          <p:cNvSpPr txBox="1"/>
          <p:nvPr/>
        </p:nvSpPr>
        <p:spPr>
          <a:xfrm>
            <a:off x="4832432" y="4967678"/>
            <a:ext cx="24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spc="0" baseline="0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6542B8-2278-27EC-1F48-5CE81DBB04D9}"/>
              </a:ext>
            </a:extLst>
          </p:cNvPr>
          <p:cNvSpPr txBox="1"/>
          <p:nvPr/>
        </p:nvSpPr>
        <p:spPr>
          <a:xfrm>
            <a:off x="6938824" y="49773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spc="0" baseline="0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D4CFECB-55DE-D43C-D23C-37274A10BD43}"/>
              </a:ext>
            </a:extLst>
          </p:cNvPr>
          <p:cNvSpPr txBox="1"/>
          <p:nvPr/>
        </p:nvSpPr>
        <p:spPr>
          <a:xfrm>
            <a:off x="3015877" y="4785157"/>
            <a:ext cx="208279" cy="26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750" b="1" spc="0" baseline="0">
                <a:ln/>
                <a:solidFill>
                  <a:srgbClr val="1A2731"/>
                </a:solidFill>
                <a:latin typeface="Poppins"/>
                <a:cs typeface="Poppins"/>
                <a:sym typeface="Poppins"/>
                <a:rtl val="0"/>
              </a:rPr>
              <a:t> 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DB54082-5748-0C75-6582-B6667D239FA2}"/>
              </a:ext>
            </a:extLst>
          </p:cNvPr>
          <p:cNvSpPr txBox="1"/>
          <p:nvPr/>
        </p:nvSpPr>
        <p:spPr>
          <a:xfrm>
            <a:off x="8965979" y="4785157"/>
            <a:ext cx="208279" cy="26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750" b="1" spc="0" baseline="0">
                <a:ln/>
                <a:solidFill>
                  <a:srgbClr val="1A2731"/>
                </a:solidFill>
                <a:latin typeface="Poppins"/>
                <a:cs typeface="Poppins"/>
                <a:sym typeface="Poppins"/>
                <a:rtl val="0"/>
              </a:rPr>
              <a:t>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280FCB0-2D58-7204-3CDF-535CC6DC6358}"/>
              </a:ext>
            </a:extLst>
          </p:cNvPr>
          <p:cNvSpPr txBox="1"/>
          <p:nvPr/>
        </p:nvSpPr>
        <p:spPr>
          <a:xfrm>
            <a:off x="8127220" y="6588761"/>
            <a:ext cx="208279" cy="26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750" b="1" spc="0" baseline="0">
                <a:ln/>
                <a:solidFill>
                  <a:srgbClr val="1A2731"/>
                </a:solidFill>
                <a:latin typeface="Poppins"/>
                <a:cs typeface="Poppins"/>
                <a:sym typeface="Poppins"/>
                <a:rtl val="0"/>
              </a:rPr>
              <a:t> 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71EE4A45-36CF-8025-43F2-89F54CB2604B}"/>
              </a:ext>
            </a:extLst>
          </p:cNvPr>
          <p:cNvSpPr txBox="1"/>
          <p:nvPr/>
        </p:nvSpPr>
        <p:spPr>
          <a:xfrm>
            <a:off x="7336088" y="4926528"/>
            <a:ext cx="127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BD8BEDB5-AB41-90D1-6112-423949D5432D}"/>
              </a:ext>
            </a:extLst>
          </p:cNvPr>
          <p:cNvSpPr txBox="1"/>
          <p:nvPr/>
        </p:nvSpPr>
        <p:spPr>
          <a:xfrm>
            <a:off x="7251751" y="3406317"/>
            <a:ext cx="158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Networking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8259FF8B-D989-DD0B-1845-3DA0ED5744E5}"/>
              </a:ext>
            </a:extLst>
          </p:cNvPr>
          <p:cNvSpPr txBox="1"/>
          <p:nvPr/>
        </p:nvSpPr>
        <p:spPr>
          <a:xfrm>
            <a:off x="3648571" y="4929485"/>
            <a:ext cx="144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Notebook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1F88F84A-16FF-3730-B3CD-D22C95B12E2D}"/>
              </a:ext>
            </a:extLst>
          </p:cNvPr>
          <p:cNvSpPr txBox="1"/>
          <p:nvPr/>
        </p:nvSpPr>
        <p:spPr>
          <a:xfrm>
            <a:off x="3589500" y="3416218"/>
            <a:ext cx="11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BB65A67F-7859-7DAA-7ADF-2B6373782C87}"/>
              </a:ext>
            </a:extLst>
          </p:cNvPr>
          <p:cNvSpPr txBox="1"/>
          <p:nvPr/>
        </p:nvSpPr>
        <p:spPr>
          <a:xfrm>
            <a:off x="3450344" y="1890542"/>
            <a:ext cx="140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B977162-8B0E-BD05-FE28-4E0E741F9D4E}"/>
              </a:ext>
            </a:extLst>
          </p:cNvPr>
          <p:cNvSpPr txBox="1"/>
          <p:nvPr/>
        </p:nvSpPr>
        <p:spPr>
          <a:xfrm>
            <a:off x="7214916" y="1871752"/>
            <a:ext cx="151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Accessories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1C3F8C40-D08E-0B1C-1130-6E2168DC3596}"/>
              </a:ext>
            </a:extLst>
          </p:cNvPr>
          <p:cNvSpPr txBox="1"/>
          <p:nvPr/>
        </p:nvSpPr>
        <p:spPr>
          <a:xfrm>
            <a:off x="1765553" y="1901532"/>
            <a:ext cx="1377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Internal HDD-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Graphic Card-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Processors-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Motherboard-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28515C83-198B-399C-FB37-69DB27DF8414}"/>
              </a:ext>
            </a:extLst>
          </p:cNvPr>
          <p:cNvSpPr txBox="1"/>
          <p:nvPr/>
        </p:nvSpPr>
        <p:spPr>
          <a:xfrm>
            <a:off x="8805792" y="2021388"/>
            <a:ext cx="1091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-Mouse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-Keyboard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-Batteries</a:t>
            </a: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486DC126-4A44-6A6E-FBC5-49214D55932A}"/>
              </a:ext>
            </a:extLst>
          </p:cNvPr>
          <p:cNvSpPr txBox="1"/>
          <p:nvPr/>
        </p:nvSpPr>
        <p:spPr>
          <a:xfrm>
            <a:off x="8891737" y="5003472"/>
            <a:ext cx="247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-External Solid State Drives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-USB Flash Drives</a:t>
            </a: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C1F3DF01-B482-1695-E966-09EC8CC0E98B}"/>
              </a:ext>
            </a:extLst>
          </p:cNvPr>
          <p:cNvSpPr txBox="1"/>
          <p:nvPr/>
        </p:nvSpPr>
        <p:spPr>
          <a:xfrm>
            <a:off x="8799409" y="3550087"/>
            <a:ext cx="176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-Wi fi extender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A721A6AC-E461-F6EE-2E4E-07886558C3BF}"/>
              </a:ext>
            </a:extLst>
          </p:cNvPr>
          <p:cNvSpPr txBox="1"/>
          <p:nvPr/>
        </p:nvSpPr>
        <p:spPr>
          <a:xfrm>
            <a:off x="1539741" y="5054396"/>
            <a:ext cx="156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Personal Laptop-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Business Laptop-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Gaming Laptop-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5C162F67-6DD8-5887-2C0D-6FC72BE50A87}"/>
              </a:ext>
            </a:extLst>
          </p:cNvPr>
          <p:cNvSpPr txBox="1"/>
          <p:nvPr/>
        </p:nvSpPr>
        <p:spPr>
          <a:xfrm>
            <a:off x="1373323" y="3567499"/>
            <a:ext cx="180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Business Laptop-</a:t>
            </a:r>
          </a:p>
          <a:p>
            <a:r>
              <a:rPr lang="en-US" sz="1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Personal Desktop-</a:t>
            </a:r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F582BE6F-F642-DBF1-B8FA-81E5DEB66AAD}"/>
              </a:ext>
            </a:extLst>
          </p:cNvPr>
          <p:cNvSpPr/>
          <p:nvPr/>
        </p:nvSpPr>
        <p:spPr>
          <a:xfrm flipV="1">
            <a:off x="3048463" y="3491569"/>
            <a:ext cx="175958" cy="928242"/>
          </a:xfrm>
          <a:custGeom>
            <a:avLst/>
            <a:gdLst>
              <a:gd name="connsiteX0" fmla="*/ 11748 w 175958"/>
              <a:gd name="connsiteY0" fmla="*/ 3458 h 928242"/>
              <a:gd name="connsiteX1" fmla="*/ 11748 w 175958"/>
              <a:gd name="connsiteY1" fmla="*/ 912650 h 928242"/>
              <a:gd name="connsiteX2" fmla="*/ 168656 w 175958"/>
              <a:gd name="connsiteY2" fmla="*/ 912650 h 928242"/>
              <a:gd name="connsiteX3" fmla="*/ 175006 w 175958"/>
              <a:gd name="connsiteY3" fmla="*/ 919000 h 928242"/>
              <a:gd name="connsiteX4" fmla="*/ 168656 w 175958"/>
              <a:gd name="connsiteY4" fmla="*/ 925350 h 928242"/>
              <a:gd name="connsiteX5" fmla="*/ 5398 w 175958"/>
              <a:gd name="connsiteY5" fmla="*/ 925350 h 928242"/>
              <a:gd name="connsiteX6" fmla="*/ 902 w 175958"/>
              <a:gd name="connsiteY6" fmla="*/ 923496 h 928242"/>
              <a:gd name="connsiteX7" fmla="*/ -952 w 175958"/>
              <a:gd name="connsiteY7" fmla="*/ 919000 h 928242"/>
              <a:gd name="connsiteX8" fmla="*/ -952 w 175958"/>
              <a:gd name="connsiteY8" fmla="*/ 3458 h 928242"/>
              <a:gd name="connsiteX9" fmla="*/ 5398 w 175958"/>
              <a:gd name="connsiteY9" fmla="*/ -2892 h 928242"/>
              <a:gd name="connsiteX10" fmla="*/ 11748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1748" y="3458"/>
                </a:moveTo>
                <a:lnTo>
                  <a:pt x="11748" y="912650"/>
                </a:lnTo>
                <a:lnTo>
                  <a:pt x="168656" y="912650"/>
                </a:lnTo>
                <a:cubicBezTo>
                  <a:pt x="172161" y="912650"/>
                  <a:pt x="175006" y="915495"/>
                  <a:pt x="175006" y="919000"/>
                </a:cubicBezTo>
                <a:cubicBezTo>
                  <a:pt x="175006" y="922506"/>
                  <a:pt x="172161" y="925350"/>
                  <a:pt x="168656" y="925350"/>
                </a:cubicBezTo>
                <a:lnTo>
                  <a:pt x="5398" y="925350"/>
                </a:lnTo>
                <a:cubicBezTo>
                  <a:pt x="3721" y="925350"/>
                  <a:pt x="2083" y="924678"/>
                  <a:pt x="902" y="923496"/>
                </a:cubicBezTo>
                <a:cubicBezTo>
                  <a:pt x="-279" y="922303"/>
                  <a:pt x="-952" y="920677"/>
                  <a:pt x="-952" y="919000"/>
                </a:cubicBezTo>
                <a:lnTo>
                  <a:pt x="-952" y="3458"/>
                </a:lnTo>
                <a:cubicBezTo>
                  <a:pt x="-952" y="-48"/>
                  <a:pt x="1880" y="-2892"/>
                  <a:pt x="5398" y="-2892"/>
                </a:cubicBezTo>
                <a:cubicBezTo>
                  <a:pt x="8903" y="-2892"/>
                  <a:pt x="11748" y="-48"/>
                  <a:pt x="11748" y="3458"/>
                </a:cubicBezTo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BE7B24F3-0451-A047-AF6C-D7E7DE3A1D46}"/>
              </a:ext>
            </a:extLst>
          </p:cNvPr>
          <p:cNvSpPr/>
          <p:nvPr/>
        </p:nvSpPr>
        <p:spPr>
          <a:xfrm flipV="1">
            <a:off x="3019809" y="5066030"/>
            <a:ext cx="175958" cy="928242"/>
          </a:xfrm>
          <a:custGeom>
            <a:avLst/>
            <a:gdLst>
              <a:gd name="connsiteX0" fmla="*/ 11748 w 175958"/>
              <a:gd name="connsiteY0" fmla="*/ 3458 h 928242"/>
              <a:gd name="connsiteX1" fmla="*/ 11748 w 175958"/>
              <a:gd name="connsiteY1" fmla="*/ 912650 h 928242"/>
              <a:gd name="connsiteX2" fmla="*/ 168656 w 175958"/>
              <a:gd name="connsiteY2" fmla="*/ 912650 h 928242"/>
              <a:gd name="connsiteX3" fmla="*/ 175006 w 175958"/>
              <a:gd name="connsiteY3" fmla="*/ 919000 h 928242"/>
              <a:gd name="connsiteX4" fmla="*/ 168656 w 175958"/>
              <a:gd name="connsiteY4" fmla="*/ 925350 h 928242"/>
              <a:gd name="connsiteX5" fmla="*/ 5398 w 175958"/>
              <a:gd name="connsiteY5" fmla="*/ 925350 h 928242"/>
              <a:gd name="connsiteX6" fmla="*/ 902 w 175958"/>
              <a:gd name="connsiteY6" fmla="*/ 923496 h 928242"/>
              <a:gd name="connsiteX7" fmla="*/ -952 w 175958"/>
              <a:gd name="connsiteY7" fmla="*/ 919000 h 928242"/>
              <a:gd name="connsiteX8" fmla="*/ -952 w 175958"/>
              <a:gd name="connsiteY8" fmla="*/ 3458 h 928242"/>
              <a:gd name="connsiteX9" fmla="*/ 5398 w 175958"/>
              <a:gd name="connsiteY9" fmla="*/ -2892 h 928242"/>
              <a:gd name="connsiteX10" fmla="*/ 11748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1748" y="3458"/>
                </a:moveTo>
                <a:lnTo>
                  <a:pt x="11748" y="912650"/>
                </a:lnTo>
                <a:lnTo>
                  <a:pt x="168656" y="912650"/>
                </a:lnTo>
                <a:cubicBezTo>
                  <a:pt x="172161" y="912650"/>
                  <a:pt x="175006" y="915495"/>
                  <a:pt x="175006" y="919000"/>
                </a:cubicBezTo>
                <a:cubicBezTo>
                  <a:pt x="175006" y="922506"/>
                  <a:pt x="172161" y="925350"/>
                  <a:pt x="168656" y="925350"/>
                </a:cubicBezTo>
                <a:lnTo>
                  <a:pt x="5398" y="925350"/>
                </a:lnTo>
                <a:cubicBezTo>
                  <a:pt x="3721" y="925350"/>
                  <a:pt x="2083" y="924678"/>
                  <a:pt x="902" y="923496"/>
                </a:cubicBezTo>
                <a:cubicBezTo>
                  <a:pt x="-279" y="922303"/>
                  <a:pt x="-952" y="920677"/>
                  <a:pt x="-952" y="919000"/>
                </a:cubicBezTo>
                <a:lnTo>
                  <a:pt x="-952" y="3458"/>
                </a:lnTo>
                <a:cubicBezTo>
                  <a:pt x="-952" y="-48"/>
                  <a:pt x="1880" y="-2892"/>
                  <a:pt x="5398" y="-2892"/>
                </a:cubicBezTo>
                <a:cubicBezTo>
                  <a:pt x="8903" y="-2892"/>
                  <a:pt x="11748" y="-48"/>
                  <a:pt x="11748" y="3458"/>
                </a:cubicBezTo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34EE3EFE-D30A-D4F3-EED3-38D6898E8068}"/>
              </a:ext>
            </a:extLst>
          </p:cNvPr>
          <p:cNvSpPr/>
          <p:nvPr/>
        </p:nvSpPr>
        <p:spPr>
          <a:xfrm flipV="1">
            <a:off x="3054644" y="1946627"/>
            <a:ext cx="175958" cy="928242"/>
          </a:xfrm>
          <a:custGeom>
            <a:avLst/>
            <a:gdLst>
              <a:gd name="connsiteX0" fmla="*/ 11748 w 175958"/>
              <a:gd name="connsiteY0" fmla="*/ 3458 h 928242"/>
              <a:gd name="connsiteX1" fmla="*/ 11748 w 175958"/>
              <a:gd name="connsiteY1" fmla="*/ 912650 h 928242"/>
              <a:gd name="connsiteX2" fmla="*/ 168656 w 175958"/>
              <a:gd name="connsiteY2" fmla="*/ 912650 h 928242"/>
              <a:gd name="connsiteX3" fmla="*/ 175006 w 175958"/>
              <a:gd name="connsiteY3" fmla="*/ 919000 h 928242"/>
              <a:gd name="connsiteX4" fmla="*/ 168656 w 175958"/>
              <a:gd name="connsiteY4" fmla="*/ 925350 h 928242"/>
              <a:gd name="connsiteX5" fmla="*/ 5398 w 175958"/>
              <a:gd name="connsiteY5" fmla="*/ 925350 h 928242"/>
              <a:gd name="connsiteX6" fmla="*/ 902 w 175958"/>
              <a:gd name="connsiteY6" fmla="*/ 923496 h 928242"/>
              <a:gd name="connsiteX7" fmla="*/ -952 w 175958"/>
              <a:gd name="connsiteY7" fmla="*/ 919000 h 928242"/>
              <a:gd name="connsiteX8" fmla="*/ -952 w 175958"/>
              <a:gd name="connsiteY8" fmla="*/ 3458 h 928242"/>
              <a:gd name="connsiteX9" fmla="*/ 5398 w 175958"/>
              <a:gd name="connsiteY9" fmla="*/ -2892 h 928242"/>
              <a:gd name="connsiteX10" fmla="*/ 11748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1748" y="3458"/>
                </a:moveTo>
                <a:lnTo>
                  <a:pt x="11748" y="912650"/>
                </a:lnTo>
                <a:lnTo>
                  <a:pt x="168656" y="912650"/>
                </a:lnTo>
                <a:cubicBezTo>
                  <a:pt x="172161" y="912650"/>
                  <a:pt x="175006" y="915495"/>
                  <a:pt x="175006" y="919000"/>
                </a:cubicBezTo>
                <a:cubicBezTo>
                  <a:pt x="175006" y="922506"/>
                  <a:pt x="172161" y="925350"/>
                  <a:pt x="168656" y="925350"/>
                </a:cubicBezTo>
                <a:lnTo>
                  <a:pt x="5398" y="925350"/>
                </a:lnTo>
                <a:cubicBezTo>
                  <a:pt x="3721" y="925350"/>
                  <a:pt x="2083" y="924678"/>
                  <a:pt x="902" y="923496"/>
                </a:cubicBezTo>
                <a:cubicBezTo>
                  <a:pt x="-279" y="922303"/>
                  <a:pt x="-952" y="920677"/>
                  <a:pt x="-952" y="919000"/>
                </a:cubicBezTo>
                <a:lnTo>
                  <a:pt x="-952" y="3458"/>
                </a:lnTo>
                <a:cubicBezTo>
                  <a:pt x="-952" y="-48"/>
                  <a:pt x="1880" y="-2892"/>
                  <a:pt x="5398" y="-2892"/>
                </a:cubicBezTo>
                <a:cubicBezTo>
                  <a:pt x="8903" y="-2892"/>
                  <a:pt x="11748" y="-48"/>
                  <a:pt x="11748" y="3458"/>
                </a:cubicBezTo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02" name="Freeform: Shape 601">
            <a:extLst>
              <a:ext uri="{FF2B5EF4-FFF2-40B4-BE49-F238E27FC236}">
                <a16:creationId xmlns:a16="http://schemas.microsoft.com/office/drawing/2014/main" id="{8368C834-6B39-E767-DD95-B28A52DA851B}"/>
              </a:ext>
            </a:extLst>
          </p:cNvPr>
          <p:cNvSpPr/>
          <p:nvPr/>
        </p:nvSpPr>
        <p:spPr>
          <a:xfrm flipV="1">
            <a:off x="8694400" y="2023318"/>
            <a:ext cx="175958" cy="928242"/>
          </a:xfrm>
          <a:custGeom>
            <a:avLst/>
            <a:gdLst>
              <a:gd name="connsiteX0" fmla="*/ 170411 w 175958"/>
              <a:gd name="connsiteY0" fmla="*/ 3458 h 928242"/>
              <a:gd name="connsiteX1" fmla="*/ 170411 w 175958"/>
              <a:gd name="connsiteY1" fmla="*/ 919000 h 928242"/>
              <a:gd name="connsiteX2" fmla="*/ 168556 w 175958"/>
              <a:gd name="connsiteY2" fmla="*/ 923484 h 928242"/>
              <a:gd name="connsiteX3" fmla="*/ 164061 w 175958"/>
              <a:gd name="connsiteY3" fmla="*/ 925350 h 928242"/>
              <a:gd name="connsiteX4" fmla="*/ 802 w 175958"/>
              <a:gd name="connsiteY4" fmla="*/ 925350 h 928242"/>
              <a:gd name="connsiteX5" fmla="*/ -5548 w 175958"/>
              <a:gd name="connsiteY5" fmla="*/ 919000 h 928242"/>
              <a:gd name="connsiteX6" fmla="*/ 802 w 175958"/>
              <a:gd name="connsiteY6" fmla="*/ 912650 h 928242"/>
              <a:gd name="connsiteX7" fmla="*/ 157711 w 175958"/>
              <a:gd name="connsiteY7" fmla="*/ 912650 h 928242"/>
              <a:gd name="connsiteX8" fmla="*/ 157711 w 175958"/>
              <a:gd name="connsiteY8" fmla="*/ 3458 h 928242"/>
              <a:gd name="connsiteX9" fmla="*/ 164061 w 175958"/>
              <a:gd name="connsiteY9" fmla="*/ -2892 h 928242"/>
              <a:gd name="connsiteX10" fmla="*/ 170411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70411" y="3458"/>
                </a:moveTo>
                <a:lnTo>
                  <a:pt x="170411" y="919000"/>
                </a:lnTo>
                <a:cubicBezTo>
                  <a:pt x="170411" y="920702"/>
                  <a:pt x="169750" y="922290"/>
                  <a:pt x="168556" y="923484"/>
                </a:cubicBezTo>
                <a:cubicBezTo>
                  <a:pt x="167350" y="924690"/>
                  <a:pt x="165762" y="925350"/>
                  <a:pt x="164061" y="925350"/>
                </a:cubicBezTo>
                <a:lnTo>
                  <a:pt x="802" y="925350"/>
                </a:lnTo>
                <a:cubicBezTo>
                  <a:pt x="-2703" y="925350"/>
                  <a:pt x="-5548" y="922506"/>
                  <a:pt x="-5548" y="919000"/>
                </a:cubicBezTo>
                <a:cubicBezTo>
                  <a:pt x="-5548" y="915495"/>
                  <a:pt x="-2703" y="912650"/>
                  <a:pt x="802" y="912650"/>
                </a:cubicBezTo>
                <a:lnTo>
                  <a:pt x="157711" y="912650"/>
                </a:lnTo>
                <a:lnTo>
                  <a:pt x="157711" y="3458"/>
                </a:lnTo>
                <a:cubicBezTo>
                  <a:pt x="157711" y="-48"/>
                  <a:pt x="160556" y="-2892"/>
                  <a:pt x="164061" y="-2892"/>
                </a:cubicBezTo>
                <a:cubicBezTo>
                  <a:pt x="167566" y="-2892"/>
                  <a:pt x="170411" y="-48"/>
                  <a:pt x="170411" y="3458"/>
                </a:cubicBezTo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404FE2A1-E2CF-317B-4BC3-046DDCABEF8C}"/>
              </a:ext>
            </a:extLst>
          </p:cNvPr>
          <p:cNvSpPr/>
          <p:nvPr/>
        </p:nvSpPr>
        <p:spPr>
          <a:xfrm flipV="1">
            <a:off x="8694400" y="3491569"/>
            <a:ext cx="175958" cy="928242"/>
          </a:xfrm>
          <a:custGeom>
            <a:avLst/>
            <a:gdLst>
              <a:gd name="connsiteX0" fmla="*/ 170411 w 175958"/>
              <a:gd name="connsiteY0" fmla="*/ 3458 h 928242"/>
              <a:gd name="connsiteX1" fmla="*/ 170411 w 175958"/>
              <a:gd name="connsiteY1" fmla="*/ 919000 h 928242"/>
              <a:gd name="connsiteX2" fmla="*/ 168556 w 175958"/>
              <a:gd name="connsiteY2" fmla="*/ 923484 h 928242"/>
              <a:gd name="connsiteX3" fmla="*/ 164061 w 175958"/>
              <a:gd name="connsiteY3" fmla="*/ 925350 h 928242"/>
              <a:gd name="connsiteX4" fmla="*/ 802 w 175958"/>
              <a:gd name="connsiteY4" fmla="*/ 925350 h 928242"/>
              <a:gd name="connsiteX5" fmla="*/ -5548 w 175958"/>
              <a:gd name="connsiteY5" fmla="*/ 919000 h 928242"/>
              <a:gd name="connsiteX6" fmla="*/ 802 w 175958"/>
              <a:gd name="connsiteY6" fmla="*/ 912650 h 928242"/>
              <a:gd name="connsiteX7" fmla="*/ 157711 w 175958"/>
              <a:gd name="connsiteY7" fmla="*/ 912650 h 928242"/>
              <a:gd name="connsiteX8" fmla="*/ 157711 w 175958"/>
              <a:gd name="connsiteY8" fmla="*/ 3458 h 928242"/>
              <a:gd name="connsiteX9" fmla="*/ 164061 w 175958"/>
              <a:gd name="connsiteY9" fmla="*/ -2892 h 928242"/>
              <a:gd name="connsiteX10" fmla="*/ 170411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70411" y="3458"/>
                </a:moveTo>
                <a:lnTo>
                  <a:pt x="170411" y="919000"/>
                </a:lnTo>
                <a:cubicBezTo>
                  <a:pt x="170411" y="920702"/>
                  <a:pt x="169750" y="922290"/>
                  <a:pt x="168556" y="923484"/>
                </a:cubicBezTo>
                <a:cubicBezTo>
                  <a:pt x="167350" y="924690"/>
                  <a:pt x="165762" y="925350"/>
                  <a:pt x="164061" y="925350"/>
                </a:cubicBezTo>
                <a:lnTo>
                  <a:pt x="802" y="925350"/>
                </a:lnTo>
                <a:cubicBezTo>
                  <a:pt x="-2703" y="925350"/>
                  <a:pt x="-5548" y="922506"/>
                  <a:pt x="-5548" y="919000"/>
                </a:cubicBezTo>
                <a:cubicBezTo>
                  <a:pt x="-5548" y="915495"/>
                  <a:pt x="-2703" y="912650"/>
                  <a:pt x="802" y="912650"/>
                </a:cubicBezTo>
                <a:lnTo>
                  <a:pt x="157711" y="912650"/>
                </a:lnTo>
                <a:lnTo>
                  <a:pt x="157711" y="3458"/>
                </a:lnTo>
                <a:cubicBezTo>
                  <a:pt x="157711" y="-48"/>
                  <a:pt x="160556" y="-2892"/>
                  <a:pt x="164061" y="-2892"/>
                </a:cubicBezTo>
                <a:cubicBezTo>
                  <a:pt x="167566" y="-2892"/>
                  <a:pt x="170411" y="-48"/>
                  <a:pt x="170411" y="3458"/>
                </a:cubicBezTo>
              </a:path>
            </a:pathLst>
          </a:custGeom>
          <a:solidFill>
            <a:schemeClr val="tx1">
              <a:lumMod val="75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4" name="Freeform: Shape 603">
            <a:extLst>
              <a:ext uri="{FF2B5EF4-FFF2-40B4-BE49-F238E27FC236}">
                <a16:creationId xmlns:a16="http://schemas.microsoft.com/office/drawing/2014/main" id="{64DD20B6-396F-1C55-22CF-3B5A748C4FE8}"/>
              </a:ext>
            </a:extLst>
          </p:cNvPr>
          <p:cNvSpPr/>
          <p:nvPr/>
        </p:nvSpPr>
        <p:spPr>
          <a:xfrm flipV="1">
            <a:off x="8753986" y="4919776"/>
            <a:ext cx="175958" cy="928242"/>
          </a:xfrm>
          <a:custGeom>
            <a:avLst/>
            <a:gdLst>
              <a:gd name="connsiteX0" fmla="*/ 170411 w 175958"/>
              <a:gd name="connsiteY0" fmla="*/ 3458 h 928242"/>
              <a:gd name="connsiteX1" fmla="*/ 170411 w 175958"/>
              <a:gd name="connsiteY1" fmla="*/ 919000 h 928242"/>
              <a:gd name="connsiteX2" fmla="*/ 168556 w 175958"/>
              <a:gd name="connsiteY2" fmla="*/ 923484 h 928242"/>
              <a:gd name="connsiteX3" fmla="*/ 164061 w 175958"/>
              <a:gd name="connsiteY3" fmla="*/ 925350 h 928242"/>
              <a:gd name="connsiteX4" fmla="*/ 802 w 175958"/>
              <a:gd name="connsiteY4" fmla="*/ 925350 h 928242"/>
              <a:gd name="connsiteX5" fmla="*/ -5548 w 175958"/>
              <a:gd name="connsiteY5" fmla="*/ 919000 h 928242"/>
              <a:gd name="connsiteX6" fmla="*/ 802 w 175958"/>
              <a:gd name="connsiteY6" fmla="*/ 912650 h 928242"/>
              <a:gd name="connsiteX7" fmla="*/ 157711 w 175958"/>
              <a:gd name="connsiteY7" fmla="*/ 912650 h 928242"/>
              <a:gd name="connsiteX8" fmla="*/ 157711 w 175958"/>
              <a:gd name="connsiteY8" fmla="*/ 3458 h 928242"/>
              <a:gd name="connsiteX9" fmla="*/ 164061 w 175958"/>
              <a:gd name="connsiteY9" fmla="*/ -2892 h 928242"/>
              <a:gd name="connsiteX10" fmla="*/ 170411 w 175958"/>
              <a:gd name="connsiteY10" fmla="*/ 3458 h 92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958" h="928242">
                <a:moveTo>
                  <a:pt x="170411" y="3458"/>
                </a:moveTo>
                <a:lnTo>
                  <a:pt x="170411" y="919000"/>
                </a:lnTo>
                <a:cubicBezTo>
                  <a:pt x="170411" y="920702"/>
                  <a:pt x="169750" y="922290"/>
                  <a:pt x="168556" y="923484"/>
                </a:cubicBezTo>
                <a:cubicBezTo>
                  <a:pt x="167350" y="924690"/>
                  <a:pt x="165762" y="925350"/>
                  <a:pt x="164061" y="925350"/>
                </a:cubicBezTo>
                <a:lnTo>
                  <a:pt x="802" y="925350"/>
                </a:lnTo>
                <a:cubicBezTo>
                  <a:pt x="-2703" y="925350"/>
                  <a:pt x="-5548" y="922506"/>
                  <a:pt x="-5548" y="919000"/>
                </a:cubicBezTo>
                <a:cubicBezTo>
                  <a:pt x="-5548" y="915495"/>
                  <a:pt x="-2703" y="912650"/>
                  <a:pt x="802" y="912650"/>
                </a:cubicBezTo>
                <a:lnTo>
                  <a:pt x="157711" y="912650"/>
                </a:lnTo>
                <a:lnTo>
                  <a:pt x="157711" y="3458"/>
                </a:lnTo>
                <a:cubicBezTo>
                  <a:pt x="157711" y="-48"/>
                  <a:pt x="160556" y="-2892"/>
                  <a:pt x="164061" y="-2892"/>
                </a:cubicBezTo>
                <a:cubicBezTo>
                  <a:pt x="167566" y="-2892"/>
                  <a:pt x="170411" y="-48"/>
                  <a:pt x="170411" y="3458"/>
                </a:cubicBezTo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6C6C-ABA8-7355-453F-1E6E69EEB437}"/>
              </a:ext>
            </a:extLst>
          </p:cNvPr>
          <p:cNvSpPr txBox="1"/>
          <p:nvPr/>
        </p:nvSpPr>
        <p:spPr>
          <a:xfrm>
            <a:off x="4521871" y="385693"/>
            <a:ext cx="32855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Products</a:t>
            </a:r>
          </a:p>
          <a:p>
            <a:endParaRPr lang="en-IN" dirty="0"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12946E61-EB3B-3034-B177-BFB8CADD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" y="50359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C9CBC-84DF-F099-CB1C-C0C2A5B16934}"/>
              </a:ext>
            </a:extLst>
          </p:cNvPr>
          <p:cNvSpPr txBox="1"/>
          <p:nvPr/>
        </p:nvSpPr>
        <p:spPr>
          <a:xfrm>
            <a:off x="6845692" y="3413785"/>
            <a:ext cx="37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ln/>
                <a:solidFill>
                  <a:srgbClr val="FFFFFF"/>
                </a:solidFill>
                <a:latin typeface="Poppins"/>
                <a:cs typeface="Poppins"/>
                <a:sym typeface="Poppins"/>
                <a:rtl val="0"/>
              </a:rPr>
              <a:t>4</a:t>
            </a:r>
            <a:endParaRPr lang="en-IN" sz="1200" b="1" spc="0" baseline="0" dirty="0">
              <a:ln/>
              <a:solidFill>
                <a:srgbClr val="FFFFFF"/>
              </a:solidFill>
              <a:latin typeface="Poppins"/>
              <a:cs typeface="Poppins"/>
              <a:sym typeface="Poppins"/>
              <a:rtl val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4EF9D7-E581-B3BE-143A-C021948711DC}"/>
              </a:ext>
            </a:extLst>
          </p:cNvPr>
          <p:cNvSpPr/>
          <p:nvPr/>
        </p:nvSpPr>
        <p:spPr>
          <a:xfrm flipV="1">
            <a:off x="4800794" y="4953060"/>
            <a:ext cx="309543" cy="279267"/>
          </a:xfrm>
          <a:custGeom>
            <a:avLst/>
            <a:gdLst>
              <a:gd name="connsiteX0" fmla="*/ 573159 w 574598"/>
              <a:gd name="connsiteY0" fmla="*/ 283238 h 574599"/>
              <a:gd name="connsiteX1" fmla="*/ 285860 w 574598"/>
              <a:gd name="connsiteY1" fmla="*/ -4061 h 574599"/>
              <a:gd name="connsiteX2" fmla="*/ -1439 w 574598"/>
              <a:gd name="connsiteY2" fmla="*/ 283238 h 574599"/>
              <a:gd name="connsiteX3" fmla="*/ 285860 w 574598"/>
              <a:gd name="connsiteY3" fmla="*/ 570538 h 574599"/>
              <a:gd name="connsiteX4" fmla="*/ 573159 w 574598"/>
              <a:gd name="connsiteY4" fmla="*/ 283238 h 57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98" h="574599">
                <a:moveTo>
                  <a:pt x="573159" y="283238"/>
                </a:moveTo>
                <a:cubicBezTo>
                  <a:pt x="573159" y="124565"/>
                  <a:pt x="444534" y="-4061"/>
                  <a:pt x="285860" y="-4061"/>
                </a:cubicBezTo>
                <a:cubicBezTo>
                  <a:pt x="127186" y="-4061"/>
                  <a:pt x="-1439" y="124565"/>
                  <a:pt x="-1439" y="283238"/>
                </a:cubicBezTo>
                <a:cubicBezTo>
                  <a:pt x="-1439" y="441912"/>
                  <a:pt x="127186" y="570538"/>
                  <a:pt x="285860" y="570538"/>
                </a:cubicBezTo>
                <a:cubicBezTo>
                  <a:pt x="444534" y="570538"/>
                  <a:pt x="573159" y="441912"/>
                  <a:pt x="573159" y="283238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769FBCA-C600-BE2D-D0F8-4C83839ED278}"/>
              </a:ext>
            </a:extLst>
          </p:cNvPr>
          <p:cNvSpPr/>
          <p:nvPr/>
        </p:nvSpPr>
        <p:spPr>
          <a:xfrm flipV="1">
            <a:off x="6852715" y="3409873"/>
            <a:ext cx="309543" cy="279267"/>
          </a:xfrm>
          <a:custGeom>
            <a:avLst/>
            <a:gdLst>
              <a:gd name="connsiteX0" fmla="*/ 573159 w 574598"/>
              <a:gd name="connsiteY0" fmla="*/ 283238 h 574599"/>
              <a:gd name="connsiteX1" fmla="*/ 285860 w 574598"/>
              <a:gd name="connsiteY1" fmla="*/ -4061 h 574599"/>
              <a:gd name="connsiteX2" fmla="*/ -1439 w 574598"/>
              <a:gd name="connsiteY2" fmla="*/ 283238 h 574599"/>
              <a:gd name="connsiteX3" fmla="*/ 285860 w 574598"/>
              <a:gd name="connsiteY3" fmla="*/ 570538 h 574599"/>
              <a:gd name="connsiteX4" fmla="*/ 573159 w 574598"/>
              <a:gd name="connsiteY4" fmla="*/ 283238 h 57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598" h="574599">
                <a:moveTo>
                  <a:pt x="573159" y="283238"/>
                </a:moveTo>
                <a:cubicBezTo>
                  <a:pt x="573159" y="124565"/>
                  <a:pt x="444534" y="-4061"/>
                  <a:pt x="285860" y="-4061"/>
                </a:cubicBezTo>
                <a:cubicBezTo>
                  <a:pt x="127186" y="-4061"/>
                  <a:pt x="-1439" y="124565"/>
                  <a:pt x="-1439" y="283238"/>
                </a:cubicBezTo>
                <a:cubicBezTo>
                  <a:pt x="-1439" y="441912"/>
                  <a:pt x="127186" y="570538"/>
                  <a:pt x="285860" y="570538"/>
                </a:cubicBezTo>
                <a:cubicBezTo>
                  <a:pt x="444534" y="570538"/>
                  <a:pt x="573159" y="441912"/>
                  <a:pt x="573159" y="283238"/>
                </a:cubicBezTo>
                <a:close/>
              </a:path>
            </a:pathLst>
          </a:custGeom>
          <a:noFill/>
          <a:ln w="127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E712A2-B5F6-D45E-2BB9-058EF09C47CD}"/>
              </a:ext>
            </a:extLst>
          </p:cNvPr>
          <p:cNvCxnSpPr>
            <a:cxnSpLocks/>
            <a:stCxn id="599" idx="8"/>
            <a:endCxn id="604" idx="9"/>
          </p:cNvCxnSpPr>
          <p:nvPr/>
        </p:nvCxnSpPr>
        <p:spPr>
          <a:xfrm flipV="1">
            <a:off x="3018857" y="5850910"/>
            <a:ext cx="5899190" cy="13990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CDFB33-A652-5078-214B-1A68DDC4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27" y="162251"/>
            <a:ext cx="941723" cy="9254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98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split orient="vert"/>
      </p:transition>
    </mc:Choice>
    <mc:Fallback>
      <p:transition spd="slow" advClick="0" advTm="6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B78-C7DF-01D4-0430-C56DC958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64" y="1490394"/>
            <a:ext cx="10353762" cy="970450"/>
          </a:xfrm>
        </p:spPr>
        <p:txBody>
          <a:bodyPr>
            <a:normAutofit/>
          </a:bodyPr>
          <a:lstStyle/>
          <a:p>
            <a:r>
              <a:rPr lang="en-IN" sz="5400" b="1" dirty="0">
                <a:effectLst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96CF-C202-0BA5-8F30-03C52ED0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09" y="2880218"/>
            <a:ext cx="10146268" cy="3170684"/>
          </a:xfrm>
        </p:spPr>
        <p:txBody>
          <a:bodyPr>
            <a:normAutofit/>
          </a:bodyPr>
          <a:lstStyle/>
          <a:p>
            <a:pPr marL="36900" indent="0">
              <a:lnSpc>
                <a:spcPct val="110000"/>
              </a:lnSpc>
              <a:buNone/>
            </a:pPr>
            <a:r>
              <a:rPr lang="en-US" dirty="0"/>
              <a:t>Management saw a lack of quick and smart data-based insights.</a:t>
            </a:r>
          </a:p>
          <a:p>
            <a:pPr marL="36900" indent="0">
              <a:lnSpc>
                <a:spcPct val="110000"/>
              </a:lnSpc>
              <a:buNone/>
            </a:pPr>
            <a:br>
              <a:rPr lang="en-US" dirty="0"/>
            </a:br>
            <a:r>
              <a:rPr lang="en-US" dirty="0"/>
              <a:t>They decided to grow the data analytics team by hiring junior analysts.</a:t>
            </a:r>
          </a:p>
          <a:p>
            <a:pPr marL="36900" indent="0">
              <a:lnSpc>
                <a:spcPct val="110000"/>
              </a:lnSpc>
              <a:buNone/>
            </a:pPr>
            <a:br>
              <a:rPr lang="en-US" dirty="0"/>
            </a:br>
            <a:r>
              <a:rPr lang="en-US" dirty="0"/>
              <a:t>Tony Sharma, the data analytics director, is looking for candidates with strong technical and communication skills.</a:t>
            </a:r>
          </a:p>
          <a:p>
            <a:pPr marL="36900" indent="0">
              <a:lnSpc>
                <a:spcPct val="110000"/>
              </a:lnSpc>
              <a:buNone/>
            </a:pPr>
            <a:br>
              <a:rPr lang="en-US" dirty="0"/>
            </a:br>
            <a:r>
              <a:rPr lang="en-US" dirty="0"/>
              <a:t>To test these skills, Tony planned a SQL challenge.</a:t>
            </a:r>
            <a:endParaRPr lang="en-IN" dirty="0"/>
          </a:p>
        </p:txBody>
      </p:sp>
      <p:pic>
        <p:nvPicPr>
          <p:cNvPr id="131" name="Graphic 130" descr="Pin with solid fill">
            <a:extLst>
              <a:ext uri="{FF2B5EF4-FFF2-40B4-BE49-F238E27FC236}">
                <a16:creationId xmlns:a16="http://schemas.microsoft.com/office/drawing/2014/main" id="{95D678D4-085F-3D96-7E30-0EE0D7A7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131" y="2934024"/>
            <a:ext cx="301706" cy="301706"/>
          </a:xfrm>
          <a:prstGeom prst="rect">
            <a:avLst/>
          </a:prstGeom>
        </p:spPr>
      </p:pic>
      <p:pic>
        <p:nvPicPr>
          <p:cNvPr id="133" name="Graphic 132" descr="Pin with solid fill">
            <a:extLst>
              <a:ext uri="{FF2B5EF4-FFF2-40B4-BE49-F238E27FC236}">
                <a16:creationId xmlns:a16="http://schemas.microsoft.com/office/drawing/2014/main" id="{AB54464D-4DC6-B9E1-62C0-1EEC7B7A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703" y="3743857"/>
            <a:ext cx="301706" cy="301706"/>
          </a:xfrm>
          <a:prstGeom prst="rect">
            <a:avLst/>
          </a:prstGeom>
        </p:spPr>
      </p:pic>
      <p:pic>
        <p:nvPicPr>
          <p:cNvPr id="134" name="Graphic 133" descr="Pin with solid fill">
            <a:extLst>
              <a:ext uri="{FF2B5EF4-FFF2-40B4-BE49-F238E27FC236}">
                <a16:creationId xmlns:a16="http://schemas.microsoft.com/office/drawing/2014/main" id="{3586ED98-29E8-861E-CFA5-805DE34E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703" y="4610747"/>
            <a:ext cx="301706" cy="301706"/>
          </a:xfrm>
          <a:prstGeom prst="rect">
            <a:avLst/>
          </a:prstGeom>
        </p:spPr>
      </p:pic>
      <p:pic>
        <p:nvPicPr>
          <p:cNvPr id="135" name="Graphic 134" descr="Pin with solid fill">
            <a:extLst>
              <a:ext uri="{FF2B5EF4-FFF2-40B4-BE49-F238E27FC236}">
                <a16:creationId xmlns:a16="http://schemas.microsoft.com/office/drawing/2014/main" id="{E7F384B7-20B4-70D4-9752-9162D6FA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703" y="5687339"/>
            <a:ext cx="301706" cy="30170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9FF7E69E-CDE1-BF51-468B-04B6ED868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5" y="50359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47364D-701F-A38D-6587-BA363B000D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27" y="147737"/>
            <a:ext cx="941723" cy="9254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24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7F14B1-6372-AABD-D35F-B0F99EF7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50" y="2575424"/>
            <a:ext cx="2726510" cy="3538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0A2D0-6CD4-2491-A29B-4936A23A2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74" y="291374"/>
            <a:ext cx="2720088" cy="3538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D0CD7-550E-7FD2-8574-97F11BEE5E72}"/>
              </a:ext>
            </a:extLst>
          </p:cNvPr>
          <p:cNvSpPr txBox="1"/>
          <p:nvPr/>
        </p:nvSpPr>
        <p:spPr>
          <a:xfrm>
            <a:off x="1583281" y="384838"/>
            <a:ext cx="226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Dataset</a:t>
            </a:r>
          </a:p>
        </p:txBody>
      </p:sp>
      <p:pic>
        <p:nvPicPr>
          <p:cNvPr id="15" name="Graphic 14" descr="Back with solid fill">
            <a:extLst>
              <a:ext uri="{FF2B5EF4-FFF2-40B4-BE49-F238E27FC236}">
                <a16:creationId xmlns:a16="http://schemas.microsoft.com/office/drawing/2014/main" id="{629BBA63-C779-6E3E-30B2-DBA21902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07512">
            <a:off x="3537809" y="542311"/>
            <a:ext cx="1088328" cy="752765"/>
          </a:xfrm>
          <a:prstGeom prst="rect">
            <a:avLst/>
          </a:prstGeom>
        </p:spPr>
      </p:pic>
      <p:pic>
        <p:nvPicPr>
          <p:cNvPr id="2" name="Picture 1" descr="Logo, icon&#10;&#10;Description automatically generated">
            <a:extLst>
              <a:ext uri="{FF2B5EF4-FFF2-40B4-BE49-F238E27FC236}">
                <a16:creationId xmlns:a16="http://schemas.microsoft.com/office/drawing/2014/main" id="{0492F4B4-0B76-00C1-C578-0ADD34A42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5" y="50359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27EB1-5BC7-93CE-8F3A-1FD1BCF8E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5" y="1869744"/>
            <a:ext cx="6562549" cy="4537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8770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DD106-2FFD-2099-CBDA-0765D484177B}"/>
              </a:ext>
            </a:extLst>
          </p:cNvPr>
          <p:cNvSpPr txBox="1"/>
          <p:nvPr/>
        </p:nvSpPr>
        <p:spPr>
          <a:xfrm>
            <a:off x="1403906" y="1986279"/>
            <a:ext cx="8469085" cy="38824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5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Let’s see </a:t>
            </a:r>
            <a:r>
              <a:rPr lang="en-IN" sz="5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Ad-hoc </a:t>
            </a:r>
            <a:r>
              <a:rPr lang="en-US" sz="5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requests, query,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5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 and insights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2AFF0-6FF4-C43E-9C47-3CA198B4D889}"/>
              </a:ext>
            </a:extLst>
          </p:cNvPr>
          <p:cNvCxnSpPr>
            <a:cxnSpLocks/>
          </p:cNvCxnSpPr>
          <p:nvPr/>
        </p:nvCxnSpPr>
        <p:spPr>
          <a:xfrm>
            <a:off x="9872991" y="2395181"/>
            <a:ext cx="0" cy="306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D33870C-1EC0-DFAF-1382-2D5BC824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27" y="147737"/>
            <a:ext cx="941723" cy="9254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2EDCDFD8-D297-504D-EC45-DF2B8838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2" y="268073"/>
            <a:ext cx="945735" cy="925475"/>
          </a:xfrm>
          <a:prstGeom prst="rect">
            <a:avLst/>
          </a:prstGeom>
          <a:gradFill>
            <a:gsLst>
              <a:gs pos="49000">
                <a:schemeClr val="tx1"/>
              </a:gs>
              <a:gs pos="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8968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split orient="vert"/>
      </p:transition>
    </mc:Choice>
    <mc:Fallback>
      <p:transition spd="slow" advClick="0" advTm="5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0569D340-3390-186F-1CA0-C23BFF4AE6D9}"/>
              </a:ext>
            </a:extLst>
          </p:cNvPr>
          <p:cNvSpPr/>
          <p:nvPr/>
        </p:nvSpPr>
        <p:spPr>
          <a:xfrm>
            <a:off x="493486" y="1698171"/>
            <a:ext cx="1472995" cy="5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Requests 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16674-476C-6213-14C9-1CD44A0645D8}"/>
              </a:ext>
            </a:extLst>
          </p:cNvPr>
          <p:cNvSpPr txBox="1"/>
          <p:nvPr/>
        </p:nvSpPr>
        <p:spPr>
          <a:xfrm>
            <a:off x="2184940" y="1067175"/>
            <a:ext cx="9881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Provide the list of markets in which customer 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region.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6B593-9083-B9DB-92E4-750862D2C46E}"/>
              </a:ext>
            </a:extLst>
          </p:cNvPr>
          <p:cNvGrpSpPr/>
          <p:nvPr/>
        </p:nvGrpSpPr>
        <p:grpSpPr>
          <a:xfrm>
            <a:off x="802342" y="3694537"/>
            <a:ext cx="8223671" cy="1754326"/>
            <a:chOff x="802342" y="3694537"/>
            <a:chExt cx="8223671" cy="1754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B614FE-E74C-3543-7DC2-275F36AFC234}"/>
                </a:ext>
              </a:extLst>
            </p:cNvPr>
            <p:cNvSpPr txBox="1"/>
            <p:nvPr/>
          </p:nvSpPr>
          <p:spPr>
            <a:xfrm>
              <a:off x="2542493" y="3694537"/>
              <a:ext cx="648352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SELECT </a:t>
              </a:r>
              <a:r>
                <a:rPr lang="en-US" dirty="0"/>
                <a:t>market</a:t>
              </a:r>
            </a:p>
            <a:p>
              <a:r>
                <a:rPr lang="en-US" dirty="0">
                  <a:solidFill>
                    <a:srgbClr val="92D050"/>
                  </a:solidFill>
                </a:rPr>
                <a:t>FROM </a:t>
              </a:r>
              <a:r>
                <a:rPr lang="en-US" dirty="0" err="1"/>
                <a:t>dim_customer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92D050"/>
                  </a:solidFill>
                </a:rPr>
                <a:t>WHERE </a:t>
              </a:r>
              <a:r>
                <a:rPr lang="en-US" dirty="0"/>
                <a:t>customer = '</a:t>
              </a:r>
              <a:r>
                <a:rPr lang="en-US" dirty="0" err="1"/>
                <a:t>Atliq</a:t>
              </a:r>
              <a:r>
                <a:rPr lang="en-US" dirty="0"/>
                <a:t> Exclusive’ </a:t>
              </a:r>
              <a:r>
                <a:rPr lang="en-US" dirty="0">
                  <a:solidFill>
                    <a:srgbClr val="92D050"/>
                  </a:solidFill>
                </a:rPr>
                <a:t>AND </a:t>
              </a:r>
              <a:r>
                <a:rPr lang="en-US" dirty="0"/>
                <a:t>region = 'APAC’</a:t>
              </a:r>
            </a:p>
            <a:p>
              <a:r>
                <a:rPr lang="en-US" dirty="0">
                  <a:solidFill>
                    <a:srgbClr val="92D050"/>
                  </a:solidFill>
                </a:rPr>
                <a:t>GROUP BY </a:t>
              </a:r>
              <a:r>
                <a:rPr lang="en-US" dirty="0"/>
                <a:t>market</a:t>
              </a:r>
            </a:p>
            <a:p>
              <a:r>
                <a:rPr lang="en-US" dirty="0">
                  <a:solidFill>
                    <a:srgbClr val="92D050"/>
                  </a:solidFill>
                </a:rPr>
                <a:t>ORDER BY </a:t>
              </a:r>
              <a:r>
                <a:rPr lang="en-US" dirty="0"/>
                <a:t>market </a:t>
              </a:r>
            </a:p>
            <a:p>
              <a:r>
                <a:rPr lang="en-US" dirty="0">
                  <a:solidFill>
                    <a:srgbClr val="92D050"/>
                  </a:solidFill>
                </a:rPr>
                <a:t>;</a:t>
              </a:r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01B99C-721E-CA03-F4E7-B1A8FD165373}"/>
                </a:ext>
              </a:extLst>
            </p:cNvPr>
            <p:cNvSpPr txBox="1"/>
            <p:nvPr/>
          </p:nvSpPr>
          <p:spPr>
            <a:xfrm>
              <a:off x="802342" y="3694537"/>
              <a:ext cx="993707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IN" dirty="0"/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82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7000">
        <p:split orient="vert"/>
      </p:transition>
    </mc:Choice>
    <mc:Fallback>
      <p:transition spd="slow" advClick="0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F3C5F-8F87-5082-89F7-D38906D49F61}"/>
              </a:ext>
            </a:extLst>
          </p:cNvPr>
          <p:cNvGrpSpPr/>
          <p:nvPr/>
        </p:nvGrpSpPr>
        <p:grpSpPr>
          <a:xfrm>
            <a:off x="635549" y="391625"/>
            <a:ext cx="9169949" cy="5203609"/>
            <a:chOff x="635549" y="391625"/>
            <a:chExt cx="9169949" cy="52036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15D102-EB63-E679-26CC-6FAA0C7C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954" y="1262765"/>
              <a:ext cx="1530544" cy="24488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651898-2DD1-4105-FA29-EB64D8798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22" y="1262765"/>
              <a:ext cx="6404999" cy="433246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B5DFE4-6595-50EB-9446-E1018409096C}"/>
                </a:ext>
              </a:extLst>
            </p:cNvPr>
            <p:cNvSpPr txBox="1"/>
            <p:nvPr/>
          </p:nvSpPr>
          <p:spPr>
            <a:xfrm>
              <a:off x="635549" y="391625"/>
              <a:ext cx="1530544" cy="5847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IN" dirty="0"/>
                <a:t>Output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A84E9B-2935-BF28-272A-37D363E4D8A4}"/>
              </a:ext>
            </a:extLst>
          </p:cNvPr>
          <p:cNvGrpSpPr/>
          <p:nvPr/>
        </p:nvGrpSpPr>
        <p:grpSpPr>
          <a:xfrm>
            <a:off x="752622" y="6004710"/>
            <a:ext cx="10714429" cy="923330"/>
            <a:chOff x="1015192" y="6071151"/>
            <a:chExt cx="1071442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840A16-F843-C0A2-6289-CEF2CE17CF1A}"/>
                </a:ext>
              </a:extLst>
            </p:cNvPr>
            <p:cNvSpPr txBox="1"/>
            <p:nvPr/>
          </p:nvSpPr>
          <p:spPr>
            <a:xfrm>
              <a:off x="2585621" y="6071151"/>
              <a:ext cx="914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AtliQ</a:t>
              </a:r>
              <a:r>
                <a:rPr lang="en-US" dirty="0"/>
                <a:t> Exclusive operates in eight countries across the APAC region, showcasing a strong presence in the regional market.</a:t>
              </a:r>
            </a:p>
            <a:p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35BBF4-74A3-FE9E-E0A3-1204234CDFB1}"/>
                </a:ext>
              </a:extLst>
            </p:cNvPr>
            <p:cNvSpPr txBox="1"/>
            <p:nvPr/>
          </p:nvSpPr>
          <p:spPr>
            <a:xfrm>
              <a:off x="1015192" y="6171650"/>
              <a:ext cx="1652956" cy="52322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Insight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4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split orient="vert"/>
      </p:transition>
    </mc:Choice>
    <mc:Fallback>
      <p:transition spd="slow" advClick="0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10494</TotalTime>
  <Words>2160</Words>
  <Application>Microsoft Office PowerPoint</Application>
  <PresentationFormat>Widescreen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Calisto MT</vt:lpstr>
      <vt:lpstr>Poppins</vt:lpstr>
      <vt:lpstr>Rockwell</vt:lpstr>
      <vt:lpstr>Wingdings 2</vt:lpstr>
      <vt:lpstr>Damask</vt:lpstr>
      <vt:lpstr>Consumer Goods  Ad-Hoc Insights</vt:lpstr>
      <vt:lpstr>Content</vt:lpstr>
      <vt:lpstr>Company Overview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 For watching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 pareek</dc:creator>
  <cp:lastModifiedBy>jyoti811229@gmail.com</cp:lastModifiedBy>
  <cp:revision>28</cp:revision>
  <dcterms:created xsi:type="dcterms:W3CDTF">2024-05-16T14:28:31Z</dcterms:created>
  <dcterms:modified xsi:type="dcterms:W3CDTF">2025-01-10T14:14:19Z</dcterms:modified>
</cp:coreProperties>
</file>