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A11C39-50A9-48F7-BC20-DB1E70F9EB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44DA5744-3A6C-4336-AD53-B486F1292A9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F92359E7-13B2-4CBB-B63B-81EB35968A4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EFF0C4-C9CF-480B-91C3-8207CFAFC08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768285B-CD43-4D5C-82C9-7204820FB6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9161DFD-35BC-4B86-961D-558994D221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AA0A66E-F284-4E3C-8574-6D4F7C8A28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CA5E565-E31B-431E-8302-B76A10E46E7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D88C9E7-1770-472E-81B9-F5E2476C2DD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94A4DD26-BEF8-4B65-81AE-2CE994273F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BB599B72-EA84-4CA9-B5F8-1C39433B55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6B74D16-9792-4209-BF08-4E2CF25C091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579B21A-21A8-4B5B-8A7C-22E812D0225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629E898-189E-458B-B207-6EEFB397C9C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A16628E-00E9-42CF-A814-278BFB76FC7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651C65A-841C-4693-AEFD-D2C9247D8C8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A23BDDB-896B-481F-A844-0C737EDF333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B6DA58F-7354-48F1-892C-0D0B8AF17AB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C291F15-6FA7-41C2-9AE1-2D7262C8797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029CDC8-292C-4DF4-8397-6D4BBD67172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43B2252-0FCF-48C9-8FFA-967863B116F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33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0E7DFA0-358D-4105-A8CF-756B35DA21C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15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2"/>
          <p:cNvGrpSpPr/>
          <p:nvPr/>
        </p:nvGrpSpPr>
        <p:grpSpPr>
          <a:xfrm>
            <a:off x="17956800" y="2801520"/>
            <a:ext cx="329040" cy="7483320"/>
            <a:chOff x="17956800" y="2801520"/>
            <a:chExt cx="329040" cy="7483320"/>
          </a:xfrm>
        </p:grpSpPr>
        <p:sp>
          <p:nvSpPr>
            <p:cNvPr id="52" name="Freeform 3"/>
            <p:cNvSpPr/>
            <p:nvPr/>
          </p:nvSpPr>
          <p:spPr>
            <a:xfrm>
              <a:off x="17956800" y="2946240"/>
              <a:ext cx="329040" cy="733860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7338600"/>
                <a:gd name="textAreaBottom" fmla="*/ 7340760 h 7338600"/>
              </a:gdLst>
              <a:ahLst/>
              <a:rect l="textAreaLeft" t="textAreaTop" r="textAreaRight" b="textAreaBottom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TextBox 4"/>
            <p:cNvSpPr/>
            <p:nvPr/>
          </p:nvSpPr>
          <p:spPr>
            <a:xfrm>
              <a:off x="17956800" y="2801520"/>
              <a:ext cx="329040" cy="748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54" name="Group 5"/>
          <p:cNvGrpSpPr/>
          <p:nvPr/>
        </p:nvGrpSpPr>
        <p:grpSpPr>
          <a:xfrm>
            <a:off x="177120" y="3960"/>
            <a:ext cx="9918360" cy="329040"/>
            <a:chOff x="177120" y="3960"/>
            <a:chExt cx="9918360" cy="329040"/>
          </a:xfrm>
        </p:grpSpPr>
        <p:sp>
          <p:nvSpPr>
            <p:cNvPr id="55" name="Freeform 6"/>
            <p:cNvSpPr/>
            <p:nvPr/>
          </p:nvSpPr>
          <p:spPr>
            <a:xfrm rot="16200000">
              <a:off x="5043960" y="-4718160"/>
              <a:ext cx="329040" cy="977364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9773640"/>
                <a:gd name="textAreaBottom" fmla="*/ 9775800 h 9773640"/>
              </a:gdLst>
              <a:ahLst/>
              <a:rect l="textAreaLeft" t="textAreaTop" r="textAreaRight" b="textAreaBottom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TextBox 7"/>
            <p:cNvSpPr/>
            <p:nvPr/>
          </p:nvSpPr>
          <p:spPr>
            <a:xfrm rot="16200000">
              <a:off x="4971600" y="-4790160"/>
              <a:ext cx="329040" cy="9918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57" name="Group 8"/>
          <p:cNvGrpSpPr/>
          <p:nvPr/>
        </p:nvGrpSpPr>
        <p:grpSpPr>
          <a:xfrm>
            <a:off x="0" y="-144720"/>
            <a:ext cx="329040" cy="4999680"/>
            <a:chOff x="0" y="-144720"/>
            <a:chExt cx="329040" cy="4999680"/>
          </a:xfrm>
        </p:grpSpPr>
        <p:sp>
          <p:nvSpPr>
            <p:cNvPr id="58" name="Freeform 9"/>
            <p:cNvSpPr/>
            <p:nvPr/>
          </p:nvSpPr>
          <p:spPr>
            <a:xfrm>
              <a:off x="0" y="0"/>
              <a:ext cx="329040" cy="485496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4854960"/>
                <a:gd name="textAreaBottom" fmla="*/ 4857120 h 4854960"/>
              </a:gdLst>
              <a:ahLst/>
              <a:rect l="textAreaLeft" t="textAreaTop" r="textAreaRight" b="textAreaBottom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TextBox 10"/>
            <p:cNvSpPr/>
            <p:nvPr/>
          </p:nvSpPr>
          <p:spPr>
            <a:xfrm>
              <a:off x="0" y="-144720"/>
              <a:ext cx="329040" cy="499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60" name="Group 11"/>
          <p:cNvGrpSpPr/>
          <p:nvPr/>
        </p:nvGrpSpPr>
        <p:grpSpPr>
          <a:xfrm>
            <a:off x="0" y="4641840"/>
            <a:ext cx="329040" cy="5667120"/>
            <a:chOff x="0" y="4641840"/>
            <a:chExt cx="329040" cy="5667120"/>
          </a:xfrm>
        </p:grpSpPr>
        <p:sp>
          <p:nvSpPr>
            <p:cNvPr id="61" name="Freeform 12"/>
            <p:cNvSpPr/>
            <p:nvPr/>
          </p:nvSpPr>
          <p:spPr>
            <a:xfrm>
              <a:off x="0" y="4786200"/>
              <a:ext cx="329040" cy="552240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5522400"/>
                <a:gd name="textAreaBottom" fmla="*/ 5524560 h 5522400"/>
              </a:gdLst>
              <a:ahLst/>
              <a:rect l="textAreaLeft" t="textAreaTop" r="textAreaRight" b="textAreaBottom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" name="TextBox 13"/>
            <p:cNvSpPr/>
            <p:nvPr/>
          </p:nvSpPr>
          <p:spPr>
            <a:xfrm>
              <a:off x="0" y="4641840"/>
              <a:ext cx="329040" cy="5667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63" name="Group 14"/>
          <p:cNvGrpSpPr/>
          <p:nvPr/>
        </p:nvGrpSpPr>
        <p:grpSpPr>
          <a:xfrm>
            <a:off x="9952560" y="3960"/>
            <a:ext cx="8333280" cy="329040"/>
            <a:chOff x="9952560" y="3960"/>
            <a:chExt cx="8333280" cy="329040"/>
          </a:xfrm>
        </p:grpSpPr>
        <p:sp>
          <p:nvSpPr>
            <p:cNvPr id="64" name="Freeform 15"/>
            <p:cNvSpPr/>
            <p:nvPr/>
          </p:nvSpPr>
          <p:spPr>
            <a:xfrm rot="16200000">
              <a:off x="14027040" y="-3925440"/>
              <a:ext cx="329040" cy="818856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8188560"/>
                <a:gd name="textAreaBottom" fmla="*/ 8190720 h 8188560"/>
              </a:gdLst>
              <a:ahLst/>
              <a:rect l="textAreaLeft" t="textAreaTop" r="textAreaRight" b="textAreaBottom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" name="TextBox 16"/>
            <p:cNvSpPr/>
            <p:nvPr/>
          </p:nvSpPr>
          <p:spPr>
            <a:xfrm rot="16200000">
              <a:off x="13954680" y="-3997800"/>
              <a:ext cx="329040" cy="833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66" name="Group 17"/>
          <p:cNvGrpSpPr/>
          <p:nvPr/>
        </p:nvGrpSpPr>
        <p:grpSpPr>
          <a:xfrm>
            <a:off x="17956800" y="-144720"/>
            <a:ext cx="329040" cy="3155040"/>
            <a:chOff x="17956800" y="-144720"/>
            <a:chExt cx="329040" cy="3155040"/>
          </a:xfrm>
        </p:grpSpPr>
        <p:sp>
          <p:nvSpPr>
            <p:cNvPr id="67" name="Freeform 18"/>
            <p:cNvSpPr/>
            <p:nvPr/>
          </p:nvSpPr>
          <p:spPr>
            <a:xfrm>
              <a:off x="17956800" y="0"/>
              <a:ext cx="329040" cy="301032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3010320"/>
                <a:gd name="textAreaBottom" fmla="*/ 3012480 h 3010320"/>
              </a:gdLst>
              <a:ahLst/>
              <a:rect l="textAreaLeft" t="textAreaTop" r="textAreaRight" b="textAreaBottom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TextBox 19"/>
            <p:cNvSpPr/>
            <p:nvPr/>
          </p:nvSpPr>
          <p:spPr>
            <a:xfrm>
              <a:off x="17956800" y="-144720"/>
              <a:ext cx="329040" cy="3155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69" name="Group 20"/>
          <p:cNvGrpSpPr/>
          <p:nvPr/>
        </p:nvGrpSpPr>
        <p:grpSpPr>
          <a:xfrm>
            <a:off x="17285400" y="9957960"/>
            <a:ext cx="834840" cy="329040"/>
            <a:chOff x="17285400" y="9957960"/>
            <a:chExt cx="834840" cy="329040"/>
          </a:xfrm>
        </p:grpSpPr>
        <p:sp>
          <p:nvSpPr>
            <p:cNvPr id="70" name="Freeform 21"/>
            <p:cNvSpPr/>
            <p:nvPr/>
          </p:nvSpPr>
          <p:spPr>
            <a:xfrm rot="16200000">
              <a:off x="17610480" y="9777240"/>
              <a:ext cx="329040" cy="69012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690120"/>
                <a:gd name="textAreaBottom" fmla="*/ 692280 h 690120"/>
              </a:gdLst>
              <a:ahLst/>
              <a:rect l="textAreaLeft" t="textAreaTop" r="textAreaRight" b="textAreaBottom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TextBox 22"/>
            <p:cNvSpPr/>
            <p:nvPr/>
          </p:nvSpPr>
          <p:spPr>
            <a:xfrm rot="16200000">
              <a:off x="17538120" y="9704880"/>
              <a:ext cx="329040" cy="83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72" name="Group 23"/>
          <p:cNvGrpSpPr/>
          <p:nvPr/>
        </p:nvGrpSpPr>
        <p:grpSpPr>
          <a:xfrm>
            <a:off x="20880" y="9957960"/>
            <a:ext cx="3416760" cy="329040"/>
            <a:chOff x="20880" y="9957960"/>
            <a:chExt cx="3416760" cy="329040"/>
          </a:xfrm>
        </p:grpSpPr>
        <p:sp>
          <p:nvSpPr>
            <p:cNvPr id="73" name="Freeform 24"/>
            <p:cNvSpPr/>
            <p:nvPr/>
          </p:nvSpPr>
          <p:spPr>
            <a:xfrm rot="16200000">
              <a:off x="1636920" y="8486280"/>
              <a:ext cx="329040" cy="327204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3272040"/>
                <a:gd name="textAreaBottom" fmla="*/ 3274200 h 3272040"/>
              </a:gdLst>
              <a:ahLst/>
              <a:rect l="textAreaLeft" t="textAreaTop" r="textAreaRight" b="textAreaBottom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" name="TextBox 25"/>
            <p:cNvSpPr/>
            <p:nvPr/>
          </p:nvSpPr>
          <p:spPr>
            <a:xfrm rot="16200000">
              <a:off x="1564560" y="8413920"/>
              <a:ext cx="329040" cy="3416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75" name="Group 26"/>
          <p:cNvGrpSpPr/>
          <p:nvPr/>
        </p:nvGrpSpPr>
        <p:grpSpPr>
          <a:xfrm>
            <a:off x="3173400" y="9957960"/>
            <a:ext cx="14309640" cy="329040"/>
            <a:chOff x="3173400" y="9957960"/>
            <a:chExt cx="14309640" cy="329040"/>
          </a:xfrm>
        </p:grpSpPr>
        <p:sp>
          <p:nvSpPr>
            <p:cNvPr id="76" name="Freeform 27"/>
            <p:cNvSpPr/>
            <p:nvPr/>
          </p:nvSpPr>
          <p:spPr>
            <a:xfrm rot="16200000">
              <a:off x="10235520" y="3039840"/>
              <a:ext cx="329040" cy="1416492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14164920"/>
                <a:gd name="textAreaBottom" fmla="*/ 14167080 h 14164920"/>
              </a:gdLst>
              <a:ahLst/>
              <a:rect l="textAreaLeft" t="textAreaTop" r="textAreaRight" b="textAreaBottom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7" name="TextBox 28"/>
            <p:cNvSpPr/>
            <p:nvPr/>
          </p:nvSpPr>
          <p:spPr>
            <a:xfrm rot="16200000">
              <a:off x="10163520" y="2967480"/>
              <a:ext cx="329040" cy="1430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78" name="TextBox 29"/>
          <p:cNvSpPr/>
          <p:nvPr/>
        </p:nvSpPr>
        <p:spPr>
          <a:xfrm>
            <a:off x="0" y="1597680"/>
            <a:ext cx="15963840" cy="325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ts val="8555"/>
              </a:lnSpc>
            </a:pPr>
            <a:r>
              <a:rPr b="1" lang="en-US" sz="611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nva Sans Bold"/>
                <a:ea typeface="Canva Sans Bold"/>
              </a:rPr>
              <a:t>Real-time Stress Detection on Social Network Posts using Big Data Technology</a:t>
            </a:r>
            <a:endParaRPr b="0" lang="en-IN" sz="61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Box 31"/>
          <p:cNvSpPr/>
          <p:nvPr/>
        </p:nvSpPr>
        <p:spPr>
          <a:xfrm>
            <a:off x="13072680" y="8532000"/>
            <a:ext cx="4435920" cy="131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ts val="5196"/>
              </a:lnSpc>
            </a:pPr>
            <a:r>
              <a:rPr b="1" lang="en-US" sz="3709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nva Sans Bold"/>
                <a:ea typeface="Canva Sans Bold"/>
              </a:rPr>
              <a:t>VASANTHA (122AD0030)</a:t>
            </a:r>
            <a:endParaRPr b="0" lang="en-IN" sz="370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Box 31"/>
          <p:cNvSpPr/>
          <p:nvPr/>
        </p:nvSpPr>
        <p:spPr>
          <a:xfrm>
            <a:off x="12992040" y="7242120"/>
            <a:ext cx="4435920" cy="131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ts val="5196"/>
              </a:lnSpc>
            </a:pPr>
            <a:r>
              <a:rPr b="1" lang="en-US" sz="3709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nva Sans Bold"/>
                <a:ea typeface="Canva Sans Bold"/>
              </a:rPr>
              <a:t>JYOTI SINGH (122AD0020)</a:t>
            </a:r>
            <a:endParaRPr b="0" lang="en-IN" sz="3709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roup 2"/>
          <p:cNvGrpSpPr/>
          <p:nvPr/>
        </p:nvGrpSpPr>
        <p:grpSpPr>
          <a:xfrm>
            <a:off x="17956800" y="2801520"/>
            <a:ext cx="329040" cy="7483320"/>
            <a:chOff x="17956800" y="2801520"/>
            <a:chExt cx="329040" cy="7483320"/>
          </a:xfrm>
        </p:grpSpPr>
        <p:sp>
          <p:nvSpPr>
            <p:cNvPr id="311" name="Freeform 3"/>
            <p:cNvSpPr/>
            <p:nvPr/>
          </p:nvSpPr>
          <p:spPr>
            <a:xfrm>
              <a:off x="17956800" y="2946240"/>
              <a:ext cx="329040" cy="733860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7338600"/>
                <a:gd name="textAreaBottom" fmla="*/ 7340760 h 7338600"/>
              </a:gdLst>
              <a:ahLst/>
              <a:rect l="textAreaLeft" t="textAreaTop" r="textAreaRight" b="textAreaBottom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2" name="TextBox 4"/>
            <p:cNvSpPr/>
            <p:nvPr/>
          </p:nvSpPr>
          <p:spPr>
            <a:xfrm>
              <a:off x="17956800" y="2801520"/>
              <a:ext cx="329040" cy="748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313" name="Group 5"/>
          <p:cNvGrpSpPr/>
          <p:nvPr/>
        </p:nvGrpSpPr>
        <p:grpSpPr>
          <a:xfrm>
            <a:off x="177120" y="3960"/>
            <a:ext cx="9918360" cy="329040"/>
            <a:chOff x="177120" y="3960"/>
            <a:chExt cx="9918360" cy="329040"/>
          </a:xfrm>
        </p:grpSpPr>
        <p:sp>
          <p:nvSpPr>
            <p:cNvPr id="314" name="Freeform 6"/>
            <p:cNvSpPr/>
            <p:nvPr/>
          </p:nvSpPr>
          <p:spPr>
            <a:xfrm rot="16200000">
              <a:off x="5043960" y="-4718160"/>
              <a:ext cx="329040" cy="977364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9773640"/>
                <a:gd name="textAreaBottom" fmla="*/ 9775800 h 9773640"/>
              </a:gdLst>
              <a:ahLst/>
              <a:rect l="textAreaLeft" t="textAreaTop" r="textAreaRight" b="textAreaBottom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5" name="TextBox 7"/>
            <p:cNvSpPr/>
            <p:nvPr/>
          </p:nvSpPr>
          <p:spPr>
            <a:xfrm rot="16200000">
              <a:off x="4971600" y="-4790160"/>
              <a:ext cx="329040" cy="9918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316" name="Group 8"/>
          <p:cNvGrpSpPr/>
          <p:nvPr/>
        </p:nvGrpSpPr>
        <p:grpSpPr>
          <a:xfrm>
            <a:off x="0" y="-144720"/>
            <a:ext cx="329040" cy="4999680"/>
            <a:chOff x="0" y="-144720"/>
            <a:chExt cx="329040" cy="4999680"/>
          </a:xfrm>
        </p:grpSpPr>
        <p:sp>
          <p:nvSpPr>
            <p:cNvPr id="317" name="Freeform 9"/>
            <p:cNvSpPr/>
            <p:nvPr/>
          </p:nvSpPr>
          <p:spPr>
            <a:xfrm>
              <a:off x="0" y="0"/>
              <a:ext cx="329040" cy="485496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4854960"/>
                <a:gd name="textAreaBottom" fmla="*/ 4857120 h 4854960"/>
              </a:gdLst>
              <a:ahLst/>
              <a:rect l="textAreaLeft" t="textAreaTop" r="textAreaRight" b="textAreaBottom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8" name="TextBox 10"/>
            <p:cNvSpPr/>
            <p:nvPr/>
          </p:nvSpPr>
          <p:spPr>
            <a:xfrm>
              <a:off x="0" y="-144720"/>
              <a:ext cx="329040" cy="499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319" name="Group 11"/>
          <p:cNvGrpSpPr/>
          <p:nvPr/>
        </p:nvGrpSpPr>
        <p:grpSpPr>
          <a:xfrm>
            <a:off x="0" y="4641840"/>
            <a:ext cx="329040" cy="5667120"/>
            <a:chOff x="0" y="4641840"/>
            <a:chExt cx="329040" cy="5667120"/>
          </a:xfrm>
        </p:grpSpPr>
        <p:sp>
          <p:nvSpPr>
            <p:cNvPr id="320" name="Freeform 12"/>
            <p:cNvSpPr/>
            <p:nvPr/>
          </p:nvSpPr>
          <p:spPr>
            <a:xfrm>
              <a:off x="0" y="4786200"/>
              <a:ext cx="329040" cy="552240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5522400"/>
                <a:gd name="textAreaBottom" fmla="*/ 5524560 h 5522400"/>
              </a:gdLst>
              <a:ahLst/>
              <a:rect l="textAreaLeft" t="textAreaTop" r="textAreaRight" b="textAreaBottom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1" name="TextBox 13"/>
            <p:cNvSpPr/>
            <p:nvPr/>
          </p:nvSpPr>
          <p:spPr>
            <a:xfrm>
              <a:off x="0" y="4641840"/>
              <a:ext cx="329040" cy="5667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322" name="Group 14"/>
          <p:cNvGrpSpPr/>
          <p:nvPr/>
        </p:nvGrpSpPr>
        <p:grpSpPr>
          <a:xfrm>
            <a:off x="9952560" y="3960"/>
            <a:ext cx="8333280" cy="329040"/>
            <a:chOff x="9952560" y="3960"/>
            <a:chExt cx="8333280" cy="329040"/>
          </a:xfrm>
        </p:grpSpPr>
        <p:sp>
          <p:nvSpPr>
            <p:cNvPr id="323" name="Freeform 15"/>
            <p:cNvSpPr/>
            <p:nvPr/>
          </p:nvSpPr>
          <p:spPr>
            <a:xfrm rot="16200000">
              <a:off x="14027040" y="-3925440"/>
              <a:ext cx="329040" cy="818856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8188560"/>
                <a:gd name="textAreaBottom" fmla="*/ 8190720 h 8188560"/>
              </a:gdLst>
              <a:ahLst/>
              <a:rect l="textAreaLeft" t="textAreaTop" r="textAreaRight" b="textAreaBottom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4" name="TextBox 16"/>
            <p:cNvSpPr/>
            <p:nvPr/>
          </p:nvSpPr>
          <p:spPr>
            <a:xfrm rot="16200000">
              <a:off x="13954680" y="-3997800"/>
              <a:ext cx="329040" cy="833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325" name="Group 17"/>
          <p:cNvGrpSpPr/>
          <p:nvPr/>
        </p:nvGrpSpPr>
        <p:grpSpPr>
          <a:xfrm>
            <a:off x="17956800" y="-144720"/>
            <a:ext cx="329040" cy="3155040"/>
            <a:chOff x="17956800" y="-144720"/>
            <a:chExt cx="329040" cy="3155040"/>
          </a:xfrm>
        </p:grpSpPr>
        <p:sp>
          <p:nvSpPr>
            <p:cNvPr id="326" name="Freeform 18"/>
            <p:cNvSpPr/>
            <p:nvPr/>
          </p:nvSpPr>
          <p:spPr>
            <a:xfrm>
              <a:off x="17956800" y="0"/>
              <a:ext cx="329040" cy="301032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3010320"/>
                <a:gd name="textAreaBottom" fmla="*/ 3012480 h 3010320"/>
              </a:gdLst>
              <a:ahLst/>
              <a:rect l="textAreaLeft" t="textAreaTop" r="textAreaRight" b="textAreaBottom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7" name="TextBox 19"/>
            <p:cNvSpPr/>
            <p:nvPr/>
          </p:nvSpPr>
          <p:spPr>
            <a:xfrm>
              <a:off x="17956800" y="-144720"/>
              <a:ext cx="329040" cy="3155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328" name="Group 20"/>
          <p:cNvGrpSpPr/>
          <p:nvPr/>
        </p:nvGrpSpPr>
        <p:grpSpPr>
          <a:xfrm>
            <a:off x="17285400" y="9957960"/>
            <a:ext cx="834840" cy="329040"/>
            <a:chOff x="17285400" y="9957960"/>
            <a:chExt cx="834840" cy="329040"/>
          </a:xfrm>
        </p:grpSpPr>
        <p:sp>
          <p:nvSpPr>
            <p:cNvPr id="329" name="Freeform 21"/>
            <p:cNvSpPr/>
            <p:nvPr/>
          </p:nvSpPr>
          <p:spPr>
            <a:xfrm rot="16200000">
              <a:off x="17610480" y="9777240"/>
              <a:ext cx="329040" cy="69012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690120"/>
                <a:gd name="textAreaBottom" fmla="*/ 692280 h 690120"/>
              </a:gdLst>
              <a:ahLst/>
              <a:rect l="textAreaLeft" t="textAreaTop" r="textAreaRight" b="textAreaBottom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0" name="TextBox 22"/>
            <p:cNvSpPr/>
            <p:nvPr/>
          </p:nvSpPr>
          <p:spPr>
            <a:xfrm rot="16200000">
              <a:off x="17538120" y="9704880"/>
              <a:ext cx="329040" cy="83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331" name="Group 23"/>
          <p:cNvGrpSpPr/>
          <p:nvPr/>
        </p:nvGrpSpPr>
        <p:grpSpPr>
          <a:xfrm>
            <a:off x="20880" y="9957960"/>
            <a:ext cx="3416760" cy="329040"/>
            <a:chOff x="20880" y="9957960"/>
            <a:chExt cx="3416760" cy="329040"/>
          </a:xfrm>
        </p:grpSpPr>
        <p:sp>
          <p:nvSpPr>
            <p:cNvPr id="332" name="Freeform 24"/>
            <p:cNvSpPr/>
            <p:nvPr/>
          </p:nvSpPr>
          <p:spPr>
            <a:xfrm rot="16200000">
              <a:off x="1636920" y="8486280"/>
              <a:ext cx="329040" cy="327204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3272040"/>
                <a:gd name="textAreaBottom" fmla="*/ 3274200 h 3272040"/>
              </a:gdLst>
              <a:ahLst/>
              <a:rect l="textAreaLeft" t="textAreaTop" r="textAreaRight" b="textAreaBottom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3" name="TextBox 25"/>
            <p:cNvSpPr/>
            <p:nvPr/>
          </p:nvSpPr>
          <p:spPr>
            <a:xfrm rot="16200000">
              <a:off x="1564560" y="8413920"/>
              <a:ext cx="329040" cy="3416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334" name="Group 26"/>
          <p:cNvGrpSpPr/>
          <p:nvPr/>
        </p:nvGrpSpPr>
        <p:grpSpPr>
          <a:xfrm>
            <a:off x="3173400" y="9957960"/>
            <a:ext cx="14309640" cy="329040"/>
            <a:chOff x="3173400" y="9957960"/>
            <a:chExt cx="14309640" cy="329040"/>
          </a:xfrm>
        </p:grpSpPr>
        <p:sp>
          <p:nvSpPr>
            <p:cNvPr id="335" name="Freeform 27"/>
            <p:cNvSpPr/>
            <p:nvPr/>
          </p:nvSpPr>
          <p:spPr>
            <a:xfrm rot="16200000">
              <a:off x="10235520" y="3039840"/>
              <a:ext cx="329040" cy="1416492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14164920"/>
                <a:gd name="textAreaBottom" fmla="*/ 14167080 h 14164920"/>
              </a:gdLst>
              <a:ahLst/>
              <a:rect l="textAreaLeft" t="textAreaTop" r="textAreaRight" b="textAreaBottom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6" name="TextBox 28"/>
            <p:cNvSpPr/>
            <p:nvPr/>
          </p:nvSpPr>
          <p:spPr>
            <a:xfrm rot="16200000">
              <a:off x="10163520" y="2967480"/>
              <a:ext cx="329040" cy="1430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337" name="TextBox 2"/>
          <p:cNvSpPr/>
          <p:nvPr/>
        </p:nvSpPr>
        <p:spPr>
          <a:xfrm>
            <a:off x="925200" y="902520"/>
            <a:ext cx="9141840" cy="14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400" spc="-1" strike="noStrike">
                <a:solidFill>
                  <a:srgbClr val="404040"/>
                </a:solidFill>
                <a:latin typeface="Aptos Display"/>
              </a:rPr>
              <a:t>Sample Prediction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8" name="Picture 1" descr=""/>
          <p:cNvPicPr/>
          <p:nvPr/>
        </p:nvPicPr>
        <p:blipFill>
          <a:blip r:embed="rId1"/>
          <a:stretch/>
        </p:blipFill>
        <p:spPr>
          <a:xfrm>
            <a:off x="1701000" y="3081960"/>
            <a:ext cx="13412160" cy="2207520"/>
          </a:xfrm>
          <a:prstGeom prst="rect">
            <a:avLst/>
          </a:prstGeom>
          <a:ln w="0">
            <a:noFill/>
          </a:ln>
        </p:spPr>
      </p:pic>
      <p:sp>
        <p:nvSpPr>
          <p:cNvPr id="339" name="Rectangle 4"/>
          <p:cNvSpPr/>
          <p:nvPr/>
        </p:nvSpPr>
        <p:spPr>
          <a:xfrm>
            <a:off x="2209680" y="6559920"/>
            <a:ext cx="9308520" cy="162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spAutoFit/>
          </a:bodyPr>
          <a:p>
            <a:pPr defTabSz="914400">
              <a:lnSpc>
                <a:spcPct val="150000"/>
              </a:lnSpc>
            </a:pPr>
            <a:r>
              <a:rPr b="0" lang="en-IN" sz="3350" spc="-1" strike="noStrike">
                <a:solidFill>
                  <a:schemeClr val="dk1"/>
                </a:solidFill>
                <a:latin typeface="Aptos Display"/>
              </a:rPr>
              <a:t>Text:  shows the input given to be classified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b="0" lang="en-IN" sz="3350" spc="-1" strike="noStrike">
                <a:solidFill>
                  <a:schemeClr val="dk1"/>
                </a:solidFill>
                <a:latin typeface="Aptos Display"/>
              </a:rPr>
              <a:t>Alert generated when stressed post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oup 2"/>
          <p:cNvGrpSpPr/>
          <p:nvPr/>
        </p:nvGrpSpPr>
        <p:grpSpPr>
          <a:xfrm>
            <a:off x="17956800" y="2801520"/>
            <a:ext cx="329040" cy="7483320"/>
            <a:chOff x="17956800" y="2801520"/>
            <a:chExt cx="329040" cy="7483320"/>
          </a:xfrm>
        </p:grpSpPr>
        <p:sp>
          <p:nvSpPr>
            <p:cNvPr id="341" name="Freeform 3"/>
            <p:cNvSpPr/>
            <p:nvPr/>
          </p:nvSpPr>
          <p:spPr>
            <a:xfrm>
              <a:off x="17956800" y="2946240"/>
              <a:ext cx="329040" cy="733860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7338600"/>
                <a:gd name="textAreaBottom" fmla="*/ 7340760 h 7338600"/>
              </a:gdLst>
              <a:ahLst/>
              <a:rect l="textAreaLeft" t="textAreaTop" r="textAreaRight" b="textAreaBottom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2" name="TextBox 4"/>
            <p:cNvSpPr/>
            <p:nvPr/>
          </p:nvSpPr>
          <p:spPr>
            <a:xfrm>
              <a:off x="17956800" y="2801520"/>
              <a:ext cx="329040" cy="748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343" name="Group 5"/>
          <p:cNvGrpSpPr/>
          <p:nvPr/>
        </p:nvGrpSpPr>
        <p:grpSpPr>
          <a:xfrm>
            <a:off x="177120" y="3960"/>
            <a:ext cx="9918360" cy="329040"/>
            <a:chOff x="177120" y="3960"/>
            <a:chExt cx="9918360" cy="329040"/>
          </a:xfrm>
        </p:grpSpPr>
        <p:sp>
          <p:nvSpPr>
            <p:cNvPr id="344" name="Freeform 6"/>
            <p:cNvSpPr/>
            <p:nvPr/>
          </p:nvSpPr>
          <p:spPr>
            <a:xfrm rot="16200000">
              <a:off x="5043960" y="-4718160"/>
              <a:ext cx="329040" cy="977364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9773640"/>
                <a:gd name="textAreaBottom" fmla="*/ 9775800 h 9773640"/>
              </a:gdLst>
              <a:ahLst/>
              <a:rect l="textAreaLeft" t="textAreaTop" r="textAreaRight" b="textAreaBottom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5" name="TextBox 7"/>
            <p:cNvSpPr/>
            <p:nvPr/>
          </p:nvSpPr>
          <p:spPr>
            <a:xfrm rot="16200000">
              <a:off x="4971600" y="-4790160"/>
              <a:ext cx="329040" cy="9918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346" name="Group 8"/>
          <p:cNvGrpSpPr/>
          <p:nvPr/>
        </p:nvGrpSpPr>
        <p:grpSpPr>
          <a:xfrm>
            <a:off x="0" y="-144720"/>
            <a:ext cx="329040" cy="4999680"/>
            <a:chOff x="0" y="-144720"/>
            <a:chExt cx="329040" cy="4999680"/>
          </a:xfrm>
        </p:grpSpPr>
        <p:sp>
          <p:nvSpPr>
            <p:cNvPr id="347" name="Freeform 9"/>
            <p:cNvSpPr/>
            <p:nvPr/>
          </p:nvSpPr>
          <p:spPr>
            <a:xfrm>
              <a:off x="0" y="0"/>
              <a:ext cx="329040" cy="485496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4854960"/>
                <a:gd name="textAreaBottom" fmla="*/ 4857120 h 4854960"/>
              </a:gdLst>
              <a:ahLst/>
              <a:rect l="textAreaLeft" t="textAreaTop" r="textAreaRight" b="textAreaBottom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8" name="TextBox 10"/>
            <p:cNvSpPr/>
            <p:nvPr/>
          </p:nvSpPr>
          <p:spPr>
            <a:xfrm>
              <a:off x="0" y="-144720"/>
              <a:ext cx="329040" cy="499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349" name="Group 11"/>
          <p:cNvGrpSpPr/>
          <p:nvPr/>
        </p:nvGrpSpPr>
        <p:grpSpPr>
          <a:xfrm>
            <a:off x="0" y="4641840"/>
            <a:ext cx="329040" cy="5667120"/>
            <a:chOff x="0" y="4641840"/>
            <a:chExt cx="329040" cy="5667120"/>
          </a:xfrm>
        </p:grpSpPr>
        <p:sp>
          <p:nvSpPr>
            <p:cNvPr id="350" name="Freeform 12"/>
            <p:cNvSpPr/>
            <p:nvPr/>
          </p:nvSpPr>
          <p:spPr>
            <a:xfrm>
              <a:off x="0" y="4786200"/>
              <a:ext cx="329040" cy="552240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5522400"/>
                <a:gd name="textAreaBottom" fmla="*/ 5524560 h 5522400"/>
              </a:gdLst>
              <a:ahLst/>
              <a:rect l="textAreaLeft" t="textAreaTop" r="textAreaRight" b="textAreaBottom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1" name="TextBox 13"/>
            <p:cNvSpPr/>
            <p:nvPr/>
          </p:nvSpPr>
          <p:spPr>
            <a:xfrm>
              <a:off x="0" y="4641840"/>
              <a:ext cx="329040" cy="5667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352" name="Group 14"/>
          <p:cNvGrpSpPr/>
          <p:nvPr/>
        </p:nvGrpSpPr>
        <p:grpSpPr>
          <a:xfrm>
            <a:off x="9952560" y="3960"/>
            <a:ext cx="8333280" cy="329040"/>
            <a:chOff x="9952560" y="3960"/>
            <a:chExt cx="8333280" cy="329040"/>
          </a:xfrm>
        </p:grpSpPr>
        <p:sp>
          <p:nvSpPr>
            <p:cNvPr id="353" name="Freeform 15"/>
            <p:cNvSpPr/>
            <p:nvPr/>
          </p:nvSpPr>
          <p:spPr>
            <a:xfrm rot="16200000">
              <a:off x="14027040" y="-3925440"/>
              <a:ext cx="329040" cy="818856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8188560"/>
                <a:gd name="textAreaBottom" fmla="*/ 8190720 h 8188560"/>
              </a:gdLst>
              <a:ahLst/>
              <a:rect l="textAreaLeft" t="textAreaTop" r="textAreaRight" b="textAreaBottom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4" name="TextBox 16"/>
            <p:cNvSpPr/>
            <p:nvPr/>
          </p:nvSpPr>
          <p:spPr>
            <a:xfrm rot="16200000">
              <a:off x="13954680" y="-3997800"/>
              <a:ext cx="329040" cy="833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355" name="Group 17"/>
          <p:cNvGrpSpPr/>
          <p:nvPr/>
        </p:nvGrpSpPr>
        <p:grpSpPr>
          <a:xfrm>
            <a:off x="17956800" y="-144720"/>
            <a:ext cx="329040" cy="3155040"/>
            <a:chOff x="17956800" y="-144720"/>
            <a:chExt cx="329040" cy="3155040"/>
          </a:xfrm>
        </p:grpSpPr>
        <p:sp>
          <p:nvSpPr>
            <p:cNvPr id="356" name="Freeform 18"/>
            <p:cNvSpPr/>
            <p:nvPr/>
          </p:nvSpPr>
          <p:spPr>
            <a:xfrm>
              <a:off x="17956800" y="0"/>
              <a:ext cx="329040" cy="301032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3010320"/>
                <a:gd name="textAreaBottom" fmla="*/ 3012480 h 3010320"/>
              </a:gdLst>
              <a:ahLst/>
              <a:rect l="textAreaLeft" t="textAreaTop" r="textAreaRight" b="textAreaBottom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7" name="TextBox 19"/>
            <p:cNvSpPr/>
            <p:nvPr/>
          </p:nvSpPr>
          <p:spPr>
            <a:xfrm>
              <a:off x="17956800" y="-144720"/>
              <a:ext cx="329040" cy="3155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358" name="Group 20"/>
          <p:cNvGrpSpPr/>
          <p:nvPr/>
        </p:nvGrpSpPr>
        <p:grpSpPr>
          <a:xfrm>
            <a:off x="17285400" y="9957960"/>
            <a:ext cx="834840" cy="329040"/>
            <a:chOff x="17285400" y="9957960"/>
            <a:chExt cx="834840" cy="329040"/>
          </a:xfrm>
        </p:grpSpPr>
        <p:sp>
          <p:nvSpPr>
            <p:cNvPr id="359" name="Freeform 21"/>
            <p:cNvSpPr/>
            <p:nvPr/>
          </p:nvSpPr>
          <p:spPr>
            <a:xfrm rot="16200000">
              <a:off x="17610480" y="9777240"/>
              <a:ext cx="329040" cy="69012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690120"/>
                <a:gd name="textAreaBottom" fmla="*/ 692280 h 690120"/>
              </a:gdLst>
              <a:ahLst/>
              <a:rect l="textAreaLeft" t="textAreaTop" r="textAreaRight" b="textAreaBottom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0" name="TextBox 22"/>
            <p:cNvSpPr/>
            <p:nvPr/>
          </p:nvSpPr>
          <p:spPr>
            <a:xfrm rot="16200000">
              <a:off x="17538120" y="9704880"/>
              <a:ext cx="329040" cy="83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361" name="Group 23"/>
          <p:cNvGrpSpPr/>
          <p:nvPr/>
        </p:nvGrpSpPr>
        <p:grpSpPr>
          <a:xfrm>
            <a:off x="20880" y="9957960"/>
            <a:ext cx="3416760" cy="329040"/>
            <a:chOff x="20880" y="9957960"/>
            <a:chExt cx="3416760" cy="329040"/>
          </a:xfrm>
        </p:grpSpPr>
        <p:sp>
          <p:nvSpPr>
            <p:cNvPr id="362" name="Freeform 24"/>
            <p:cNvSpPr/>
            <p:nvPr/>
          </p:nvSpPr>
          <p:spPr>
            <a:xfrm rot="16200000">
              <a:off x="1636920" y="8486280"/>
              <a:ext cx="329040" cy="327204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3272040"/>
                <a:gd name="textAreaBottom" fmla="*/ 3274200 h 3272040"/>
              </a:gdLst>
              <a:ahLst/>
              <a:rect l="textAreaLeft" t="textAreaTop" r="textAreaRight" b="textAreaBottom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3" name="TextBox 25"/>
            <p:cNvSpPr/>
            <p:nvPr/>
          </p:nvSpPr>
          <p:spPr>
            <a:xfrm rot="16200000">
              <a:off x="1564560" y="8413920"/>
              <a:ext cx="329040" cy="3416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364" name="Group 26"/>
          <p:cNvGrpSpPr/>
          <p:nvPr/>
        </p:nvGrpSpPr>
        <p:grpSpPr>
          <a:xfrm>
            <a:off x="3173400" y="9957960"/>
            <a:ext cx="14309640" cy="329040"/>
            <a:chOff x="3173400" y="9957960"/>
            <a:chExt cx="14309640" cy="329040"/>
          </a:xfrm>
        </p:grpSpPr>
        <p:sp>
          <p:nvSpPr>
            <p:cNvPr id="365" name="Freeform 27"/>
            <p:cNvSpPr/>
            <p:nvPr/>
          </p:nvSpPr>
          <p:spPr>
            <a:xfrm rot="16200000">
              <a:off x="10235520" y="3039840"/>
              <a:ext cx="329040" cy="1416492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14164920"/>
                <a:gd name="textAreaBottom" fmla="*/ 14167080 h 14164920"/>
              </a:gdLst>
              <a:ahLst/>
              <a:rect l="textAreaLeft" t="textAreaTop" r="textAreaRight" b="textAreaBottom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6" name="TextBox 28"/>
            <p:cNvSpPr/>
            <p:nvPr/>
          </p:nvSpPr>
          <p:spPr>
            <a:xfrm rot="16200000">
              <a:off x="10163520" y="2967480"/>
              <a:ext cx="329040" cy="1430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367" name="TextBox 2"/>
          <p:cNvSpPr/>
          <p:nvPr/>
        </p:nvSpPr>
        <p:spPr>
          <a:xfrm>
            <a:off x="925200" y="938520"/>
            <a:ext cx="12573360" cy="14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4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</a:rPr>
              <a:t>Results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"/>
          <p:cNvSpPr/>
          <p:nvPr/>
        </p:nvSpPr>
        <p:spPr>
          <a:xfrm>
            <a:off x="1800000" y="2160000"/>
            <a:ext cx="12240000" cy="665964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69" name="" descr=""/>
          <p:cNvPicPr/>
          <p:nvPr/>
        </p:nvPicPr>
        <p:blipFill>
          <a:blip r:embed="rId1"/>
          <a:srcRect l="560" t="2294" r="13960" b="11160"/>
          <a:stretch/>
        </p:blipFill>
        <p:spPr>
          <a:xfrm>
            <a:off x="1980000" y="2340000"/>
            <a:ext cx="11879640" cy="629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roup 2"/>
          <p:cNvGrpSpPr/>
          <p:nvPr/>
        </p:nvGrpSpPr>
        <p:grpSpPr>
          <a:xfrm>
            <a:off x="17956800" y="2801520"/>
            <a:ext cx="329040" cy="7483320"/>
            <a:chOff x="17956800" y="2801520"/>
            <a:chExt cx="329040" cy="7483320"/>
          </a:xfrm>
        </p:grpSpPr>
        <p:sp>
          <p:nvSpPr>
            <p:cNvPr id="371" name="Freeform 3"/>
            <p:cNvSpPr/>
            <p:nvPr/>
          </p:nvSpPr>
          <p:spPr>
            <a:xfrm>
              <a:off x="17956800" y="2946240"/>
              <a:ext cx="329040" cy="733860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7338600"/>
                <a:gd name="textAreaBottom" fmla="*/ 7340760 h 7338600"/>
              </a:gdLst>
              <a:ahLst/>
              <a:rect l="textAreaLeft" t="textAreaTop" r="textAreaRight" b="textAreaBottom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2" name="TextBox 4"/>
            <p:cNvSpPr/>
            <p:nvPr/>
          </p:nvSpPr>
          <p:spPr>
            <a:xfrm>
              <a:off x="17956800" y="2801520"/>
              <a:ext cx="329040" cy="748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373" name="Group 5"/>
          <p:cNvGrpSpPr/>
          <p:nvPr/>
        </p:nvGrpSpPr>
        <p:grpSpPr>
          <a:xfrm>
            <a:off x="177120" y="3960"/>
            <a:ext cx="9918360" cy="329040"/>
            <a:chOff x="177120" y="3960"/>
            <a:chExt cx="9918360" cy="329040"/>
          </a:xfrm>
        </p:grpSpPr>
        <p:sp>
          <p:nvSpPr>
            <p:cNvPr id="374" name="Freeform 6"/>
            <p:cNvSpPr/>
            <p:nvPr/>
          </p:nvSpPr>
          <p:spPr>
            <a:xfrm rot="16200000">
              <a:off x="5043960" y="-4718160"/>
              <a:ext cx="329040" cy="977364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9773640"/>
                <a:gd name="textAreaBottom" fmla="*/ 9775800 h 9773640"/>
              </a:gdLst>
              <a:ahLst/>
              <a:rect l="textAreaLeft" t="textAreaTop" r="textAreaRight" b="textAreaBottom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5" name="TextBox 7"/>
            <p:cNvSpPr/>
            <p:nvPr/>
          </p:nvSpPr>
          <p:spPr>
            <a:xfrm rot="16200000">
              <a:off x="4971600" y="-4790160"/>
              <a:ext cx="329040" cy="9918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376" name="Group 8"/>
          <p:cNvGrpSpPr/>
          <p:nvPr/>
        </p:nvGrpSpPr>
        <p:grpSpPr>
          <a:xfrm>
            <a:off x="0" y="-144720"/>
            <a:ext cx="329040" cy="4999680"/>
            <a:chOff x="0" y="-144720"/>
            <a:chExt cx="329040" cy="4999680"/>
          </a:xfrm>
        </p:grpSpPr>
        <p:sp>
          <p:nvSpPr>
            <p:cNvPr id="377" name="Freeform 9"/>
            <p:cNvSpPr/>
            <p:nvPr/>
          </p:nvSpPr>
          <p:spPr>
            <a:xfrm>
              <a:off x="0" y="0"/>
              <a:ext cx="329040" cy="485496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4854960"/>
                <a:gd name="textAreaBottom" fmla="*/ 4857120 h 4854960"/>
              </a:gdLst>
              <a:ahLst/>
              <a:rect l="textAreaLeft" t="textAreaTop" r="textAreaRight" b="textAreaBottom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8" name="TextBox 10"/>
            <p:cNvSpPr/>
            <p:nvPr/>
          </p:nvSpPr>
          <p:spPr>
            <a:xfrm>
              <a:off x="0" y="-144720"/>
              <a:ext cx="329040" cy="499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379" name="Group 11"/>
          <p:cNvGrpSpPr/>
          <p:nvPr/>
        </p:nvGrpSpPr>
        <p:grpSpPr>
          <a:xfrm>
            <a:off x="0" y="4641840"/>
            <a:ext cx="329040" cy="5667120"/>
            <a:chOff x="0" y="4641840"/>
            <a:chExt cx="329040" cy="5667120"/>
          </a:xfrm>
        </p:grpSpPr>
        <p:sp>
          <p:nvSpPr>
            <p:cNvPr id="380" name="Freeform 12"/>
            <p:cNvSpPr/>
            <p:nvPr/>
          </p:nvSpPr>
          <p:spPr>
            <a:xfrm>
              <a:off x="0" y="4786200"/>
              <a:ext cx="329040" cy="552240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5522400"/>
                <a:gd name="textAreaBottom" fmla="*/ 5524560 h 5522400"/>
              </a:gdLst>
              <a:ahLst/>
              <a:rect l="textAreaLeft" t="textAreaTop" r="textAreaRight" b="textAreaBottom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1" name="TextBox 13"/>
            <p:cNvSpPr/>
            <p:nvPr/>
          </p:nvSpPr>
          <p:spPr>
            <a:xfrm>
              <a:off x="0" y="4641840"/>
              <a:ext cx="329040" cy="5667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382" name="Group 14"/>
          <p:cNvGrpSpPr/>
          <p:nvPr/>
        </p:nvGrpSpPr>
        <p:grpSpPr>
          <a:xfrm>
            <a:off x="9952560" y="3960"/>
            <a:ext cx="8333280" cy="329040"/>
            <a:chOff x="9952560" y="3960"/>
            <a:chExt cx="8333280" cy="329040"/>
          </a:xfrm>
        </p:grpSpPr>
        <p:sp>
          <p:nvSpPr>
            <p:cNvPr id="383" name="Freeform 15"/>
            <p:cNvSpPr/>
            <p:nvPr/>
          </p:nvSpPr>
          <p:spPr>
            <a:xfrm rot="16200000">
              <a:off x="14027040" y="-3925440"/>
              <a:ext cx="329040" cy="818856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8188560"/>
                <a:gd name="textAreaBottom" fmla="*/ 8190720 h 8188560"/>
              </a:gdLst>
              <a:ahLst/>
              <a:rect l="textAreaLeft" t="textAreaTop" r="textAreaRight" b="textAreaBottom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4" name="TextBox 16"/>
            <p:cNvSpPr/>
            <p:nvPr/>
          </p:nvSpPr>
          <p:spPr>
            <a:xfrm rot="16200000">
              <a:off x="13954680" y="-3997800"/>
              <a:ext cx="329040" cy="833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385" name="Group 17"/>
          <p:cNvGrpSpPr/>
          <p:nvPr/>
        </p:nvGrpSpPr>
        <p:grpSpPr>
          <a:xfrm>
            <a:off x="17956800" y="-144720"/>
            <a:ext cx="329040" cy="3155040"/>
            <a:chOff x="17956800" y="-144720"/>
            <a:chExt cx="329040" cy="3155040"/>
          </a:xfrm>
        </p:grpSpPr>
        <p:sp>
          <p:nvSpPr>
            <p:cNvPr id="386" name="Freeform 18"/>
            <p:cNvSpPr/>
            <p:nvPr/>
          </p:nvSpPr>
          <p:spPr>
            <a:xfrm>
              <a:off x="17956800" y="0"/>
              <a:ext cx="329040" cy="301032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3010320"/>
                <a:gd name="textAreaBottom" fmla="*/ 3012480 h 3010320"/>
              </a:gdLst>
              <a:ahLst/>
              <a:rect l="textAreaLeft" t="textAreaTop" r="textAreaRight" b="textAreaBottom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7" name="TextBox 19"/>
            <p:cNvSpPr/>
            <p:nvPr/>
          </p:nvSpPr>
          <p:spPr>
            <a:xfrm>
              <a:off x="17956800" y="-144720"/>
              <a:ext cx="329040" cy="3155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388" name="Group 20"/>
          <p:cNvGrpSpPr/>
          <p:nvPr/>
        </p:nvGrpSpPr>
        <p:grpSpPr>
          <a:xfrm>
            <a:off x="17285400" y="9957960"/>
            <a:ext cx="834840" cy="329040"/>
            <a:chOff x="17285400" y="9957960"/>
            <a:chExt cx="834840" cy="329040"/>
          </a:xfrm>
        </p:grpSpPr>
        <p:sp>
          <p:nvSpPr>
            <p:cNvPr id="389" name="Freeform 21"/>
            <p:cNvSpPr/>
            <p:nvPr/>
          </p:nvSpPr>
          <p:spPr>
            <a:xfrm rot="16200000">
              <a:off x="17610480" y="9777240"/>
              <a:ext cx="329040" cy="69012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690120"/>
                <a:gd name="textAreaBottom" fmla="*/ 692280 h 690120"/>
              </a:gdLst>
              <a:ahLst/>
              <a:rect l="textAreaLeft" t="textAreaTop" r="textAreaRight" b="textAreaBottom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0" name="TextBox 22"/>
            <p:cNvSpPr/>
            <p:nvPr/>
          </p:nvSpPr>
          <p:spPr>
            <a:xfrm rot="16200000">
              <a:off x="17538120" y="9704880"/>
              <a:ext cx="329040" cy="83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391" name="Group 23"/>
          <p:cNvGrpSpPr/>
          <p:nvPr/>
        </p:nvGrpSpPr>
        <p:grpSpPr>
          <a:xfrm>
            <a:off x="20880" y="9957960"/>
            <a:ext cx="3416760" cy="329040"/>
            <a:chOff x="20880" y="9957960"/>
            <a:chExt cx="3416760" cy="329040"/>
          </a:xfrm>
        </p:grpSpPr>
        <p:sp>
          <p:nvSpPr>
            <p:cNvPr id="392" name="Freeform 24"/>
            <p:cNvSpPr/>
            <p:nvPr/>
          </p:nvSpPr>
          <p:spPr>
            <a:xfrm rot="16200000">
              <a:off x="1636920" y="8486280"/>
              <a:ext cx="329040" cy="327204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3272040"/>
                <a:gd name="textAreaBottom" fmla="*/ 3274200 h 3272040"/>
              </a:gdLst>
              <a:ahLst/>
              <a:rect l="textAreaLeft" t="textAreaTop" r="textAreaRight" b="textAreaBottom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3" name="TextBox 25"/>
            <p:cNvSpPr/>
            <p:nvPr/>
          </p:nvSpPr>
          <p:spPr>
            <a:xfrm rot="16200000">
              <a:off x="1564560" y="8413920"/>
              <a:ext cx="329040" cy="3416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394" name="Group 26"/>
          <p:cNvGrpSpPr/>
          <p:nvPr/>
        </p:nvGrpSpPr>
        <p:grpSpPr>
          <a:xfrm>
            <a:off x="3173400" y="9957960"/>
            <a:ext cx="14309640" cy="329040"/>
            <a:chOff x="3173400" y="9957960"/>
            <a:chExt cx="14309640" cy="329040"/>
          </a:xfrm>
        </p:grpSpPr>
        <p:sp>
          <p:nvSpPr>
            <p:cNvPr id="395" name="Freeform 27"/>
            <p:cNvSpPr/>
            <p:nvPr/>
          </p:nvSpPr>
          <p:spPr>
            <a:xfrm rot="16200000">
              <a:off x="10235520" y="3039840"/>
              <a:ext cx="329040" cy="1416492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14164920"/>
                <a:gd name="textAreaBottom" fmla="*/ 14167080 h 14164920"/>
              </a:gdLst>
              <a:ahLst/>
              <a:rect l="textAreaLeft" t="textAreaTop" r="textAreaRight" b="textAreaBottom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6" name="TextBox 28"/>
            <p:cNvSpPr/>
            <p:nvPr/>
          </p:nvSpPr>
          <p:spPr>
            <a:xfrm rot="16200000">
              <a:off x="10163520" y="2967480"/>
              <a:ext cx="329040" cy="1430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397" name="Rectangle 4"/>
          <p:cNvSpPr/>
          <p:nvPr/>
        </p:nvSpPr>
        <p:spPr>
          <a:xfrm>
            <a:off x="794880" y="615960"/>
            <a:ext cx="8682120" cy="75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IN" sz="4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Implemented Enhancements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Rectangle 7"/>
          <p:cNvSpPr/>
          <p:nvPr/>
        </p:nvSpPr>
        <p:spPr>
          <a:xfrm>
            <a:off x="1802520" y="1755720"/>
            <a:ext cx="15320160" cy="75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</a:rPr>
              <a:t>Model Improvements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</a:rPr>
              <a:t>Ensemble Learning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</a:rPr>
              <a:t>Implemented </a:t>
            </a:r>
            <a:r>
              <a:rPr b="1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</a:rPr>
              <a:t>Voting Classifier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</a:rPr>
              <a:t> (Hard Voting) using Decision Trees, GBT, and Logistic Regression.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</a:rPr>
              <a:t>Developed </a:t>
            </a:r>
            <a:r>
              <a:rPr b="1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</a:rPr>
              <a:t>Stacking Classifier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</a:rPr>
              <a:t> with Random Forest and GBT as base models and Logistic Regression as the meta-classifier.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  <a:tabLst>
                <a:tab algn="l" pos="0"/>
              </a:tabLst>
            </a:pP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</a:rPr>
              <a:t>Fine-tuning Deep Learning Models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</a:rPr>
              <a:t>BERT-based Stress Classification Model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</a:rPr>
              <a:t>Applied </a:t>
            </a:r>
            <a:r>
              <a:rPr b="1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</a:rPr>
              <a:t>Domain-Specific Pretraining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</a:rPr>
              <a:t> with class-weighted loss for imbalanced datasets.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</a:rPr>
              <a:t>Optimized learning rate and epochs for </a:t>
            </a:r>
            <a:r>
              <a:rPr b="1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</a:rPr>
              <a:t>better generalization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</a:rPr>
              <a:t>.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  <a:tabLst>
                <a:tab algn="l" pos="0"/>
              </a:tabLst>
            </a:pP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roup 2"/>
          <p:cNvGrpSpPr/>
          <p:nvPr/>
        </p:nvGrpSpPr>
        <p:grpSpPr>
          <a:xfrm>
            <a:off x="17956800" y="2801520"/>
            <a:ext cx="329040" cy="7483320"/>
            <a:chOff x="17956800" y="2801520"/>
            <a:chExt cx="329040" cy="7483320"/>
          </a:xfrm>
        </p:grpSpPr>
        <p:sp>
          <p:nvSpPr>
            <p:cNvPr id="400" name="Freeform 3"/>
            <p:cNvSpPr/>
            <p:nvPr/>
          </p:nvSpPr>
          <p:spPr>
            <a:xfrm>
              <a:off x="17956800" y="2946240"/>
              <a:ext cx="329040" cy="733860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7338600"/>
                <a:gd name="textAreaBottom" fmla="*/ 7340760 h 7338600"/>
              </a:gdLst>
              <a:ahLst/>
              <a:rect l="textAreaLeft" t="textAreaTop" r="textAreaRight" b="textAreaBottom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1" name="TextBox 4"/>
            <p:cNvSpPr/>
            <p:nvPr/>
          </p:nvSpPr>
          <p:spPr>
            <a:xfrm>
              <a:off x="17956800" y="2801520"/>
              <a:ext cx="329040" cy="748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402" name="Group 5"/>
          <p:cNvGrpSpPr/>
          <p:nvPr/>
        </p:nvGrpSpPr>
        <p:grpSpPr>
          <a:xfrm>
            <a:off x="177120" y="3960"/>
            <a:ext cx="9918360" cy="329040"/>
            <a:chOff x="177120" y="3960"/>
            <a:chExt cx="9918360" cy="329040"/>
          </a:xfrm>
        </p:grpSpPr>
        <p:sp>
          <p:nvSpPr>
            <p:cNvPr id="403" name="Freeform 6"/>
            <p:cNvSpPr/>
            <p:nvPr/>
          </p:nvSpPr>
          <p:spPr>
            <a:xfrm rot="16200000">
              <a:off x="5043960" y="-4718160"/>
              <a:ext cx="329040" cy="977364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9773640"/>
                <a:gd name="textAreaBottom" fmla="*/ 9775800 h 9773640"/>
              </a:gdLst>
              <a:ahLst/>
              <a:rect l="textAreaLeft" t="textAreaTop" r="textAreaRight" b="textAreaBottom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4" name="TextBox 7"/>
            <p:cNvSpPr/>
            <p:nvPr/>
          </p:nvSpPr>
          <p:spPr>
            <a:xfrm rot="16200000">
              <a:off x="4971600" y="-4790160"/>
              <a:ext cx="329040" cy="9918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405" name="Group 8"/>
          <p:cNvGrpSpPr/>
          <p:nvPr/>
        </p:nvGrpSpPr>
        <p:grpSpPr>
          <a:xfrm>
            <a:off x="0" y="-144720"/>
            <a:ext cx="329040" cy="4999680"/>
            <a:chOff x="0" y="-144720"/>
            <a:chExt cx="329040" cy="4999680"/>
          </a:xfrm>
        </p:grpSpPr>
        <p:sp>
          <p:nvSpPr>
            <p:cNvPr id="406" name="Freeform 9"/>
            <p:cNvSpPr/>
            <p:nvPr/>
          </p:nvSpPr>
          <p:spPr>
            <a:xfrm>
              <a:off x="0" y="0"/>
              <a:ext cx="329040" cy="485496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4854960"/>
                <a:gd name="textAreaBottom" fmla="*/ 4857120 h 4854960"/>
              </a:gdLst>
              <a:ahLst/>
              <a:rect l="textAreaLeft" t="textAreaTop" r="textAreaRight" b="textAreaBottom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7" name="TextBox 10"/>
            <p:cNvSpPr/>
            <p:nvPr/>
          </p:nvSpPr>
          <p:spPr>
            <a:xfrm>
              <a:off x="0" y="-144720"/>
              <a:ext cx="329040" cy="499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408" name="Group 11"/>
          <p:cNvGrpSpPr/>
          <p:nvPr/>
        </p:nvGrpSpPr>
        <p:grpSpPr>
          <a:xfrm>
            <a:off x="0" y="4641840"/>
            <a:ext cx="329040" cy="5667120"/>
            <a:chOff x="0" y="4641840"/>
            <a:chExt cx="329040" cy="5667120"/>
          </a:xfrm>
        </p:grpSpPr>
        <p:sp>
          <p:nvSpPr>
            <p:cNvPr id="409" name="Freeform 12"/>
            <p:cNvSpPr/>
            <p:nvPr/>
          </p:nvSpPr>
          <p:spPr>
            <a:xfrm>
              <a:off x="0" y="4786200"/>
              <a:ext cx="329040" cy="552240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5522400"/>
                <a:gd name="textAreaBottom" fmla="*/ 5524560 h 5522400"/>
              </a:gdLst>
              <a:ahLst/>
              <a:rect l="textAreaLeft" t="textAreaTop" r="textAreaRight" b="textAreaBottom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0" name="TextBox 13"/>
            <p:cNvSpPr/>
            <p:nvPr/>
          </p:nvSpPr>
          <p:spPr>
            <a:xfrm>
              <a:off x="0" y="4641840"/>
              <a:ext cx="329040" cy="5667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411" name="Group 14"/>
          <p:cNvGrpSpPr/>
          <p:nvPr/>
        </p:nvGrpSpPr>
        <p:grpSpPr>
          <a:xfrm>
            <a:off x="9952560" y="3960"/>
            <a:ext cx="8333280" cy="329040"/>
            <a:chOff x="9952560" y="3960"/>
            <a:chExt cx="8333280" cy="329040"/>
          </a:xfrm>
        </p:grpSpPr>
        <p:sp>
          <p:nvSpPr>
            <p:cNvPr id="412" name="Freeform 15"/>
            <p:cNvSpPr/>
            <p:nvPr/>
          </p:nvSpPr>
          <p:spPr>
            <a:xfrm rot="16200000">
              <a:off x="14027040" y="-3925440"/>
              <a:ext cx="329040" cy="818856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8188560"/>
                <a:gd name="textAreaBottom" fmla="*/ 8190720 h 8188560"/>
              </a:gdLst>
              <a:ahLst/>
              <a:rect l="textAreaLeft" t="textAreaTop" r="textAreaRight" b="textAreaBottom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3" name="TextBox 16"/>
            <p:cNvSpPr/>
            <p:nvPr/>
          </p:nvSpPr>
          <p:spPr>
            <a:xfrm rot="16200000">
              <a:off x="13954680" y="-3997800"/>
              <a:ext cx="329040" cy="833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414" name="Group 17"/>
          <p:cNvGrpSpPr/>
          <p:nvPr/>
        </p:nvGrpSpPr>
        <p:grpSpPr>
          <a:xfrm>
            <a:off x="17956800" y="-144720"/>
            <a:ext cx="329040" cy="3155040"/>
            <a:chOff x="17956800" y="-144720"/>
            <a:chExt cx="329040" cy="3155040"/>
          </a:xfrm>
        </p:grpSpPr>
        <p:sp>
          <p:nvSpPr>
            <p:cNvPr id="415" name="Freeform 18"/>
            <p:cNvSpPr/>
            <p:nvPr/>
          </p:nvSpPr>
          <p:spPr>
            <a:xfrm>
              <a:off x="17956800" y="0"/>
              <a:ext cx="329040" cy="301032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3010320"/>
                <a:gd name="textAreaBottom" fmla="*/ 3012480 h 3010320"/>
              </a:gdLst>
              <a:ahLst/>
              <a:rect l="textAreaLeft" t="textAreaTop" r="textAreaRight" b="textAreaBottom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6" name="TextBox 19"/>
            <p:cNvSpPr/>
            <p:nvPr/>
          </p:nvSpPr>
          <p:spPr>
            <a:xfrm>
              <a:off x="17956800" y="-144720"/>
              <a:ext cx="329040" cy="3155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417" name="Group 20"/>
          <p:cNvGrpSpPr/>
          <p:nvPr/>
        </p:nvGrpSpPr>
        <p:grpSpPr>
          <a:xfrm>
            <a:off x="17285400" y="9957960"/>
            <a:ext cx="834840" cy="329040"/>
            <a:chOff x="17285400" y="9957960"/>
            <a:chExt cx="834840" cy="329040"/>
          </a:xfrm>
        </p:grpSpPr>
        <p:sp>
          <p:nvSpPr>
            <p:cNvPr id="418" name="Freeform 21"/>
            <p:cNvSpPr/>
            <p:nvPr/>
          </p:nvSpPr>
          <p:spPr>
            <a:xfrm rot="16200000">
              <a:off x="17610480" y="9777240"/>
              <a:ext cx="329040" cy="69012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690120"/>
                <a:gd name="textAreaBottom" fmla="*/ 692280 h 690120"/>
              </a:gdLst>
              <a:ahLst/>
              <a:rect l="textAreaLeft" t="textAreaTop" r="textAreaRight" b="textAreaBottom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9" name="TextBox 22"/>
            <p:cNvSpPr/>
            <p:nvPr/>
          </p:nvSpPr>
          <p:spPr>
            <a:xfrm rot="16200000">
              <a:off x="17538120" y="9704880"/>
              <a:ext cx="329040" cy="83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420" name="Group 23"/>
          <p:cNvGrpSpPr/>
          <p:nvPr/>
        </p:nvGrpSpPr>
        <p:grpSpPr>
          <a:xfrm>
            <a:off x="20880" y="9957960"/>
            <a:ext cx="3416760" cy="329040"/>
            <a:chOff x="20880" y="9957960"/>
            <a:chExt cx="3416760" cy="329040"/>
          </a:xfrm>
        </p:grpSpPr>
        <p:sp>
          <p:nvSpPr>
            <p:cNvPr id="421" name="Freeform 24"/>
            <p:cNvSpPr/>
            <p:nvPr/>
          </p:nvSpPr>
          <p:spPr>
            <a:xfrm rot="16200000">
              <a:off x="1636920" y="8486280"/>
              <a:ext cx="329040" cy="327204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3272040"/>
                <a:gd name="textAreaBottom" fmla="*/ 3274200 h 3272040"/>
              </a:gdLst>
              <a:ahLst/>
              <a:rect l="textAreaLeft" t="textAreaTop" r="textAreaRight" b="textAreaBottom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2" name="TextBox 25"/>
            <p:cNvSpPr/>
            <p:nvPr/>
          </p:nvSpPr>
          <p:spPr>
            <a:xfrm rot="16200000">
              <a:off x="1564560" y="8413920"/>
              <a:ext cx="329040" cy="3416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423" name="Group 26"/>
          <p:cNvGrpSpPr/>
          <p:nvPr/>
        </p:nvGrpSpPr>
        <p:grpSpPr>
          <a:xfrm>
            <a:off x="3173400" y="9957960"/>
            <a:ext cx="14309640" cy="329040"/>
            <a:chOff x="3173400" y="9957960"/>
            <a:chExt cx="14309640" cy="329040"/>
          </a:xfrm>
        </p:grpSpPr>
        <p:sp>
          <p:nvSpPr>
            <p:cNvPr id="424" name="Freeform 27"/>
            <p:cNvSpPr/>
            <p:nvPr/>
          </p:nvSpPr>
          <p:spPr>
            <a:xfrm rot="16200000">
              <a:off x="10235520" y="3039840"/>
              <a:ext cx="329040" cy="1416492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14164920"/>
                <a:gd name="textAreaBottom" fmla="*/ 14167080 h 14164920"/>
              </a:gdLst>
              <a:ahLst/>
              <a:rect l="textAreaLeft" t="textAreaTop" r="textAreaRight" b="textAreaBottom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5" name="TextBox 28"/>
            <p:cNvSpPr/>
            <p:nvPr/>
          </p:nvSpPr>
          <p:spPr>
            <a:xfrm rot="16200000">
              <a:off x="10163520" y="2967480"/>
              <a:ext cx="329040" cy="1430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426" name="TextBox 29"/>
          <p:cNvSpPr/>
          <p:nvPr/>
        </p:nvSpPr>
        <p:spPr>
          <a:xfrm>
            <a:off x="5742360" y="3664440"/>
            <a:ext cx="12212280" cy="120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9519"/>
              </a:lnSpc>
            </a:pPr>
            <a:r>
              <a:rPr b="1" lang="en-US" sz="138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ptos Display"/>
                <a:ea typeface="Canva Sans Bold"/>
              </a:rPr>
              <a:t>Thank You</a:t>
            </a:r>
            <a:endParaRPr b="0" lang="en-IN" sz="13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2"/>
          <p:cNvGrpSpPr/>
          <p:nvPr/>
        </p:nvGrpSpPr>
        <p:grpSpPr>
          <a:xfrm>
            <a:off x="17956800" y="2801520"/>
            <a:ext cx="329040" cy="7483320"/>
            <a:chOff x="17956800" y="2801520"/>
            <a:chExt cx="329040" cy="7483320"/>
          </a:xfrm>
        </p:grpSpPr>
        <p:sp>
          <p:nvSpPr>
            <p:cNvPr id="82" name="Freeform 3"/>
            <p:cNvSpPr/>
            <p:nvPr/>
          </p:nvSpPr>
          <p:spPr>
            <a:xfrm>
              <a:off x="17956800" y="2946240"/>
              <a:ext cx="329040" cy="733860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7338600"/>
                <a:gd name="textAreaBottom" fmla="*/ 7340760 h 7338600"/>
              </a:gdLst>
              <a:ahLst/>
              <a:rect l="textAreaLeft" t="textAreaTop" r="textAreaRight" b="textAreaBottom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TextBox 4"/>
            <p:cNvSpPr/>
            <p:nvPr/>
          </p:nvSpPr>
          <p:spPr>
            <a:xfrm>
              <a:off x="17956800" y="2801520"/>
              <a:ext cx="329040" cy="748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84" name="Group 5"/>
          <p:cNvGrpSpPr/>
          <p:nvPr/>
        </p:nvGrpSpPr>
        <p:grpSpPr>
          <a:xfrm>
            <a:off x="177120" y="3960"/>
            <a:ext cx="9918360" cy="329040"/>
            <a:chOff x="177120" y="3960"/>
            <a:chExt cx="9918360" cy="329040"/>
          </a:xfrm>
        </p:grpSpPr>
        <p:sp>
          <p:nvSpPr>
            <p:cNvPr id="85" name="Freeform 6"/>
            <p:cNvSpPr/>
            <p:nvPr/>
          </p:nvSpPr>
          <p:spPr>
            <a:xfrm rot="16200000">
              <a:off x="5043960" y="-4718160"/>
              <a:ext cx="329040" cy="977364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9773640"/>
                <a:gd name="textAreaBottom" fmla="*/ 9775800 h 9773640"/>
              </a:gdLst>
              <a:ahLst/>
              <a:rect l="textAreaLeft" t="textAreaTop" r="textAreaRight" b="textAreaBottom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TextBox 7"/>
            <p:cNvSpPr/>
            <p:nvPr/>
          </p:nvSpPr>
          <p:spPr>
            <a:xfrm rot="16200000">
              <a:off x="4971600" y="-4790160"/>
              <a:ext cx="329040" cy="9918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87" name="Group 8"/>
          <p:cNvGrpSpPr/>
          <p:nvPr/>
        </p:nvGrpSpPr>
        <p:grpSpPr>
          <a:xfrm>
            <a:off x="0" y="-144720"/>
            <a:ext cx="329040" cy="4999680"/>
            <a:chOff x="0" y="-144720"/>
            <a:chExt cx="329040" cy="4999680"/>
          </a:xfrm>
        </p:grpSpPr>
        <p:sp>
          <p:nvSpPr>
            <p:cNvPr id="88" name="Freeform 9"/>
            <p:cNvSpPr/>
            <p:nvPr/>
          </p:nvSpPr>
          <p:spPr>
            <a:xfrm>
              <a:off x="0" y="0"/>
              <a:ext cx="329040" cy="485496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4854960"/>
                <a:gd name="textAreaBottom" fmla="*/ 4857120 h 4854960"/>
              </a:gdLst>
              <a:ahLst/>
              <a:rect l="textAreaLeft" t="textAreaTop" r="textAreaRight" b="textAreaBottom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TextBox 10"/>
            <p:cNvSpPr/>
            <p:nvPr/>
          </p:nvSpPr>
          <p:spPr>
            <a:xfrm>
              <a:off x="0" y="-144720"/>
              <a:ext cx="329040" cy="499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90" name="Group 11"/>
          <p:cNvGrpSpPr/>
          <p:nvPr/>
        </p:nvGrpSpPr>
        <p:grpSpPr>
          <a:xfrm>
            <a:off x="0" y="4641840"/>
            <a:ext cx="329040" cy="5667120"/>
            <a:chOff x="0" y="4641840"/>
            <a:chExt cx="329040" cy="5667120"/>
          </a:xfrm>
        </p:grpSpPr>
        <p:sp>
          <p:nvSpPr>
            <p:cNvPr id="91" name="Freeform 12"/>
            <p:cNvSpPr/>
            <p:nvPr/>
          </p:nvSpPr>
          <p:spPr>
            <a:xfrm>
              <a:off x="0" y="4786200"/>
              <a:ext cx="329040" cy="552240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5522400"/>
                <a:gd name="textAreaBottom" fmla="*/ 5524560 h 5522400"/>
              </a:gdLst>
              <a:ahLst/>
              <a:rect l="textAreaLeft" t="textAreaTop" r="textAreaRight" b="textAreaBottom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2" name="TextBox 13"/>
            <p:cNvSpPr/>
            <p:nvPr/>
          </p:nvSpPr>
          <p:spPr>
            <a:xfrm>
              <a:off x="0" y="4641840"/>
              <a:ext cx="329040" cy="5667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93" name="Group 14"/>
          <p:cNvGrpSpPr/>
          <p:nvPr/>
        </p:nvGrpSpPr>
        <p:grpSpPr>
          <a:xfrm>
            <a:off x="9952560" y="3960"/>
            <a:ext cx="8333280" cy="329040"/>
            <a:chOff x="9952560" y="3960"/>
            <a:chExt cx="8333280" cy="329040"/>
          </a:xfrm>
        </p:grpSpPr>
        <p:sp>
          <p:nvSpPr>
            <p:cNvPr id="94" name="Freeform 15"/>
            <p:cNvSpPr/>
            <p:nvPr/>
          </p:nvSpPr>
          <p:spPr>
            <a:xfrm rot="16200000">
              <a:off x="14027040" y="-3925440"/>
              <a:ext cx="329040" cy="818856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8188560"/>
                <a:gd name="textAreaBottom" fmla="*/ 8190720 h 8188560"/>
              </a:gdLst>
              <a:ahLst/>
              <a:rect l="textAreaLeft" t="textAreaTop" r="textAreaRight" b="textAreaBottom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" name="TextBox 16"/>
            <p:cNvSpPr/>
            <p:nvPr/>
          </p:nvSpPr>
          <p:spPr>
            <a:xfrm rot="16200000">
              <a:off x="13954680" y="-3997800"/>
              <a:ext cx="329040" cy="833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96" name="Group 17"/>
          <p:cNvGrpSpPr/>
          <p:nvPr/>
        </p:nvGrpSpPr>
        <p:grpSpPr>
          <a:xfrm>
            <a:off x="17956800" y="-144720"/>
            <a:ext cx="329040" cy="3155040"/>
            <a:chOff x="17956800" y="-144720"/>
            <a:chExt cx="329040" cy="3155040"/>
          </a:xfrm>
        </p:grpSpPr>
        <p:sp>
          <p:nvSpPr>
            <p:cNvPr id="97" name="Freeform 18"/>
            <p:cNvSpPr/>
            <p:nvPr/>
          </p:nvSpPr>
          <p:spPr>
            <a:xfrm>
              <a:off x="17956800" y="0"/>
              <a:ext cx="329040" cy="301032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3010320"/>
                <a:gd name="textAreaBottom" fmla="*/ 3012480 h 3010320"/>
              </a:gdLst>
              <a:ahLst/>
              <a:rect l="textAreaLeft" t="textAreaTop" r="textAreaRight" b="textAreaBottom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8" name="TextBox 19"/>
            <p:cNvSpPr/>
            <p:nvPr/>
          </p:nvSpPr>
          <p:spPr>
            <a:xfrm>
              <a:off x="17956800" y="-144720"/>
              <a:ext cx="329040" cy="3155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99" name="Group 20"/>
          <p:cNvGrpSpPr/>
          <p:nvPr/>
        </p:nvGrpSpPr>
        <p:grpSpPr>
          <a:xfrm>
            <a:off x="17285400" y="9957960"/>
            <a:ext cx="834840" cy="329040"/>
            <a:chOff x="17285400" y="9957960"/>
            <a:chExt cx="834840" cy="329040"/>
          </a:xfrm>
        </p:grpSpPr>
        <p:sp>
          <p:nvSpPr>
            <p:cNvPr id="100" name="Freeform 21"/>
            <p:cNvSpPr/>
            <p:nvPr/>
          </p:nvSpPr>
          <p:spPr>
            <a:xfrm rot="16200000">
              <a:off x="17610480" y="9777240"/>
              <a:ext cx="329040" cy="69012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690120"/>
                <a:gd name="textAreaBottom" fmla="*/ 692280 h 690120"/>
              </a:gdLst>
              <a:ahLst/>
              <a:rect l="textAreaLeft" t="textAreaTop" r="textAreaRight" b="textAreaBottom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1" name="TextBox 22"/>
            <p:cNvSpPr/>
            <p:nvPr/>
          </p:nvSpPr>
          <p:spPr>
            <a:xfrm rot="16200000">
              <a:off x="17538120" y="9704880"/>
              <a:ext cx="329040" cy="83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102" name="Group 23"/>
          <p:cNvGrpSpPr/>
          <p:nvPr/>
        </p:nvGrpSpPr>
        <p:grpSpPr>
          <a:xfrm>
            <a:off x="20880" y="9957960"/>
            <a:ext cx="3416760" cy="329040"/>
            <a:chOff x="20880" y="9957960"/>
            <a:chExt cx="3416760" cy="329040"/>
          </a:xfrm>
        </p:grpSpPr>
        <p:sp>
          <p:nvSpPr>
            <p:cNvPr id="103" name="Freeform 24"/>
            <p:cNvSpPr/>
            <p:nvPr/>
          </p:nvSpPr>
          <p:spPr>
            <a:xfrm rot="16200000">
              <a:off x="1636920" y="8486280"/>
              <a:ext cx="329040" cy="327204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3272040"/>
                <a:gd name="textAreaBottom" fmla="*/ 3274200 h 3272040"/>
              </a:gdLst>
              <a:ahLst/>
              <a:rect l="textAreaLeft" t="textAreaTop" r="textAreaRight" b="textAreaBottom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" name="TextBox 25"/>
            <p:cNvSpPr/>
            <p:nvPr/>
          </p:nvSpPr>
          <p:spPr>
            <a:xfrm rot="16200000">
              <a:off x="1564560" y="8413920"/>
              <a:ext cx="329040" cy="3416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105" name="Group 26"/>
          <p:cNvGrpSpPr/>
          <p:nvPr/>
        </p:nvGrpSpPr>
        <p:grpSpPr>
          <a:xfrm>
            <a:off x="3173400" y="9957960"/>
            <a:ext cx="14309640" cy="329040"/>
            <a:chOff x="3173400" y="9957960"/>
            <a:chExt cx="14309640" cy="329040"/>
          </a:xfrm>
        </p:grpSpPr>
        <p:sp>
          <p:nvSpPr>
            <p:cNvPr id="106" name="Freeform 27"/>
            <p:cNvSpPr/>
            <p:nvPr/>
          </p:nvSpPr>
          <p:spPr>
            <a:xfrm rot="16200000">
              <a:off x="10235520" y="3039840"/>
              <a:ext cx="329040" cy="1416492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14164920"/>
                <a:gd name="textAreaBottom" fmla="*/ 14167080 h 14164920"/>
              </a:gdLst>
              <a:ahLst/>
              <a:rect l="textAreaLeft" t="textAreaTop" r="textAreaRight" b="textAreaBottom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7" name="TextBox 28"/>
            <p:cNvSpPr/>
            <p:nvPr/>
          </p:nvSpPr>
          <p:spPr>
            <a:xfrm rot="16200000">
              <a:off x="10163520" y="2967480"/>
              <a:ext cx="329040" cy="1430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08" name="TextBox 29"/>
          <p:cNvSpPr/>
          <p:nvPr/>
        </p:nvSpPr>
        <p:spPr>
          <a:xfrm>
            <a:off x="843120" y="935640"/>
            <a:ext cx="16833240" cy="86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266"/>
              </a:lnSpc>
            </a:pPr>
            <a:r>
              <a:rPr b="1" lang="en-US" sz="4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 Bold"/>
              </a:rPr>
              <a:t>Research Paper Overview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266"/>
              </a:lnSpc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ts val="4266"/>
              </a:lnSpc>
            </a:pPr>
            <a:r>
              <a:rPr b="1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Title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: Real-time Stress Detection on Social Network Posts using Big Data Technology  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ts val="4266"/>
              </a:lnSpc>
            </a:pPr>
            <a:r>
              <a:rPr b="1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Dataset: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 - Dreaddit (190,000 Reddit posts, 3,553 labeled instances)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ts val="4266"/>
              </a:lnSpc>
            </a:pPr>
            <a:r>
              <a:rPr b="1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Class Distribution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: 1,870 stressed vs. 1,683 non-stressed posts  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ts val="4266"/>
              </a:lnSpc>
            </a:pP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ts val="4266"/>
              </a:lnSpc>
            </a:pPr>
            <a:r>
              <a:rPr b="1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Technologies Used in Paper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:    - Apache Kafka (Streaming)    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ts val="4266"/>
              </a:lnSpc>
            </a:pP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	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	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	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	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	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	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	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- Apache Spark (Processing)    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ts val="4266"/>
              </a:lnSpc>
            </a:pP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	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	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	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	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	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	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	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- Apache Airflow (Pipeline Orchestration)  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ts val="4266"/>
              </a:lnSpc>
            </a:pPr>
            <a:r>
              <a:rPr b="1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Models Implemented in Paper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:    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ts val="4266"/>
              </a:lnSpc>
            </a:pP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Traditional ML:  Logistic Regression, SVM, Random Forest, Decision Trees, Gradient-Boosted Trees    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ts val="4266"/>
              </a:lnSpc>
            </a:pP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Deep Learning:   BERT, RoBERTa, DistilBERT, XLNet, Electra  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ts val="4266"/>
              </a:lnSpc>
            </a:pP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ts val="4266"/>
              </a:lnSpc>
            </a:pPr>
            <a:r>
              <a:rPr b="1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Best Accuracy 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: Logistic Regression – 69.39% 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2"/>
          <p:cNvGrpSpPr/>
          <p:nvPr/>
        </p:nvGrpSpPr>
        <p:grpSpPr>
          <a:xfrm>
            <a:off x="17956800" y="2801520"/>
            <a:ext cx="329040" cy="7483320"/>
            <a:chOff x="17956800" y="2801520"/>
            <a:chExt cx="329040" cy="7483320"/>
          </a:xfrm>
        </p:grpSpPr>
        <p:sp>
          <p:nvSpPr>
            <p:cNvPr id="110" name="Freeform 3"/>
            <p:cNvSpPr/>
            <p:nvPr/>
          </p:nvSpPr>
          <p:spPr>
            <a:xfrm>
              <a:off x="17956800" y="2946240"/>
              <a:ext cx="329040" cy="733860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7338600"/>
                <a:gd name="textAreaBottom" fmla="*/ 7340760 h 7338600"/>
              </a:gdLst>
              <a:ahLst/>
              <a:rect l="textAreaLeft" t="textAreaTop" r="textAreaRight" b="textAreaBottom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1" name="TextBox 4"/>
            <p:cNvSpPr/>
            <p:nvPr/>
          </p:nvSpPr>
          <p:spPr>
            <a:xfrm>
              <a:off x="17956800" y="2801520"/>
              <a:ext cx="329040" cy="748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112" name="Group 5"/>
          <p:cNvGrpSpPr/>
          <p:nvPr/>
        </p:nvGrpSpPr>
        <p:grpSpPr>
          <a:xfrm>
            <a:off x="177120" y="3960"/>
            <a:ext cx="9918360" cy="329040"/>
            <a:chOff x="177120" y="3960"/>
            <a:chExt cx="9918360" cy="329040"/>
          </a:xfrm>
        </p:grpSpPr>
        <p:sp>
          <p:nvSpPr>
            <p:cNvPr id="113" name="Freeform 6"/>
            <p:cNvSpPr/>
            <p:nvPr/>
          </p:nvSpPr>
          <p:spPr>
            <a:xfrm rot="16200000">
              <a:off x="5043960" y="-4718160"/>
              <a:ext cx="329040" cy="977364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9773640"/>
                <a:gd name="textAreaBottom" fmla="*/ 9775800 h 9773640"/>
              </a:gdLst>
              <a:ahLst/>
              <a:rect l="textAreaLeft" t="textAreaTop" r="textAreaRight" b="textAreaBottom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4" name="TextBox 7"/>
            <p:cNvSpPr/>
            <p:nvPr/>
          </p:nvSpPr>
          <p:spPr>
            <a:xfrm rot="16200000">
              <a:off x="4971600" y="-4790160"/>
              <a:ext cx="329040" cy="9918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115" name="Group 8"/>
          <p:cNvGrpSpPr/>
          <p:nvPr/>
        </p:nvGrpSpPr>
        <p:grpSpPr>
          <a:xfrm>
            <a:off x="0" y="-144720"/>
            <a:ext cx="329040" cy="4999680"/>
            <a:chOff x="0" y="-144720"/>
            <a:chExt cx="329040" cy="4999680"/>
          </a:xfrm>
        </p:grpSpPr>
        <p:sp>
          <p:nvSpPr>
            <p:cNvPr id="116" name="Freeform 9"/>
            <p:cNvSpPr/>
            <p:nvPr/>
          </p:nvSpPr>
          <p:spPr>
            <a:xfrm>
              <a:off x="0" y="0"/>
              <a:ext cx="329040" cy="485496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4854960"/>
                <a:gd name="textAreaBottom" fmla="*/ 4857120 h 4854960"/>
              </a:gdLst>
              <a:ahLst/>
              <a:rect l="textAreaLeft" t="textAreaTop" r="textAreaRight" b="textAreaBottom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7" name="TextBox 10"/>
            <p:cNvSpPr/>
            <p:nvPr/>
          </p:nvSpPr>
          <p:spPr>
            <a:xfrm>
              <a:off x="0" y="-144720"/>
              <a:ext cx="329040" cy="499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118" name="Group 11"/>
          <p:cNvGrpSpPr/>
          <p:nvPr/>
        </p:nvGrpSpPr>
        <p:grpSpPr>
          <a:xfrm>
            <a:off x="0" y="4641840"/>
            <a:ext cx="329040" cy="5667120"/>
            <a:chOff x="0" y="4641840"/>
            <a:chExt cx="329040" cy="5667120"/>
          </a:xfrm>
        </p:grpSpPr>
        <p:sp>
          <p:nvSpPr>
            <p:cNvPr id="119" name="Freeform 12"/>
            <p:cNvSpPr/>
            <p:nvPr/>
          </p:nvSpPr>
          <p:spPr>
            <a:xfrm>
              <a:off x="0" y="4786200"/>
              <a:ext cx="329040" cy="552240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5522400"/>
                <a:gd name="textAreaBottom" fmla="*/ 5524560 h 5522400"/>
              </a:gdLst>
              <a:ahLst/>
              <a:rect l="textAreaLeft" t="textAreaTop" r="textAreaRight" b="textAreaBottom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0" name="TextBox 13"/>
            <p:cNvSpPr/>
            <p:nvPr/>
          </p:nvSpPr>
          <p:spPr>
            <a:xfrm>
              <a:off x="0" y="4641840"/>
              <a:ext cx="329040" cy="5667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121" name="Group 14"/>
          <p:cNvGrpSpPr/>
          <p:nvPr/>
        </p:nvGrpSpPr>
        <p:grpSpPr>
          <a:xfrm>
            <a:off x="9952560" y="3960"/>
            <a:ext cx="8333280" cy="329040"/>
            <a:chOff x="9952560" y="3960"/>
            <a:chExt cx="8333280" cy="329040"/>
          </a:xfrm>
        </p:grpSpPr>
        <p:sp>
          <p:nvSpPr>
            <p:cNvPr id="122" name="Freeform 15"/>
            <p:cNvSpPr/>
            <p:nvPr/>
          </p:nvSpPr>
          <p:spPr>
            <a:xfrm rot="16200000">
              <a:off x="14027040" y="-3925440"/>
              <a:ext cx="329040" cy="818856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8188560"/>
                <a:gd name="textAreaBottom" fmla="*/ 8190720 h 8188560"/>
              </a:gdLst>
              <a:ahLst/>
              <a:rect l="textAreaLeft" t="textAreaTop" r="textAreaRight" b="textAreaBottom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" name="TextBox 16"/>
            <p:cNvSpPr/>
            <p:nvPr/>
          </p:nvSpPr>
          <p:spPr>
            <a:xfrm rot="16200000">
              <a:off x="13954680" y="-3997800"/>
              <a:ext cx="329040" cy="833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124" name="Group 17"/>
          <p:cNvGrpSpPr/>
          <p:nvPr/>
        </p:nvGrpSpPr>
        <p:grpSpPr>
          <a:xfrm>
            <a:off x="17956800" y="-144720"/>
            <a:ext cx="329040" cy="3155040"/>
            <a:chOff x="17956800" y="-144720"/>
            <a:chExt cx="329040" cy="3155040"/>
          </a:xfrm>
        </p:grpSpPr>
        <p:sp>
          <p:nvSpPr>
            <p:cNvPr id="125" name="Freeform 18"/>
            <p:cNvSpPr/>
            <p:nvPr/>
          </p:nvSpPr>
          <p:spPr>
            <a:xfrm>
              <a:off x="17956800" y="0"/>
              <a:ext cx="329040" cy="301032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3010320"/>
                <a:gd name="textAreaBottom" fmla="*/ 3012480 h 3010320"/>
              </a:gdLst>
              <a:ahLst/>
              <a:rect l="textAreaLeft" t="textAreaTop" r="textAreaRight" b="textAreaBottom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6" name="TextBox 19"/>
            <p:cNvSpPr/>
            <p:nvPr/>
          </p:nvSpPr>
          <p:spPr>
            <a:xfrm>
              <a:off x="17956800" y="-144720"/>
              <a:ext cx="329040" cy="3155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127" name="Group 20"/>
          <p:cNvGrpSpPr/>
          <p:nvPr/>
        </p:nvGrpSpPr>
        <p:grpSpPr>
          <a:xfrm>
            <a:off x="17285400" y="9957960"/>
            <a:ext cx="834840" cy="329040"/>
            <a:chOff x="17285400" y="9957960"/>
            <a:chExt cx="834840" cy="329040"/>
          </a:xfrm>
        </p:grpSpPr>
        <p:sp>
          <p:nvSpPr>
            <p:cNvPr id="128" name="Freeform 21"/>
            <p:cNvSpPr/>
            <p:nvPr/>
          </p:nvSpPr>
          <p:spPr>
            <a:xfrm rot="16200000">
              <a:off x="17610480" y="9777240"/>
              <a:ext cx="329040" cy="69012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690120"/>
                <a:gd name="textAreaBottom" fmla="*/ 692280 h 690120"/>
              </a:gdLst>
              <a:ahLst/>
              <a:rect l="textAreaLeft" t="textAreaTop" r="textAreaRight" b="textAreaBottom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" name="TextBox 22"/>
            <p:cNvSpPr/>
            <p:nvPr/>
          </p:nvSpPr>
          <p:spPr>
            <a:xfrm rot="16200000">
              <a:off x="17538120" y="9704880"/>
              <a:ext cx="329040" cy="83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130" name="Group 23"/>
          <p:cNvGrpSpPr/>
          <p:nvPr/>
        </p:nvGrpSpPr>
        <p:grpSpPr>
          <a:xfrm>
            <a:off x="20880" y="9957960"/>
            <a:ext cx="3416760" cy="329040"/>
            <a:chOff x="20880" y="9957960"/>
            <a:chExt cx="3416760" cy="329040"/>
          </a:xfrm>
        </p:grpSpPr>
        <p:sp>
          <p:nvSpPr>
            <p:cNvPr id="131" name="Freeform 24"/>
            <p:cNvSpPr/>
            <p:nvPr/>
          </p:nvSpPr>
          <p:spPr>
            <a:xfrm rot="16200000">
              <a:off x="1636920" y="8486280"/>
              <a:ext cx="329040" cy="327204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3272040"/>
                <a:gd name="textAreaBottom" fmla="*/ 3274200 h 3272040"/>
              </a:gdLst>
              <a:ahLst/>
              <a:rect l="textAreaLeft" t="textAreaTop" r="textAreaRight" b="textAreaBottom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" name="TextBox 25"/>
            <p:cNvSpPr/>
            <p:nvPr/>
          </p:nvSpPr>
          <p:spPr>
            <a:xfrm rot="16200000">
              <a:off x="1564560" y="8413920"/>
              <a:ext cx="329040" cy="3416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133" name="Group 26"/>
          <p:cNvGrpSpPr/>
          <p:nvPr/>
        </p:nvGrpSpPr>
        <p:grpSpPr>
          <a:xfrm>
            <a:off x="3173400" y="9957960"/>
            <a:ext cx="14309640" cy="329040"/>
            <a:chOff x="3173400" y="9957960"/>
            <a:chExt cx="14309640" cy="329040"/>
          </a:xfrm>
        </p:grpSpPr>
        <p:sp>
          <p:nvSpPr>
            <p:cNvPr id="134" name="Freeform 27"/>
            <p:cNvSpPr/>
            <p:nvPr/>
          </p:nvSpPr>
          <p:spPr>
            <a:xfrm rot="16200000">
              <a:off x="10235520" y="3039840"/>
              <a:ext cx="329040" cy="1416492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14164920"/>
                <a:gd name="textAreaBottom" fmla="*/ 14167080 h 14164920"/>
              </a:gdLst>
              <a:ahLst/>
              <a:rect l="textAreaLeft" t="textAreaTop" r="textAreaRight" b="textAreaBottom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" name="TextBox 28"/>
            <p:cNvSpPr/>
            <p:nvPr/>
          </p:nvSpPr>
          <p:spPr>
            <a:xfrm rot="16200000">
              <a:off x="10163520" y="2967480"/>
              <a:ext cx="329040" cy="1430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36" name="Freeform 29"/>
          <p:cNvSpPr/>
          <p:nvPr/>
        </p:nvSpPr>
        <p:spPr>
          <a:xfrm>
            <a:off x="1513080" y="1067760"/>
            <a:ext cx="14793120" cy="7145640"/>
          </a:xfrm>
          <a:custGeom>
            <a:avLst/>
            <a:gdLst>
              <a:gd name="textAreaLeft" fmla="*/ 0 w 14793120"/>
              <a:gd name="textAreaRight" fmla="*/ 14795280 w 14793120"/>
              <a:gd name="textAreaTop" fmla="*/ 0 h 7145640"/>
              <a:gd name="textAreaBottom" fmla="*/ 7147800 h 7145640"/>
            </a:gdLst>
            <a:ahLst/>
            <a:rect l="textAreaLeft" t="textAreaTop" r="textAreaRight" b="textAreaBottom"/>
            <a:pathLst>
              <a:path w="14795434" h="7147913">
                <a:moveTo>
                  <a:pt x="0" y="0"/>
                </a:moveTo>
                <a:lnTo>
                  <a:pt x="14795434" y="0"/>
                </a:lnTo>
                <a:lnTo>
                  <a:pt x="14795434" y="7147913"/>
                </a:lnTo>
                <a:lnTo>
                  <a:pt x="0" y="714791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Box 30"/>
          <p:cNvSpPr/>
          <p:nvPr/>
        </p:nvSpPr>
        <p:spPr>
          <a:xfrm>
            <a:off x="1002600" y="8520480"/>
            <a:ext cx="15953040" cy="78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078"/>
              </a:lnSpc>
            </a:pPr>
            <a:r>
              <a:rPr b="1" lang="en-US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nva Sans Bold"/>
                <a:ea typeface="Canva Sans Bold"/>
              </a:rPr>
              <a:t> </a:t>
            </a:r>
            <a:r>
              <a:rPr b="1" lang="en-US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nva Sans Bold"/>
                <a:ea typeface="Canva Sans Bold"/>
              </a:rPr>
              <a:t>Figure 2: The chart of representation of the number and proportion of posts in 5 domains on the training and test set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2"/>
          <p:cNvGrpSpPr/>
          <p:nvPr/>
        </p:nvGrpSpPr>
        <p:grpSpPr>
          <a:xfrm>
            <a:off x="17956800" y="2801520"/>
            <a:ext cx="329040" cy="7483320"/>
            <a:chOff x="17956800" y="2801520"/>
            <a:chExt cx="329040" cy="7483320"/>
          </a:xfrm>
        </p:grpSpPr>
        <p:sp>
          <p:nvSpPr>
            <p:cNvPr id="139" name="Freeform 3"/>
            <p:cNvSpPr/>
            <p:nvPr/>
          </p:nvSpPr>
          <p:spPr>
            <a:xfrm>
              <a:off x="17956800" y="2946240"/>
              <a:ext cx="329040" cy="733860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7338600"/>
                <a:gd name="textAreaBottom" fmla="*/ 7340760 h 7338600"/>
              </a:gdLst>
              <a:ahLst/>
              <a:rect l="textAreaLeft" t="textAreaTop" r="textAreaRight" b="textAreaBottom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0" name="TextBox 4"/>
            <p:cNvSpPr/>
            <p:nvPr/>
          </p:nvSpPr>
          <p:spPr>
            <a:xfrm>
              <a:off x="17956800" y="2801520"/>
              <a:ext cx="329040" cy="748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141" name="Group 5"/>
          <p:cNvGrpSpPr/>
          <p:nvPr/>
        </p:nvGrpSpPr>
        <p:grpSpPr>
          <a:xfrm>
            <a:off x="177120" y="3960"/>
            <a:ext cx="9918360" cy="329040"/>
            <a:chOff x="177120" y="3960"/>
            <a:chExt cx="9918360" cy="329040"/>
          </a:xfrm>
        </p:grpSpPr>
        <p:sp>
          <p:nvSpPr>
            <p:cNvPr id="142" name="Freeform 6"/>
            <p:cNvSpPr/>
            <p:nvPr/>
          </p:nvSpPr>
          <p:spPr>
            <a:xfrm rot="16200000">
              <a:off x="5043960" y="-4718160"/>
              <a:ext cx="329040" cy="977364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9773640"/>
                <a:gd name="textAreaBottom" fmla="*/ 9775800 h 9773640"/>
              </a:gdLst>
              <a:ahLst/>
              <a:rect l="textAreaLeft" t="textAreaTop" r="textAreaRight" b="textAreaBottom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3" name="TextBox 7"/>
            <p:cNvSpPr/>
            <p:nvPr/>
          </p:nvSpPr>
          <p:spPr>
            <a:xfrm rot="16200000">
              <a:off x="4971600" y="-4790160"/>
              <a:ext cx="329040" cy="9918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144" name="Group 8"/>
          <p:cNvGrpSpPr/>
          <p:nvPr/>
        </p:nvGrpSpPr>
        <p:grpSpPr>
          <a:xfrm>
            <a:off x="0" y="-144720"/>
            <a:ext cx="329040" cy="4999680"/>
            <a:chOff x="0" y="-144720"/>
            <a:chExt cx="329040" cy="4999680"/>
          </a:xfrm>
        </p:grpSpPr>
        <p:sp>
          <p:nvSpPr>
            <p:cNvPr id="145" name="Freeform 9"/>
            <p:cNvSpPr/>
            <p:nvPr/>
          </p:nvSpPr>
          <p:spPr>
            <a:xfrm>
              <a:off x="0" y="0"/>
              <a:ext cx="329040" cy="485496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4854960"/>
                <a:gd name="textAreaBottom" fmla="*/ 4857120 h 4854960"/>
              </a:gdLst>
              <a:ahLst/>
              <a:rect l="textAreaLeft" t="textAreaTop" r="textAreaRight" b="textAreaBottom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6" name="TextBox 10"/>
            <p:cNvSpPr/>
            <p:nvPr/>
          </p:nvSpPr>
          <p:spPr>
            <a:xfrm>
              <a:off x="0" y="-144720"/>
              <a:ext cx="329040" cy="499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147" name="Group 11"/>
          <p:cNvGrpSpPr/>
          <p:nvPr/>
        </p:nvGrpSpPr>
        <p:grpSpPr>
          <a:xfrm>
            <a:off x="0" y="4641840"/>
            <a:ext cx="329040" cy="5667120"/>
            <a:chOff x="0" y="4641840"/>
            <a:chExt cx="329040" cy="5667120"/>
          </a:xfrm>
        </p:grpSpPr>
        <p:sp>
          <p:nvSpPr>
            <p:cNvPr id="148" name="Freeform 12"/>
            <p:cNvSpPr/>
            <p:nvPr/>
          </p:nvSpPr>
          <p:spPr>
            <a:xfrm>
              <a:off x="0" y="4786200"/>
              <a:ext cx="329040" cy="552240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5522400"/>
                <a:gd name="textAreaBottom" fmla="*/ 5524560 h 5522400"/>
              </a:gdLst>
              <a:ahLst/>
              <a:rect l="textAreaLeft" t="textAreaTop" r="textAreaRight" b="textAreaBottom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9" name="TextBox 13"/>
            <p:cNvSpPr/>
            <p:nvPr/>
          </p:nvSpPr>
          <p:spPr>
            <a:xfrm>
              <a:off x="0" y="4641840"/>
              <a:ext cx="329040" cy="5667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150" name="Group 14"/>
          <p:cNvGrpSpPr/>
          <p:nvPr/>
        </p:nvGrpSpPr>
        <p:grpSpPr>
          <a:xfrm>
            <a:off x="9952560" y="3960"/>
            <a:ext cx="8333280" cy="329040"/>
            <a:chOff x="9952560" y="3960"/>
            <a:chExt cx="8333280" cy="329040"/>
          </a:xfrm>
        </p:grpSpPr>
        <p:sp>
          <p:nvSpPr>
            <p:cNvPr id="151" name="Freeform 15"/>
            <p:cNvSpPr/>
            <p:nvPr/>
          </p:nvSpPr>
          <p:spPr>
            <a:xfrm rot="16200000">
              <a:off x="14027040" y="-3925440"/>
              <a:ext cx="329040" cy="818856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8188560"/>
                <a:gd name="textAreaBottom" fmla="*/ 8190720 h 8188560"/>
              </a:gdLst>
              <a:ahLst/>
              <a:rect l="textAreaLeft" t="textAreaTop" r="textAreaRight" b="textAreaBottom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2" name="TextBox 16"/>
            <p:cNvSpPr/>
            <p:nvPr/>
          </p:nvSpPr>
          <p:spPr>
            <a:xfrm rot="16200000">
              <a:off x="13954680" y="-3997800"/>
              <a:ext cx="329040" cy="833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153" name="Group 17"/>
          <p:cNvGrpSpPr/>
          <p:nvPr/>
        </p:nvGrpSpPr>
        <p:grpSpPr>
          <a:xfrm>
            <a:off x="17956800" y="-144720"/>
            <a:ext cx="329040" cy="3155040"/>
            <a:chOff x="17956800" y="-144720"/>
            <a:chExt cx="329040" cy="3155040"/>
          </a:xfrm>
        </p:grpSpPr>
        <p:sp>
          <p:nvSpPr>
            <p:cNvPr id="154" name="Freeform 18"/>
            <p:cNvSpPr/>
            <p:nvPr/>
          </p:nvSpPr>
          <p:spPr>
            <a:xfrm>
              <a:off x="17956800" y="0"/>
              <a:ext cx="329040" cy="301032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3010320"/>
                <a:gd name="textAreaBottom" fmla="*/ 3012480 h 3010320"/>
              </a:gdLst>
              <a:ahLst/>
              <a:rect l="textAreaLeft" t="textAreaTop" r="textAreaRight" b="textAreaBottom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5" name="TextBox 19"/>
            <p:cNvSpPr/>
            <p:nvPr/>
          </p:nvSpPr>
          <p:spPr>
            <a:xfrm>
              <a:off x="17956800" y="-144720"/>
              <a:ext cx="329040" cy="3155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156" name="Group 20"/>
          <p:cNvGrpSpPr/>
          <p:nvPr/>
        </p:nvGrpSpPr>
        <p:grpSpPr>
          <a:xfrm>
            <a:off x="17285400" y="9957960"/>
            <a:ext cx="834840" cy="329040"/>
            <a:chOff x="17285400" y="9957960"/>
            <a:chExt cx="834840" cy="329040"/>
          </a:xfrm>
        </p:grpSpPr>
        <p:sp>
          <p:nvSpPr>
            <p:cNvPr id="157" name="Freeform 21"/>
            <p:cNvSpPr/>
            <p:nvPr/>
          </p:nvSpPr>
          <p:spPr>
            <a:xfrm rot="16200000">
              <a:off x="17610480" y="9777240"/>
              <a:ext cx="329040" cy="69012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690120"/>
                <a:gd name="textAreaBottom" fmla="*/ 692280 h 690120"/>
              </a:gdLst>
              <a:ahLst/>
              <a:rect l="textAreaLeft" t="textAreaTop" r="textAreaRight" b="textAreaBottom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8" name="TextBox 22"/>
            <p:cNvSpPr/>
            <p:nvPr/>
          </p:nvSpPr>
          <p:spPr>
            <a:xfrm rot="16200000">
              <a:off x="17538120" y="9704880"/>
              <a:ext cx="329040" cy="83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159" name="Group 23"/>
          <p:cNvGrpSpPr/>
          <p:nvPr/>
        </p:nvGrpSpPr>
        <p:grpSpPr>
          <a:xfrm>
            <a:off x="20880" y="9957960"/>
            <a:ext cx="3416760" cy="329040"/>
            <a:chOff x="20880" y="9957960"/>
            <a:chExt cx="3416760" cy="329040"/>
          </a:xfrm>
        </p:grpSpPr>
        <p:sp>
          <p:nvSpPr>
            <p:cNvPr id="160" name="Freeform 24"/>
            <p:cNvSpPr/>
            <p:nvPr/>
          </p:nvSpPr>
          <p:spPr>
            <a:xfrm rot="16200000">
              <a:off x="1636920" y="8486280"/>
              <a:ext cx="329040" cy="327204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3272040"/>
                <a:gd name="textAreaBottom" fmla="*/ 3274200 h 3272040"/>
              </a:gdLst>
              <a:ahLst/>
              <a:rect l="textAreaLeft" t="textAreaTop" r="textAreaRight" b="textAreaBottom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1" name="TextBox 25"/>
            <p:cNvSpPr/>
            <p:nvPr/>
          </p:nvSpPr>
          <p:spPr>
            <a:xfrm rot="16200000">
              <a:off x="1564560" y="8413920"/>
              <a:ext cx="329040" cy="3416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162" name="Group 26"/>
          <p:cNvGrpSpPr/>
          <p:nvPr/>
        </p:nvGrpSpPr>
        <p:grpSpPr>
          <a:xfrm>
            <a:off x="3173400" y="9957960"/>
            <a:ext cx="14309640" cy="329040"/>
            <a:chOff x="3173400" y="9957960"/>
            <a:chExt cx="14309640" cy="329040"/>
          </a:xfrm>
        </p:grpSpPr>
        <p:sp>
          <p:nvSpPr>
            <p:cNvPr id="163" name="Freeform 27"/>
            <p:cNvSpPr/>
            <p:nvPr/>
          </p:nvSpPr>
          <p:spPr>
            <a:xfrm rot="16200000">
              <a:off x="10235520" y="3039840"/>
              <a:ext cx="329040" cy="1416492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14164920"/>
                <a:gd name="textAreaBottom" fmla="*/ 14167080 h 14164920"/>
              </a:gdLst>
              <a:ahLst/>
              <a:rect l="textAreaLeft" t="textAreaTop" r="textAreaRight" b="textAreaBottom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4" name="TextBox 28"/>
            <p:cNvSpPr/>
            <p:nvPr/>
          </p:nvSpPr>
          <p:spPr>
            <a:xfrm rot="16200000">
              <a:off x="10163520" y="2967480"/>
              <a:ext cx="329040" cy="1430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65" name="TextBox 29"/>
          <p:cNvSpPr/>
          <p:nvPr/>
        </p:nvSpPr>
        <p:spPr>
          <a:xfrm>
            <a:off x="857880" y="830520"/>
            <a:ext cx="16624800" cy="90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6"/>
              </a:lnSpc>
            </a:pPr>
            <a:r>
              <a:rPr b="1" lang="en-US" sz="4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</a:rPr>
              <a:t>Sample Posts And Labels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476"/>
              </a:lnSpc>
            </a:pP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476"/>
              </a:lnSpc>
            </a:pPr>
            <a:r>
              <a:rPr b="1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Post 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–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476"/>
              </a:lnSpc>
            </a:pP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	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"It's like that, if you want or not. ME: I have no problem, if it takes longer. But you asked my 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	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friend for help and let him wait for one hour, and then you haven’t prepared anything. That’s 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	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not what you asked for. Instead of 3 hours, he helped you for 10 hours till 5 AM..." 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	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476"/>
              </a:lnSpc>
            </a:pP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Label:  0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476"/>
              </a:lnSpc>
            </a:pP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476"/>
              </a:lnSpc>
            </a:pPr>
            <a:r>
              <a:rPr b="1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Post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 –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476"/>
              </a:lnSpc>
            </a:pP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	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"We'd be saving so much money with this new house... It's such an expensive city... I did 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	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some googling in their language and found that it was illegal for them to do that. I was excited 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	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like oh ok if it happens. The contract is long term so we'd have to give 6 months notice before 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	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leaving even if we give it next week... I wanna die I swear I haven't been so helpless and 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	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scared in so long..."  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476"/>
              </a:lnSpc>
            </a:pP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Label:  1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2"/>
          <p:cNvGrpSpPr/>
          <p:nvPr/>
        </p:nvGrpSpPr>
        <p:grpSpPr>
          <a:xfrm>
            <a:off x="17956800" y="2801520"/>
            <a:ext cx="329040" cy="7483320"/>
            <a:chOff x="17956800" y="2801520"/>
            <a:chExt cx="329040" cy="7483320"/>
          </a:xfrm>
        </p:grpSpPr>
        <p:sp>
          <p:nvSpPr>
            <p:cNvPr id="167" name="Freeform 3"/>
            <p:cNvSpPr/>
            <p:nvPr/>
          </p:nvSpPr>
          <p:spPr>
            <a:xfrm>
              <a:off x="17956800" y="2946240"/>
              <a:ext cx="329040" cy="733860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7338600"/>
                <a:gd name="textAreaBottom" fmla="*/ 7340760 h 7338600"/>
              </a:gdLst>
              <a:ahLst/>
              <a:rect l="textAreaLeft" t="textAreaTop" r="textAreaRight" b="textAreaBottom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8" name="TextBox 4"/>
            <p:cNvSpPr/>
            <p:nvPr/>
          </p:nvSpPr>
          <p:spPr>
            <a:xfrm>
              <a:off x="17956800" y="2801520"/>
              <a:ext cx="329040" cy="748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169" name="Group 5"/>
          <p:cNvGrpSpPr/>
          <p:nvPr/>
        </p:nvGrpSpPr>
        <p:grpSpPr>
          <a:xfrm>
            <a:off x="177120" y="3960"/>
            <a:ext cx="9918360" cy="329040"/>
            <a:chOff x="177120" y="3960"/>
            <a:chExt cx="9918360" cy="329040"/>
          </a:xfrm>
        </p:grpSpPr>
        <p:sp>
          <p:nvSpPr>
            <p:cNvPr id="170" name="Freeform 6"/>
            <p:cNvSpPr/>
            <p:nvPr/>
          </p:nvSpPr>
          <p:spPr>
            <a:xfrm rot="16200000">
              <a:off x="5043960" y="-4718160"/>
              <a:ext cx="329040" cy="977364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9773640"/>
                <a:gd name="textAreaBottom" fmla="*/ 9775800 h 9773640"/>
              </a:gdLst>
              <a:ahLst/>
              <a:rect l="textAreaLeft" t="textAreaTop" r="textAreaRight" b="textAreaBottom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1" name="TextBox 7"/>
            <p:cNvSpPr/>
            <p:nvPr/>
          </p:nvSpPr>
          <p:spPr>
            <a:xfrm rot="16200000">
              <a:off x="4971600" y="-4790160"/>
              <a:ext cx="329040" cy="9918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172" name="Group 8"/>
          <p:cNvGrpSpPr/>
          <p:nvPr/>
        </p:nvGrpSpPr>
        <p:grpSpPr>
          <a:xfrm>
            <a:off x="0" y="-144720"/>
            <a:ext cx="329040" cy="4999680"/>
            <a:chOff x="0" y="-144720"/>
            <a:chExt cx="329040" cy="4999680"/>
          </a:xfrm>
        </p:grpSpPr>
        <p:sp>
          <p:nvSpPr>
            <p:cNvPr id="173" name="Freeform 9"/>
            <p:cNvSpPr/>
            <p:nvPr/>
          </p:nvSpPr>
          <p:spPr>
            <a:xfrm>
              <a:off x="0" y="0"/>
              <a:ext cx="329040" cy="485496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4854960"/>
                <a:gd name="textAreaBottom" fmla="*/ 4857120 h 4854960"/>
              </a:gdLst>
              <a:ahLst/>
              <a:rect l="textAreaLeft" t="textAreaTop" r="textAreaRight" b="textAreaBottom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4" name="TextBox 10"/>
            <p:cNvSpPr/>
            <p:nvPr/>
          </p:nvSpPr>
          <p:spPr>
            <a:xfrm>
              <a:off x="0" y="-144720"/>
              <a:ext cx="329040" cy="499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175" name="Group 11"/>
          <p:cNvGrpSpPr/>
          <p:nvPr/>
        </p:nvGrpSpPr>
        <p:grpSpPr>
          <a:xfrm>
            <a:off x="0" y="4641840"/>
            <a:ext cx="329040" cy="5667120"/>
            <a:chOff x="0" y="4641840"/>
            <a:chExt cx="329040" cy="5667120"/>
          </a:xfrm>
        </p:grpSpPr>
        <p:sp>
          <p:nvSpPr>
            <p:cNvPr id="176" name="Freeform 12"/>
            <p:cNvSpPr/>
            <p:nvPr/>
          </p:nvSpPr>
          <p:spPr>
            <a:xfrm>
              <a:off x="0" y="4786200"/>
              <a:ext cx="329040" cy="552240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5522400"/>
                <a:gd name="textAreaBottom" fmla="*/ 5524560 h 5522400"/>
              </a:gdLst>
              <a:ahLst/>
              <a:rect l="textAreaLeft" t="textAreaTop" r="textAreaRight" b="textAreaBottom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7" name="TextBox 13"/>
            <p:cNvSpPr/>
            <p:nvPr/>
          </p:nvSpPr>
          <p:spPr>
            <a:xfrm>
              <a:off x="0" y="4641840"/>
              <a:ext cx="329040" cy="5667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178" name="Group 14"/>
          <p:cNvGrpSpPr/>
          <p:nvPr/>
        </p:nvGrpSpPr>
        <p:grpSpPr>
          <a:xfrm>
            <a:off x="9952560" y="3960"/>
            <a:ext cx="8333280" cy="329040"/>
            <a:chOff x="9952560" y="3960"/>
            <a:chExt cx="8333280" cy="329040"/>
          </a:xfrm>
        </p:grpSpPr>
        <p:sp>
          <p:nvSpPr>
            <p:cNvPr id="179" name="Freeform 15"/>
            <p:cNvSpPr/>
            <p:nvPr/>
          </p:nvSpPr>
          <p:spPr>
            <a:xfrm rot="16200000">
              <a:off x="14027040" y="-3925440"/>
              <a:ext cx="329040" cy="818856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8188560"/>
                <a:gd name="textAreaBottom" fmla="*/ 8190720 h 8188560"/>
              </a:gdLst>
              <a:ahLst/>
              <a:rect l="textAreaLeft" t="textAreaTop" r="textAreaRight" b="textAreaBottom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0" name="TextBox 16"/>
            <p:cNvSpPr/>
            <p:nvPr/>
          </p:nvSpPr>
          <p:spPr>
            <a:xfrm rot="16200000">
              <a:off x="13954680" y="-3997800"/>
              <a:ext cx="329040" cy="833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181" name="Group 17"/>
          <p:cNvGrpSpPr/>
          <p:nvPr/>
        </p:nvGrpSpPr>
        <p:grpSpPr>
          <a:xfrm>
            <a:off x="17956800" y="-144720"/>
            <a:ext cx="329040" cy="3155040"/>
            <a:chOff x="17956800" y="-144720"/>
            <a:chExt cx="329040" cy="3155040"/>
          </a:xfrm>
        </p:grpSpPr>
        <p:sp>
          <p:nvSpPr>
            <p:cNvPr id="182" name="Freeform 18"/>
            <p:cNvSpPr/>
            <p:nvPr/>
          </p:nvSpPr>
          <p:spPr>
            <a:xfrm>
              <a:off x="17956800" y="0"/>
              <a:ext cx="329040" cy="301032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3010320"/>
                <a:gd name="textAreaBottom" fmla="*/ 3012480 h 3010320"/>
              </a:gdLst>
              <a:ahLst/>
              <a:rect l="textAreaLeft" t="textAreaTop" r="textAreaRight" b="textAreaBottom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3" name="TextBox 19"/>
            <p:cNvSpPr/>
            <p:nvPr/>
          </p:nvSpPr>
          <p:spPr>
            <a:xfrm>
              <a:off x="17956800" y="-144720"/>
              <a:ext cx="329040" cy="3155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184" name="Group 20"/>
          <p:cNvGrpSpPr/>
          <p:nvPr/>
        </p:nvGrpSpPr>
        <p:grpSpPr>
          <a:xfrm>
            <a:off x="17285400" y="9957960"/>
            <a:ext cx="834840" cy="329040"/>
            <a:chOff x="17285400" y="9957960"/>
            <a:chExt cx="834840" cy="329040"/>
          </a:xfrm>
        </p:grpSpPr>
        <p:sp>
          <p:nvSpPr>
            <p:cNvPr id="185" name="Freeform 21"/>
            <p:cNvSpPr/>
            <p:nvPr/>
          </p:nvSpPr>
          <p:spPr>
            <a:xfrm rot="16200000">
              <a:off x="17610480" y="9777240"/>
              <a:ext cx="329040" cy="69012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690120"/>
                <a:gd name="textAreaBottom" fmla="*/ 692280 h 690120"/>
              </a:gdLst>
              <a:ahLst/>
              <a:rect l="textAreaLeft" t="textAreaTop" r="textAreaRight" b="textAreaBottom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6" name="TextBox 22"/>
            <p:cNvSpPr/>
            <p:nvPr/>
          </p:nvSpPr>
          <p:spPr>
            <a:xfrm rot="16200000">
              <a:off x="17538120" y="9704880"/>
              <a:ext cx="329040" cy="83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187" name="Group 23"/>
          <p:cNvGrpSpPr/>
          <p:nvPr/>
        </p:nvGrpSpPr>
        <p:grpSpPr>
          <a:xfrm>
            <a:off x="20880" y="9957960"/>
            <a:ext cx="3416760" cy="329040"/>
            <a:chOff x="20880" y="9957960"/>
            <a:chExt cx="3416760" cy="329040"/>
          </a:xfrm>
        </p:grpSpPr>
        <p:sp>
          <p:nvSpPr>
            <p:cNvPr id="188" name="Freeform 24"/>
            <p:cNvSpPr/>
            <p:nvPr/>
          </p:nvSpPr>
          <p:spPr>
            <a:xfrm rot="16200000">
              <a:off x="1636920" y="8486280"/>
              <a:ext cx="329040" cy="327204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3272040"/>
                <a:gd name="textAreaBottom" fmla="*/ 3274200 h 3272040"/>
              </a:gdLst>
              <a:ahLst/>
              <a:rect l="textAreaLeft" t="textAreaTop" r="textAreaRight" b="textAreaBottom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9" name="TextBox 25"/>
            <p:cNvSpPr/>
            <p:nvPr/>
          </p:nvSpPr>
          <p:spPr>
            <a:xfrm rot="16200000">
              <a:off x="1564560" y="8413920"/>
              <a:ext cx="329040" cy="3416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190" name="Group 26"/>
          <p:cNvGrpSpPr/>
          <p:nvPr/>
        </p:nvGrpSpPr>
        <p:grpSpPr>
          <a:xfrm>
            <a:off x="3173400" y="9957960"/>
            <a:ext cx="14309640" cy="329040"/>
            <a:chOff x="3173400" y="9957960"/>
            <a:chExt cx="14309640" cy="329040"/>
          </a:xfrm>
        </p:grpSpPr>
        <p:sp>
          <p:nvSpPr>
            <p:cNvPr id="191" name="Freeform 27"/>
            <p:cNvSpPr/>
            <p:nvPr/>
          </p:nvSpPr>
          <p:spPr>
            <a:xfrm rot="16200000">
              <a:off x="10235520" y="3039840"/>
              <a:ext cx="329040" cy="1416492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14164920"/>
                <a:gd name="textAreaBottom" fmla="*/ 14167080 h 14164920"/>
              </a:gdLst>
              <a:ahLst/>
              <a:rect l="textAreaLeft" t="textAreaTop" r="textAreaRight" b="textAreaBottom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2" name="TextBox 28"/>
            <p:cNvSpPr/>
            <p:nvPr/>
          </p:nvSpPr>
          <p:spPr>
            <a:xfrm rot="16200000">
              <a:off x="10163520" y="2967480"/>
              <a:ext cx="329040" cy="1430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93" name="TextBox 29"/>
          <p:cNvSpPr/>
          <p:nvPr/>
        </p:nvSpPr>
        <p:spPr>
          <a:xfrm>
            <a:off x="882000" y="1004400"/>
            <a:ext cx="15282360" cy="62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6"/>
              </a:lnSpc>
            </a:pPr>
            <a:r>
              <a:rPr b="1" lang="en-US" sz="4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 Bold"/>
              </a:rPr>
              <a:t>Our Implementation Overview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476"/>
              </a:lnSpc>
            </a:pPr>
            <a:r>
              <a:rPr b="1" lang="en-US" sz="4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 Bold"/>
              </a:rPr>
              <a:t>  </a:t>
            </a:r>
            <a:r>
              <a:rPr b="0" lang="en-US" sz="4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 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ts val="4476"/>
              </a:lnSpc>
            </a:pPr>
            <a:r>
              <a:rPr b="1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Objective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: Real-time stress detection in social media posts using big data &amp; deep learning 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ts val="4476"/>
              </a:lnSpc>
            </a:pP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 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ts val="4476"/>
              </a:lnSpc>
            </a:pP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ts val="4476"/>
              </a:lnSpc>
            </a:pPr>
            <a:r>
              <a:rPr b="1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Major Differences from Paper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:   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ts val="4476"/>
              </a:lnSpc>
            </a:pP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 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ts val="4476"/>
              </a:lnSpc>
            </a:pP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- Used Streamlit instead of API for an interactive front-end    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ts val="4476"/>
              </a:lnSpc>
            </a:pP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- Used Hadoop &amp; Spark for large-scale data processing   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ts val="4476"/>
              </a:lnSpc>
            </a:pP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 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- Applied ensemble methods for improved accuracy 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2"/>
          <p:cNvGrpSpPr/>
          <p:nvPr/>
        </p:nvGrpSpPr>
        <p:grpSpPr>
          <a:xfrm>
            <a:off x="17956800" y="2801520"/>
            <a:ext cx="329040" cy="7483320"/>
            <a:chOff x="17956800" y="2801520"/>
            <a:chExt cx="329040" cy="7483320"/>
          </a:xfrm>
        </p:grpSpPr>
        <p:sp>
          <p:nvSpPr>
            <p:cNvPr id="195" name="Freeform 3"/>
            <p:cNvSpPr/>
            <p:nvPr/>
          </p:nvSpPr>
          <p:spPr>
            <a:xfrm>
              <a:off x="17956800" y="2946240"/>
              <a:ext cx="329040" cy="733860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7338600"/>
                <a:gd name="textAreaBottom" fmla="*/ 7340760 h 7338600"/>
              </a:gdLst>
              <a:ahLst/>
              <a:rect l="textAreaLeft" t="textAreaTop" r="textAreaRight" b="textAreaBottom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6" name="TextBox 4"/>
            <p:cNvSpPr/>
            <p:nvPr/>
          </p:nvSpPr>
          <p:spPr>
            <a:xfrm>
              <a:off x="17956800" y="2801520"/>
              <a:ext cx="329040" cy="748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197" name="Group 5"/>
          <p:cNvGrpSpPr/>
          <p:nvPr/>
        </p:nvGrpSpPr>
        <p:grpSpPr>
          <a:xfrm>
            <a:off x="177120" y="3960"/>
            <a:ext cx="9918360" cy="329040"/>
            <a:chOff x="177120" y="3960"/>
            <a:chExt cx="9918360" cy="329040"/>
          </a:xfrm>
        </p:grpSpPr>
        <p:sp>
          <p:nvSpPr>
            <p:cNvPr id="198" name="Freeform 6"/>
            <p:cNvSpPr/>
            <p:nvPr/>
          </p:nvSpPr>
          <p:spPr>
            <a:xfrm rot="16200000">
              <a:off x="5043960" y="-4718160"/>
              <a:ext cx="329040" cy="977364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9773640"/>
                <a:gd name="textAreaBottom" fmla="*/ 9775800 h 9773640"/>
              </a:gdLst>
              <a:ahLst/>
              <a:rect l="textAreaLeft" t="textAreaTop" r="textAreaRight" b="textAreaBottom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9" name="TextBox 7"/>
            <p:cNvSpPr/>
            <p:nvPr/>
          </p:nvSpPr>
          <p:spPr>
            <a:xfrm rot="16200000">
              <a:off x="4971600" y="-4790160"/>
              <a:ext cx="329040" cy="9918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200" name="Group 8"/>
          <p:cNvGrpSpPr/>
          <p:nvPr/>
        </p:nvGrpSpPr>
        <p:grpSpPr>
          <a:xfrm>
            <a:off x="0" y="-144720"/>
            <a:ext cx="329040" cy="4999680"/>
            <a:chOff x="0" y="-144720"/>
            <a:chExt cx="329040" cy="4999680"/>
          </a:xfrm>
        </p:grpSpPr>
        <p:sp>
          <p:nvSpPr>
            <p:cNvPr id="201" name="Freeform 9"/>
            <p:cNvSpPr/>
            <p:nvPr/>
          </p:nvSpPr>
          <p:spPr>
            <a:xfrm>
              <a:off x="0" y="0"/>
              <a:ext cx="329040" cy="485496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4854960"/>
                <a:gd name="textAreaBottom" fmla="*/ 4857120 h 4854960"/>
              </a:gdLst>
              <a:ahLst/>
              <a:rect l="textAreaLeft" t="textAreaTop" r="textAreaRight" b="textAreaBottom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2" name="TextBox 10"/>
            <p:cNvSpPr/>
            <p:nvPr/>
          </p:nvSpPr>
          <p:spPr>
            <a:xfrm>
              <a:off x="0" y="-144720"/>
              <a:ext cx="329040" cy="499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203" name="Group 11"/>
          <p:cNvGrpSpPr/>
          <p:nvPr/>
        </p:nvGrpSpPr>
        <p:grpSpPr>
          <a:xfrm>
            <a:off x="0" y="4641840"/>
            <a:ext cx="329040" cy="5667120"/>
            <a:chOff x="0" y="4641840"/>
            <a:chExt cx="329040" cy="5667120"/>
          </a:xfrm>
        </p:grpSpPr>
        <p:sp>
          <p:nvSpPr>
            <p:cNvPr id="204" name="Freeform 12"/>
            <p:cNvSpPr/>
            <p:nvPr/>
          </p:nvSpPr>
          <p:spPr>
            <a:xfrm>
              <a:off x="0" y="4786200"/>
              <a:ext cx="329040" cy="552240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5522400"/>
                <a:gd name="textAreaBottom" fmla="*/ 5524560 h 5522400"/>
              </a:gdLst>
              <a:ahLst/>
              <a:rect l="textAreaLeft" t="textAreaTop" r="textAreaRight" b="textAreaBottom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5" name="TextBox 13"/>
            <p:cNvSpPr/>
            <p:nvPr/>
          </p:nvSpPr>
          <p:spPr>
            <a:xfrm>
              <a:off x="0" y="4641840"/>
              <a:ext cx="329040" cy="5667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206" name="Group 14"/>
          <p:cNvGrpSpPr/>
          <p:nvPr/>
        </p:nvGrpSpPr>
        <p:grpSpPr>
          <a:xfrm>
            <a:off x="9952560" y="3960"/>
            <a:ext cx="8333280" cy="329040"/>
            <a:chOff x="9952560" y="3960"/>
            <a:chExt cx="8333280" cy="329040"/>
          </a:xfrm>
        </p:grpSpPr>
        <p:sp>
          <p:nvSpPr>
            <p:cNvPr id="207" name="Freeform 15"/>
            <p:cNvSpPr/>
            <p:nvPr/>
          </p:nvSpPr>
          <p:spPr>
            <a:xfrm rot="16200000">
              <a:off x="14027040" y="-3925440"/>
              <a:ext cx="329040" cy="818856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8188560"/>
                <a:gd name="textAreaBottom" fmla="*/ 8190720 h 8188560"/>
              </a:gdLst>
              <a:ahLst/>
              <a:rect l="textAreaLeft" t="textAreaTop" r="textAreaRight" b="textAreaBottom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8" name="TextBox 16"/>
            <p:cNvSpPr/>
            <p:nvPr/>
          </p:nvSpPr>
          <p:spPr>
            <a:xfrm rot="16200000">
              <a:off x="13954680" y="-3997800"/>
              <a:ext cx="329040" cy="833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209" name="Group 17"/>
          <p:cNvGrpSpPr/>
          <p:nvPr/>
        </p:nvGrpSpPr>
        <p:grpSpPr>
          <a:xfrm>
            <a:off x="17956800" y="-144720"/>
            <a:ext cx="329040" cy="3155040"/>
            <a:chOff x="17956800" y="-144720"/>
            <a:chExt cx="329040" cy="3155040"/>
          </a:xfrm>
        </p:grpSpPr>
        <p:sp>
          <p:nvSpPr>
            <p:cNvPr id="210" name="Freeform 18"/>
            <p:cNvSpPr/>
            <p:nvPr/>
          </p:nvSpPr>
          <p:spPr>
            <a:xfrm>
              <a:off x="17956800" y="0"/>
              <a:ext cx="329040" cy="301032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3010320"/>
                <a:gd name="textAreaBottom" fmla="*/ 3012480 h 3010320"/>
              </a:gdLst>
              <a:ahLst/>
              <a:rect l="textAreaLeft" t="textAreaTop" r="textAreaRight" b="textAreaBottom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1" name="TextBox 19"/>
            <p:cNvSpPr/>
            <p:nvPr/>
          </p:nvSpPr>
          <p:spPr>
            <a:xfrm>
              <a:off x="17956800" y="-144720"/>
              <a:ext cx="329040" cy="3155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212" name="Group 20"/>
          <p:cNvGrpSpPr/>
          <p:nvPr/>
        </p:nvGrpSpPr>
        <p:grpSpPr>
          <a:xfrm>
            <a:off x="17285400" y="9957960"/>
            <a:ext cx="834840" cy="329040"/>
            <a:chOff x="17285400" y="9957960"/>
            <a:chExt cx="834840" cy="329040"/>
          </a:xfrm>
        </p:grpSpPr>
        <p:sp>
          <p:nvSpPr>
            <p:cNvPr id="213" name="Freeform 21"/>
            <p:cNvSpPr/>
            <p:nvPr/>
          </p:nvSpPr>
          <p:spPr>
            <a:xfrm rot="16200000">
              <a:off x="17610480" y="9777240"/>
              <a:ext cx="329040" cy="69012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690120"/>
                <a:gd name="textAreaBottom" fmla="*/ 692280 h 690120"/>
              </a:gdLst>
              <a:ahLst/>
              <a:rect l="textAreaLeft" t="textAreaTop" r="textAreaRight" b="textAreaBottom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4" name="TextBox 22"/>
            <p:cNvSpPr/>
            <p:nvPr/>
          </p:nvSpPr>
          <p:spPr>
            <a:xfrm rot="16200000">
              <a:off x="17538120" y="9704880"/>
              <a:ext cx="329040" cy="83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215" name="Group 23"/>
          <p:cNvGrpSpPr/>
          <p:nvPr/>
        </p:nvGrpSpPr>
        <p:grpSpPr>
          <a:xfrm>
            <a:off x="20880" y="9957960"/>
            <a:ext cx="3416760" cy="329040"/>
            <a:chOff x="20880" y="9957960"/>
            <a:chExt cx="3416760" cy="329040"/>
          </a:xfrm>
        </p:grpSpPr>
        <p:sp>
          <p:nvSpPr>
            <p:cNvPr id="216" name="Freeform 24"/>
            <p:cNvSpPr/>
            <p:nvPr/>
          </p:nvSpPr>
          <p:spPr>
            <a:xfrm rot="16200000">
              <a:off x="1636920" y="8486280"/>
              <a:ext cx="329040" cy="327204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3272040"/>
                <a:gd name="textAreaBottom" fmla="*/ 3274200 h 3272040"/>
              </a:gdLst>
              <a:ahLst/>
              <a:rect l="textAreaLeft" t="textAreaTop" r="textAreaRight" b="textAreaBottom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7" name="TextBox 25"/>
            <p:cNvSpPr/>
            <p:nvPr/>
          </p:nvSpPr>
          <p:spPr>
            <a:xfrm rot="16200000">
              <a:off x="1564560" y="8413920"/>
              <a:ext cx="329040" cy="3416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218" name="Group 26"/>
          <p:cNvGrpSpPr/>
          <p:nvPr/>
        </p:nvGrpSpPr>
        <p:grpSpPr>
          <a:xfrm>
            <a:off x="3173400" y="9957960"/>
            <a:ext cx="14309640" cy="329040"/>
            <a:chOff x="3173400" y="9957960"/>
            <a:chExt cx="14309640" cy="329040"/>
          </a:xfrm>
        </p:grpSpPr>
        <p:sp>
          <p:nvSpPr>
            <p:cNvPr id="219" name="Freeform 27"/>
            <p:cNvSpPr/>
            <p:nvPr/>
          </p:nvSpPr>
          <p:spPr>
            <a:xfrm rot="16200000">
              <a:off x="10235520" y="3039840"/>
              <a:ext cx="329040" cy="1416492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14164920"/>
                <a:gd name="textAreaBottom" fmla="*/ 14167080 h 14164920"/>
              </a:gdLst>
              <a:ahLst/>
              <a:rect l="textAreaLeft" t="textAreaTop" r="textAreaRight" b="textAreaBottom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0" name="TextBox 28"/>
            <p:cNvSpPr/>
            <p:nvPr/>
          </p:nvSpPr>
          <p:spPr>
            <a:xfrm rot="16200000">
              <a:off x="10163520" y="2967480"/>
              <a:ext cx="329040" cy="1430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221" name="TextBox 29"/>
          <p:cNvSpPr/>
          <p:nvPr/>
        </p:nvSpPr>
        <p:spPr>
          <a:xfrm>
            <a:off x="800640" y="735120"/>
            <a:ext cx="16973640" cy="651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5051"/>
              </a:lnSpc>
            </a:pPr>
            <a:r>
              <a:rPr b="1" lang="en-US" sz="4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System Architecture Workflow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5051"/>
              </a:lnSpc>
            </a:pP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5051"/>
              </a:lnSpc>
            </a:pP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	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1. </a:t>
            </a:r>
            <a:r>
              <a:rPr b="1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Data Collection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: Reddit posts from Dreaddit dataset.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	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2. </a:t>
            </a:r>
            <a:r>
              <a:rPr b="1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 Data Ingestion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: HDFS stores input social media text  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	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3.  </a:t>
            </a:r>
            <a:r>
              <a:rPr b="1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Data Processing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: Spark performs TF-IDF transformation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  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	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4.  </a:t>
            </a:r>
            <a:r>
              <a:rPr b="1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Model Training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: ML models trained on labeled data  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	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5.  </a:t>
            </a:r>
            <a:r>
              <a:rPr b="1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Inference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: Predictions made on new data  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roup 2"/>
          <p:cNvGrpSpPr/>
          <p:nvPr/>
        </p:nvGrpSpPr>
        <p:grpSpPr>
          <a:xfrm>
            <a:off x="17956800" y="2801520"/>
            <a:ext cx="329040" cy="7483320"/>
            <a:chOff x="17956800" y="2801520"/>
            <a:chExt cx="329040" cy="7483320"/>
          </a:xfrm>
        </p:grpSpPr>
        <p:sp>
          <p:nvSpPr>
            <p:cNvPr id="223" name="Freeform 3"/>
            <p:cNvSpPr/>
            <p:nvPr/>
          </p:nvSpPr>
          <p:spPr>
            <a:xfrm>
              <a:off x="17956800" y="2946240"/>
              <a:ext cx="329040" cy="733860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7338600"/>
                <a:gd name="textAreaBottom" fmla="*/ 7340760 h 7338600"/>
              </a:gdLst>
              <a:ahLst/>
              <a:rect l="textAreaLeft" t="textAreaTop" r="textAreaRight" b="textAreaBottom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4" name="TextBox 4"/>
            <p:cNvSpPr/>
            <p:nvPr/>
          </p:nvSpPr>
          <p:spPr>
            <a:xfrm>
              <a:off x="17956800" y="2801520"/>
              <a:ext cx="329040" cy="748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225" name="Group 5"/>
          <p:cNvGrpSpPr/>
          <p:nvPr/>
        </p:nvGrpSpPr>
        <p:grpSpPr>
          <a:xfrm>
            <a:off x="177120" y="3960"/>
            <a:ext cx="9918360" cy="329040"/>
            <a:chOff x="177120" y="3960"/>
            <a:chExt cx="9918360" cy="329040"/>
          </a:xfrm>
        </p:grpSpPr>
        <p:sp>
          <p:nvSpPr>
            <p:cNvPr id="226" name="Freeform 6"/>
            <p:cNvSpPr/>
            <p:nvPr/>
          </p:nvSpPr>
          <p:spPr>
            <a:xfrm rot="16200000">
              <a:off x="5043960" y="-4718160"/>
              <a:ext cx="329040" cy="977364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9773640"/>
                <a:gd name="textAreaBottom" fmla="*/ 9775800 h 9773640"/>
              </a:gdLst>
              <a:ahLst/>
              <a:rect l="textAreaLeft" t="textAreaTop" r="textAreaRight" b="textAreaBottom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7" name="TextBox 7"/>
            <p:cNvSpPr/>
            <p:nvPr/>
          </p:nvSpPr>
          <p:spPr>
            <a:xfrm rot="16200000">
              <a:off x="4971600" y="-4790160"/>
              <a:ext cx="329040" cy="9918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228" name="Group 8"/>
          <p:cNvGrpSpPr/>
          <p:nvPr/>
        </p:nvGrpSpPr>
        <p:grpSpPr>
          <a:xfrm>
            <a:off x="0" y="-144720"/>
            <a:ext cx="329040" cy="4999680"/>
            <a:chOff x="0" y="-144720"/>
            <a:chExt cx="329040" cy="4999680"/>
          </a:xfrm>
        </p:grpSpPr>
        <p:sp>
          <p:nvSpPr>
            <p:cNvPr id="229" name="Freeform 9"/>
            <p:cNvSpPr/>
            <p:nvPr/>
          </p:nvSpPr>
          <p:spPr>
            <a:xfrm>
              <a:off x="0" y="0"/>
              <a:ext cx="329040" cy="485496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4854960"/>
                <a:gd name="textAreaBottom" fmla="*/ 4857120 h 4854960"/>
              </a:gdLst>
              <a:ahLst/>
              <a:rect l="textAreaLeft" t="textAreaTop" r="textAreaRight" b="textAreaBottom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0" name="TextBox 10"/>
            <p:cNvSpPr/>
            <p:nvPr/>
          </p:nvSpPr>
          <p:spPr>
            <a:xfrm>
              <a:off x="0" y="-144720"/>
              <a:ext cx="329040" cy="499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231" name="Group 11"/>
          <p:cNvGrpSpPr/>
          <p:nvPr/>
        </p:nvGrpSpPr>
        <p:grpSpPr>
          <a:xfrm>
            <a:off x="0" y="4641840"/>
            <a:ext cx="329040" cy="5667120"/>
            <a:chOff x="0" y="4641840"/>
            <a:chExt cx="329040" cy="5667120"/>
          </a:xfrm>
        </p:grpSpPr>
        <p:sp>
          <p:nvSpPr>
            <p:cNvPr id="232" name="Freeform 12"/>
            <p:cNvSpPr/>
            <p:nvPr/>
          </p:nvSpPr>
          <p:spPr>
            <a:xfrm>
              <a:off x="0" y="4786200"/>
              <a:ext cx="329040" cy="552240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5522400"/>
                <a:gd name="textAreaBottom" fmla="*/ 5524560 h 5522400"/>
              </a:gdLst>
              <a:ahLst/>
              <a:rect l="textAreaLeft" t="textAreaTop" r="textAreaRight" b="textAreaBottom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3" name="TextBox 13"/>
            <p:cNvSpPr/>
            <p:nvPr/>
          </p:nvSpPr>
          <p:spPr>
            <a:xfrm>
              <a:off x="0" y="4641840"/>
              <a:ext cx="329040" cy="5667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234" name="Group 14"/>
          <p:cNvGrpSpPr/>
          <p:nvPr/>
        </p:nvGrpSpPr>
        <p:grpSpPr>
          <a:xfrm>
            <a:off x="9952560" y="3960"/>
            <a:ext cx="8333280" cy="329040"/>
            <a:chOff x="9952560" y="3960"/>
            <a:chExt cx="8333280" cy="329040"/>
          </a:xfrm>
        </p:grpSpPr>
        <p:sp>
          <p:nvSpPr>
            <p:cNvPr id="235" name="Freeform 15"/>
            <p:cNvSpPr/>
            <p:nvPr/>
          </p:nvSpPr>
          <p:spPr>
            <a:xfrm rot="16200000">
              <a:off x="14027040" y="-3925440"/>
              <a:ext cx="329040" cy="818856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8188560"/>
                <a:gd name="textAreaBottom" fmla="*/ 8190720 h 8188560"/>
              </a:gdLst>
              <a:ahLst/>
              <a:rect l="textAreaLeft" t="textAreaTop" r="textAreaRight" b="textAreaBottom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6" name="TextBox 16"/>
            <p:cNvSpPr/>
            <p:nvPr/>
          </p:nvSpPr>
          <p:spPr>
            <a:xfrm rot="16200000">
              <a:off x="13954680" y="-3997800"/>
              <a:ext cx="329040" cy="833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237" name="Group 17"/>
          <p:cNvGrpSpPr/>
          <p:nvPr/>
        </p:nvGrpSpPr>
        <p:grpSpPr>
          <a:xfrm>
            <a:off x="17956800" y="-144720"/>
            <a:ext cx="329040" cy="3155040"/>
            <a:chOff x="17956800" y="-144720"/>
            <a:chExt cx="329040" cy="3155040"/>
          </a:xfrm>
        </p:grpSpPr>
        <p:sp>
          <p:nvSpPr>
            <p:cNvPr id="238" name="Freeform 18"/>
            <p:cNvSpPr/>
            <p:nvPr/>
          </p:nvSpPr>
          <p:spPr>
            <a:xfrm>
              <a:off x="17956800" y="0"/>
              <a:ext cx="329040" cy="301032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3010320"/>
                <a:gd name="textAreaBottom" fmla="*/ 3012480 h 3010320"/>
              </a:gdLst>
              <a:ahLst/>
              <a:rect l="textAreaLeft" t="textAreaTop" r="textAreaRight" b="textAreaBottom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9" name="TextBox 19"/>
            <p:cNvSpPr/>
            <p:nvPr/>
          </p:nvSpPr>
          <p:spPr>
            <a:xfrm>
              <a:off x="17956800" y="-144720"/>
              <a:ext cx="329040" cy="3155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240" name="Group 20"/>
          <p:cNvGrpSpPr/>
          <p:nvPr/>
        </p:nvGrpSpPr>
        <p:grpSpPr>
          <a:xfrm>
            <a:off x="17285400" y="9957960"/>
            <a:ext cx="834840" cy="329040"/>
            <a:chOff x="17285400" y="9957960"/>
            <a:chExt cx="834840" cy="329040"/>
          </a:xfrm>
        </p:grpSpPr>
        <p:sp>
          <p:nvSpPr>
            <p:cNvPr id="241" name="Freeform 21"/>
            <p:cNvSpPr/>
            <p:nvPr/>
          </p:nvSpPr>
          <p:spPr>
            <a:xfrm rot="16200000">
              <a:off x="17610480" y="9777240"/>
              <a:ext cx="329040" cy="69012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690120"/>
                <a:gd name="textAreaBottom" fmla="*/ 692280 h 690120"/>
              </a:gdLst>
              <a:ahLst/>
              <a:rect l="textAreaLeft" t="textAreaTop" r="textAreaRight" b="textAreaBottom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2" name="TextBox 22"/>
            <p:cNvSpPr/>
            <p:nvPr/>
          </p:nvSpPr>
          <p:spPr>
            <a:xfrm rot="16200000">
              <a:off x="17538120" y="9704880"/>
              <a:ext cx="329040" cy="83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243" name="Group 23"/>
          <p:cNvGrpSpPr/>
          <p:nvPr/>
        </p:nvGrpSpPr>
        <p:grpSpPr>
          <a:xfrm>
            <a:off x="20880" y="9957960"/>
            <a:ext cx="3416760" cy="329040"/>
            <a:chOff x="20880" y="9957960"/>
            <a:chExt cx="3416760" cy="329040"/>
          </a:xfrm>
        </p:grpSpPr>
        <p:sp>
          <p:nvSpPr>
            <p:cNvPr id="244" name="Freeform 24"/>
            <p:cNvSpPr/>
            <p:nvPr/>
          </p:nvSpPr>
          <p:spPr>
            <a:xfrm rot="16200000">
              <a:off x="1636920" y="8486280"/>
              <a:ext cx="329040" cy="327204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3272040"/>
                <a:gd name="textAreaBottom" fmla="*/ 3274200 h 3272040"/>
              </a:gdLst>
              <a:ahLst/>
              <a:rect l="textAreaLeft" t="textAreaTop" r="textAreaRight" b="textAreaBottom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5" name="TextBox 25"/>
            <p:cNvSpPr/>
            <p:nvPr/>
          </p:nvSpPr>
          <p:spPr>
            <a:xfrm rot="16200000">
              <a:off x="1564560" y="8413920"/>
              <a:ext cx="329040" cy="3416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246" name="Group 26"/>
          <p:cNvGrpSpPr/>
          <p:nvPr/>
        </p:nvGrpSpPr>
        <p:grpSpPr>
          <a:xfrm>
            <a:off x="3173400" y="9957960"/>
            <a:ext cx="14309640" cy="329040"/>
            <a:chOff x="3173400" y="9957960"/>
            <a:chExt cx="14309640" cy="329040"/>
          </a:xfrm>
        </p:grpSpPr>
        <p:sp>
          <p:nvSpPr>
            <p:cNvPr id="247" name="Freeform 27"/>
            <p:cNvSpPr/>
            <p:nvPr/>
          </p:nvSpPr>
          <p:spPr>
            <a:xfrm rot="16200000">
              <a:off x="10235520" y="3039840"/>
              <a:ext cx="329040" cy="1416492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14164920"/>
                <a:gd name="textAreaBottom" fmla="*/ 14167080 h 14164920"/>
              </a:gdLst>
              <a:ahLst/>
              <a:rect l="textAreaLeft" t="textAreaTop" r="textAreaRight" b="textAreaBottom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8" name="TextBox 28"/>
            <p:cNvSpPr/>
            <p:nvPr/>
          </p:nvSpPr>
          <p:spPr>
            <a:xfrm rot="16200000">
              <a:off x="10163520" y="2967480"/>
              <a:ext cx="329040" cy="1430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249" name="TextBox 29"/>
          <p:cNvSpPr/>
          <p:nvPr/>
        </p:nvSpPr>
        <p:spPr>
          <a:xfrm>
            <a:off x="1002600" y="884160"/>
            <a:ext cx="16281000" cy="1006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961"/>
              </a:lnSpc>
            </a:pPr>
            <a:r>
              <a:rPr b="1" lang="en-US" sz="4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 Bold"/>
              </a:rPr>
              <a:t>Data Preprocessing Steps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  <a:ea typeface="Canva Sans Bold"/>
              </a:rPr>
              <a:t>	</a:t>
            </a:r>
            <a:r>
              <a:rPr b="1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Tokenization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: Splitting text into words (Done using Tokenizer)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	</a:t>
            </a:r>
            <a:r>
              <a:rPr b="1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TF-IDF Transformation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: Converting text to numerical features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	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	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HashingTF: Converts words into numerical vectors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	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	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IDF: Computes TF-IDF scores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	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Input Text:</a:t>
            </a:r>
            <a:r>
              <a:rPr b="0" lang="en-IN" sz="3350" spc="-1" strike="noStrike">
                <a:solidFill>
                  <a:srgbClr val="000000"/>
                </a:solidFill>
                <a:latin typeface="Aptos Display"/>
                <a:ea typeface="Canva Sans"/>
              </a:rPr>
              <a:t>	</a:t>
            </a:r>
            <a:r>
              <a:rPr b="0" lang="en-IN" sz="3350" spc="-1" strike="noStrike">
                <a:solidFill>
                  <a:srgbClr val="000000"/>
                </a:solidFill>
                <a:latin typeface="Aptos Display"/>
                <a:ea typeface="Canva Sans"/>
              </a:rPr>
              <a:t>	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"I love this amazing book"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	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After Tokenization:</a:t>
            </a:r>
            <a:r>
              <a:rPr b="0" lang="en-IN" sz="3350" spc="-1" strike="noStrike">
                <a:solidFill>
                  <a:srgbClr val="000000"/>
                </a:solidFill>
                <a:latin typeface="Aptos Display"/>
                <a:ea typeface="Canva Sans"/>
              </a:rPr>
              <a:t>	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["I", "love", "this", "amazing", "book"]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	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After TF-IDF Transformation:</a:t>
            </a:r>
            <a:r>
              <a:rPr b="0" lang="en-IN" sz="3350" spc="-1" strike="noStrike">
                <a:solidFill>
                  <a:srgbClr val="000000"/>
                </a:solidFill>
                <a:latin typeface="Aptos Display"/>
                <a:ea typeface="Canva Sans"/>
              </a:rPr>
              <a:t> 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Each word is converted into a numerical feature 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	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	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vector 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	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	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[0.2, 0.0, 0.8, 0.5, ..., 0.3] 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	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	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  <a:ea typeface="Canva Sans"/>
              </a:rPr>
              <a:t>(HashingTF + IDF are applied to get this vector)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"/>
          <p:cNvGrpSpPr/>
          <p:nvPr/>
        </p:nvGrpSpPr>
        <p:grpSpPr>
          <a:xfrm>
            <a:off x="17956800" y="2801520"/>
            <a:ext cx="329040" cy="7483320"/>
            <a:chOff x="17956800" y="2801520"/>
            <a:chExt cx="329040" cy="7483320"/>
          </a:xfrm>
        </p:grpSpPr>
        <p:sp>
          <p:nvSpPr>
            <p:cNvPr id="251" name="Freeform 3"/>
            <p:cNvSpPr/>
            <p:nvPr/>
          </p:nvSpPr>
          <p:spPr>
            <a:xfrm>
              <a:off x="17956800" y="2946240"/>
              <a:ext cx="329040" cy="733860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7338600"/>
                <a:gd name="textAreaBottom" fmla="*/ 7340760 h 7338600"/>
              </a:gdLst>
              <a:ahLst/>
              <a:rect l="textAreaLeft" t="textAreaTop" r="textAreaRight" b="textAreaBottom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2" name="TextBox 4"/>
            <p:cNvSpPr/>
            <p:nvPr/>
          </p:nvSpPr>
          <p:spPr>
            <a:xfrm>
              <a:off x="17956800" y="2801520"/>
              <a:ext cx="329040" cy="748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253" name="Group 5"/>
          <p:cNvGrpSpPr/>
          <p:nvPr/>
        </p:nvGrpSpPr>
        <p:grpSpPr>
          <a:xfrm>
            <a:off x="177120" y="3960"/>
            <a:ext cx="9918360" cy="329040"/>
            <a:chOff x="177120" y="3960"/>
            <a:chExt cx="9918360" cy="329040"/>
          </a:xfrm>
        </p:grpSpPr>
        <p:sp>
          <p:nvSpPr>
            <p:cNvPr id="254" name="Freeform 6"/>
            <p:cNvSpPr/>
            <p:nvPr/>
          </p:nvSpPr>
          <p:spPr>
            <a:xfrm rot="16200000">
              <a:off x="5043960" y="-4718160"/>
              <a:ext cx="329040" cy="977364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9773640"/>
                <a:gd name="textAreaBottom" fmla="*/ 9775800 h 9773640"/>
              </a:gdLst>
              <a:ahLst/>
              <a:rect l="textAreaLeft" t="textAreaTop" r="textAreaRight" b="textAreaBottom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5" name="TextBox 7"/>
            <p:cNvSpPr/>
            <p:nvPr/>
          </p:nvSpPr>
          <p:spPr>
            <a:xfrm rot="16200000">
              <a:off x="4971600" y="-4790160"/>
              <a:ext cx="329040" cy="9918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256" name="Group 8"/>
          <p:cNvGrpSpPr/>
          <p:nvPr/>
        </p:nvGrpSpPr>
        <p:grpSpPr>
          <a:xfrm>
            <a:off x="0" y="-144720"/>
            <a:ext cx="329040" cy="4999680"/>
            <a:chOff x="0" y="-144720"/>
            <a:chExt cx="329040" cy="4999680"/>
          </a:xfrm>
        </p:grpSpPr>
        <p:sp>
          <p:nvSpPr>
            <p:cNvPr id="257" name="Freeform 9"/>
            <p:cNvSpPr/>
            <p:nvPr/>
          </p:nvSpPr>
          <p:spPr>
            <a:xfrm>
              <a:off x="0" y="0"/>
              <a:ext cx="329040" cy="485496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4854960"/>
                <a:gd name="textAreaBottom" fmla="*/ 4857120 h 4854960"/>
              </a:gdLst>
              <a:ahLst/>
              <a:rect l="textAreaLeft" t="textAreaTop" r="textAreaRight" b="textAreaBottom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8" name="TextBox 10"/>
            <p:cNvSpPr/>
            <p:nvPr/>
          </p:nvSpPr>
          <p:spPr>
            <a:xfrm>
              <a:off x="0" y="-144720"/>
              <a:ext cx="329040" cy="499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259" name="Group 11"/>
          <p:cNvGrpSpPr/>
          <p:nvPr/>
        </p:nvGrpSpPr>
        <p:grpSpPr>
          <a:xfrm>
            <a:off x="0" y="4641840"/>
            <a:ext cx="329040" cy="5667120"/>
            <a:chOff x="0" y="4641840"/>
            <a:chExt cx="329040" cy="5667120"/>
          </a:xfrm>
        </p:grpSpPr>
        <p:sp>
          <p:nvSpPr>
            <p:cNvPr id="260" name="Freeform 12"/>
            <p:cNvSpPr/>
            <p:nvPr/>
          </p:nvSpPr>
          <p:spPr>
            <a:xfrm>
              <a:off x="0" y="4786200"/>
              <a:ext cx="329040" cy="552240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5522400"/>
                <a:gd name="textAreaBottom" fmla="*/ 5524560 h 5522400"/>
              </a:gdLst>
              <a:ahLst/>
              <a:rect l="textAreaLeft" t="textAreaTop" r="textAreaRight" b="textAreaBottom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1" name="TextBox 13"/>
            <p:cNvSpPr/>
            <p:nvPr/>
          </p:nvSpPr>
          <p:spPr>
            <a:xfrm>
              <a:off x="0" y="4641840"/>
              <a:ext cx="329040" cy="5667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262" name="Group 14"/>
          <p:cNvGrpSpPr/>
          <p:nvPr/>
        </p:nvGrpSpPr>
        <p:grpSpPr>
          <a:xfrm>
            <a:off x="9952560" y="3960"/>
            <a:ext cx="8333280" cy="329040"/>
            <a:chOff x="9952560" y="3960"/>
            <a:chExt cx="8333280" cy="329040"/>
          </a:xfrm>
        </p:grpSpPr>
        <p:sp>
          <p:nvSpPr>
            <p:cNvPr id="263" name="Freeform 15"/>
            <p:cNvSpPr/>
            <p:nvPr/>
          </p:nvSpPr>
          <p:spPr>
            <a:xfrm rot="16200000">
              <a:off x="14027040" y="-3925440"/>
              <a:ext cx="329040" cy="818856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8188560"/>
                <a:gd name="textAreaBottom" fmla="*/ 8190720 h 8188560"/>
              </a:gdLst>
              <a:ahLst/>
              <a:rect l="textAreaLeft" t="textAreaTop" r="textAreaRight" b="textAreaBottom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4" name="TextBox 16"/>
            <p:cNvSpPr/>
            <p:nvPr/>
          </p:nvSpPr>
          <p:spPr>
            <a:xfrm rot="16200000">
              <a:off x="13954680" y="-3997800"/>
              <a:ext cx="329040" cy="833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265" name="Group 17"/>
          <p:cNvGrpSpPr/>
          <p:nvPr/>
        </p:nvGrpSpPr>
        <p:grpSpPr>
          <a:xfrm>
            <a:off x="17956800" y="-144720"/>
            <a:ext cx="329040" cy="3155040"/>
            <a:chOff x="17956800" y="-144720"/>
            <a:chExt cx="329040" cy="3155040"/>
          </a:xfrm>
        </p:grpSpPr>
        <p:sp>
          <p:nvSpPr>
            <p:cNvPr id="266" name="Freeform 18"/>
            <p:cNvSpPr/>
            <p:nvPr/>
          </p:nvSpPr>
          <p:spPr>
            <a:xfrm>
              <a:off x="17956800" y="0"/>
              <a:ext cx="329040" cy="301032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3010320"/>
                <a:gd name="textAreaBottom" fmla="*/ 3012480 h 3010320"/>
              </a:gdLst>
              <a:ahLst/>
              <a:rect l="textAreaLeft" t="textAreaTop" r="textAreaRight" b="textAreaBottom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7" name="TextBox 19"/>
            <p:cNvSpPr/>
            <p:nvPr/>
          </p:nvSpPr>
          <p:spPr>
            <a:xfrm>
              <a:off x="17956800" y="-144720"/>
              <a:ext cx="329040" cy="3155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268" name="Group 20"/>
          <p:cNvGrpSpPr/>
          <p:nvPr/>
        </p:nvGrpSpPr>
        <p:grpSpPr>
          <a:xfrm>
            <a:off x="17285400" y="9957960"/>
            <a:ext cx="834840" cy="329040"/>
            <a:chOff x="17285400" y="9957960"/>
            <a:chExt cx="834840" cy="329040"/>
          </a:xfrm>
        </p:grpSpPr>
        <p:sp>
          <p:nvSpPr>
            <p:cNvPr id="269" name="Freeform 21"/>
            <p:cNvSpPr/>
            <p:nvPr/>
          </p:nvSpPr>
          <p:spPr>
            <a:xfrm rot="16200000">
              <a:off x="17610480" y="9777240"/>
              <a:ext cx="329040" cy="69012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690120"/>
                <a:gd name="textAreaBottom" fmla="*/ 692280 h 690120"/>
              </a:gdLst>
              <a:ahLst/>
              <a:rect l="textAreaLeft" t="textAreaTop" r="textAreaRight" b="textAreaBottom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0" name="TextBox 22"/>
            <p:cNvSpPr/>
            <p:nvPr/>
          </p:nvSpPr>
          <p:spPr>
            <a:xfrm rot="16200000">
              <a:off x="17538120" y="9704880"/>
              <a:ext cx="329040" cy="83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271" name="Group 23"/>
          <p:cNvGrpSpPr/>
          <p:nvPr/>
        </p:nvGrpSpPr>
        <p:grpSpPr>
          <a:xfrm>
            <a:off x="20880" y="9957960"/>
            <a:ext cx="3416760" cy="329040"/>
            <a:chOff x="20880" y="9957960"/>
            <a:chExt cx="3416760" cy="329040"/>
          </a:xfrm>
        </p:grpSpPr>
        <p:sp>
          <p:nvSpPr>
            <p:cNvPr id="272" name="Freeform 24"/>
            <p:cNvSpPr/>
            <p:nvPr/>
          </p:nvSpPr>
          <p:spPr>
            <a:xfrm rot="16200000">
              <a:off x="1636920" y="8486280"/>
              <a:ext cx="329040" cy="327204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3272040"/>
                <a:gd name="textAreaBottom" fmla="*/ 3274200 h 3272040"/>
              </a:gdLst>
              <a:ahLst/>
              <a:rect l="textAreaLeft" t="textAreaTop" r="textAreaRight" b="textAreaBottom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3" name="TextBox 25"/>
            <p:cNvSpPr/>
            <p:nvPr/>
          </p:nvSpPr>
          <p:spPr>
            <a:xfrm rot="16200000">
              <a:off x="1564560" y="8413920"/>
              <a:ext cx="329040" cy="3416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274" name="Group 26"/>
          <p:cNvGrpSpPr/>
          <p:nvPr/>
        </p:nvGrpSpPr>
        <p:grpSpPr>
          <a:xfrm>
            <a:off x="3173400" y="9957960"/>
            <a:ext cx="14309640" cy="329040"/>
            <a:chOff x="3173400" y="9957960"/>
            <a:chExt cx="14309640" cy="329040"/>
          </a:xfrm>
        </p:grpSpPr>
        <p:sp>
          <p:nvSpPr>
            <p:cNvPr id="275" name="Freeform 27"/>
            <p:cNvSpPr/>
            <p:nvPr/>
          </p:nvSpPr>
          <p:spPr>
            <a:xfrm rot="16200000">
              <a:off x="10235520" y="3039840"/>
              <a:ext cx="329040" cy="1416492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14164920"/>
                <a:gd name="textAreaBottom" fmla="*/ 14167080 h 14164920"/>
              </a:gdLst>
              <a:ahLst/>
              <a:rect l="textAreaLeft" t="textAreaTop" r="textAreaRight" b="textAreaBottom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6" name="TextBox 28"/>
            <p:cNvSpPr/>
            <p:nvPr/>
          </p:nvSpPr>
          <p:spPr>
            <a:xfrm rot="16200000">
              <a:off x="10163520" y="2967480"/>
              <a:ext cx="329040" cy="1430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277" name="TextBox 29"/>
          <p:cNvSpPr/>
          <p:nvPr/>
        </p:nvSpPr>
        <p:spPr>
          <a:xfrm>
            <a:off x="838080" y="1016280"/>
            <a:ext cx="1614528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703"/>
              </a:lnSpc>
            </a:pPr>
            <a:r>
              <a:rPr b="1" lang="en-US" sz="4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</a:rPr>
              <a:t>Machine Learning Models Implemented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Rectangle 4"/>
          <p:cNvSpPr/>
          <p:nvPr/>
        </p:nvSpPr>
        <p:spPr>
          <a:xfrm>
            <a:off x="802800" y="1660320"/>
            <a:ext cx="16835400" cy="39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spAutoFit/>
          </a:bodyPr>
          <a:p>
            <a:pPr marL="914400" defTabSz="914400">
              <a:lnSpc>
                <a:spcPct val="150000"/>
              </a:lnSpc>
            </a:pPr>
            <a:r>
              <a:rPr b="1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</a:rPr>
              <a:t>Decision Tree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</a:rPr>
              <a:t>-  Simple, interpretable model with hierarchical splits 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marL="914400" defTabSz="914400">
              <a:lnSpc>
                <a:spcPct val="150000"/>
              </a:lnSpc>
            </a:pPr>
            <a:r>
              <a:rPr b="1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</a:rPr>
              <a:t>Gradient-Boosted Trees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</a:rPr>
              <a:t>- Combines multiple weak classifiers for better performance 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marL="914400" defTabSz="914400">
              <a:lnSpc>
                <a:spcPct val="150000"/>
              </a:lnSpc>
            </a:pPr>
            <a:r>
              <a:rPr b="1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</a:rPr>
              <a:t>Support Vector Machine 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</a:rPr>
              <a:t>(SVM)- Finds optimal hyperplane for classification 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marL="914400" defTabSz="914400">
              <a:lnSpc>
                <a:spcPct val="150000"/>
              </a:lnSpc>
            </a:pPr>
            <a:r>
              <a:rPr b="1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</a:rPr>
              <a:t>Logistic Regression- 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</a:rPr>
              <a:t>Statistical model for binary classification 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TextBox 29"/>
          <p:cNvSpPr/>
          <p:nvPr/>
        </p:nvSpPr>
        <p:spPr>
          <a:xfrm>
            <a:off x="694440" y="6167520"/>
            <a:ext cx="1614528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703"/>
              </a:lnSpc>
            </a:pPr>
            <a:r>
              <a:rPr b="1" lang="en-US" sz="4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</a:rPr>
              <a:t>Ensemble Learning Approaches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Rectangle 4"/>
          <p:cNvSpPr/>
          <p:nvPr/>
        </p:nvSpPr>
        <p:spPr>
          <a:xfrm>
            <a:off x="802800" y="6721200"/>
            <a:ext cx="16475400" cy="23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spAutoFit/>
          </a:bodyPr>
          <a:p>
            <a:pPr marL="914400" defTabSz="914400">
              <a:lnSpc>
                <a:spcPct val="150000"/>
              </a:lnSpc>
            </a:pPr>
            <a:r>
              <a:rPr b="1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</a:rPr>
              <a:t>Hard Voting- 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</a:rPr>
              <a:t>Aggregates predictions from multiple models (majority rule)  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marL="914400" defTabSz="914400">
              <a:lnSpc>
                <a:spcPct val="150000"/>
              </a:lnSpc>
            </a:pPr>
            <a:r>
              <a:rPr b="1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</a:rPr>
              <a:t>Stacking - </a:t>
            </a:r>
            <a:r>
              <a:rPr b="0" lang="en-US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</a:rPr>
              <a:t>Uses predictions from multiple models as input for another model  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roup 2"/>
          <p:cNvGrpSpPr/>
          <p:nvPr/>
        </p:nvGrpSpPr>
        <p:grpSpPr>
          <a:xfrm>
            <a:off x="17956800" y="2801520"/>
            <a:ext cx="329040" cy="7483320"/>
            <a:chOff x="17956800" y="2801520"/>
            <a:chExt cx="329040" cy="7483320"/>
          </a:xfrm>
        </p:grpSpPr>
        <p:sp>
          <p:nvSpPr>
            <p:cNvPr id="282" name="Freeform 3"/>
            <p:cNvSpPr/>
            <p:nvPr/>
          </p:nvSpPr>
          <p:spPr>
            <a:xfrm>
              <a:off x="17956800" y="2946240"/>
              <a:ext cx="329040" cy="733860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7338600"/>
                <a:gd name="textAreaBottom" fmla="*/ 7340760 h 7338600"/>
              </a:gdLst>
              <a:ahLst/>
              <a:rect l="textAreaLeft" t="textAreaTop" r="textAreaRight" b="textAreaBottom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3" name="TextBox 4"/>
            <p:cNvSpPr/>
            <p:nvPr/>
          </p:nvSpPr>
          <p:spPr>
            <a:xfrm>
              <a:off x="17956800" y="2801520"/>
              <a:ext cx="329040" cy="748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284" name="Group 5"/>
          <p:cNvGrpSpPr/>
          <p:nvPr/>
        </p:nvGrpSpPr>
        <p:grpSpPr>
          <a:xfrm>
            <a:off x="177120" y="3960"/>
            <a:ext cx="9918360" cy="329040"/>
            <a:chOff x="177120" y="3960"/>
            <a:chExt cx="9918360" cy="329040"/>
          </a:xfrm>
        </p:grpSpPr>
        <p:sp>
          <p:nvSpPr>
            <p:cNvPr id="285" name="Freeform 6"/>
            <p:cNvSpPr/>
            <p:nvPr/>
          </p:nvSpPr>
          <p:spPr>
            <a:xfrm rot="16200000">
              <a:off x="5043960" y="-4718160"/>
              <a:ext cx="329040" cy="977364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9773640"/>
                <a:gd name="textAreaBottom" fmla="*/ 9775800 h 9773640"/>
              </a:gdLst>
              <a:ahLst/>
              <a:rect l="textAreaLeft" t="textAreaTop" r="textAreaRight" b="textAreaBottom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6" name="TextBox 7"/>
            <p:cNvSpPr/>
            <p:nvPr/>
          </p:nvSpPr>
          <p:spPr>
            <a:xfrm rot="16200000">
              <a:off x="4971600" y="-4790160"/>
              <a:ext cx="329040" cy="9918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287" name="Group 8"/>
          <p:cNvGrpSpPr/>
          <p:nvPr/>
        </p:nvGrpSpPr>
        <p:grpSpPr>
          <a:xfrm>
            <a:off x="0" y="-144720"/>
            <a:ext cx="329040" cy="4999680"/>
            <a:chOff x="0" y="-144720"/>
            <a:chExt cx="329040" cy="4999680"/>
          </a:xfrm>
        </p:grpSpPr>
        <p:sp>
          <p:nvSpPr>
            <p:cNvPr id="288" name="Freeform 9"/>
            <p:cNvSpPr/>
            <p:nvPr/>
          </p:nvSpPr>
          <p:spPr>
            <a:xfrm>
              <a:off x="0" y="0"/>
              <a:ext cx="329040" cy="485496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4854960"/>
                <a:gd name="textAreaBottom" fmla="*/ 4857120 h 4854960"/>
              </a:gdLst>
              <a:ahLst/>
              <a:rect l="textAreaLeft" t="textAreaTop" r="textAreaRight" b="textAreaBottom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9" name="TextBox 10"/>
            <p:cNvSpPr/>
            <p:nvPr/>
          </p:nvSpPr>
          <p:spPr>
            <a:xfrm>
              <a:off x="0" y="-144720"/>
              <a:ext cx="329040" cy="499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290" name="Group 11"/>
          <p:cNvGrpSpPr/>
          <p:nvPr/>
        </p:nvGrpSpPr>
        <p:grpSpPr>
          <a:xfrm>
            <a:off x="0" y="4641840"/>
            <a:ext cx="329040" cy="5667120"/>
            <a:chOff x="0" y="4641840"/>
            <a:chExt cx="329040" cy="5667120"/>
          </a:xfrm>
        </p:grpSpPr>
        <p:sp>
          <p:nvSpPr>
            <p:cNvPr id="291" name="Freeform 12"/>
            <p:cNvSpPr/>
            <p:nvPr/>
          </p:nvSpPr>
          <p:spPr>
            <a:xfrm>
              <a:off x="0" y="4786200"/>
              <a:ext cx="329040" cy="552240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5522400"/>
                <a:gd name="textAreaBottom" fmla="*/ 5524560 h 5522400"/>
              </a:gdLst>
              <a:ahLst/>
              <a:rect l="textAreaLeft" t="textAreaTop" r="textAreaRight" b="textAreaBottom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2" name="TextBox 13"/>
            <p:cNvSpPr/>
            <p:nvPr/>
          </p:nvSpPr>
          <p:spPr>
            <a:xfrm>
              <a:off x="0" y="4641840"/>
              <a:ext cx="329040" cy="5667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293" name="Group 14"/>
          <p:cNvGrpSpPr/>
          <p:nvPr/>
        </p:nvGrpSpPr>
        <p:grpSpPr>
          <a:xfrm>
            <a:off x="9952560" y="3960"/>
            <a:ext cx="8333280" cy="329040"/>
            <a:chOff x="9952560" y="3960"/>
            <a:chExt cx="8333280" cy="329040"/>
          </a:xfrm>
        </p:grpSpPr>
        <p:sp>
          <p:nvSpPr>
            <p:cNvPr id="294" name="Freeform 15"/>
            <p:cNvSpPr/>
            <p:nvPr/>
          </p:nvSpPr>
          <p:spPr>
            <a:xfrm rot="16200000">
              <a:off x="14027040" y="-3925440"/>
              <a:ext cx="329040" cy="818856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8188560"/>
                <a:gd name="textAreaBottom" fmla="*/ 8190720 h 8188560"/>
              </a:gdLst>
              <a:ahLst/>
              <a:rect l="textAreaLeft" t="textAreaTop" r="textAreaRight" b="textAreaBottom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5" name="TextBox 16"/>
            <p:cNvSpPr/>
            <p:nvPr/>
          </p:nvSpPr>
          <p:spPr>
            <a:xfrm rot="16200000">
              <a:off x="13954680" y="-3997800"/>
              <a:ext cx="329040" cy="8333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296" name="Group 17"/>
          <p:cNvGrpSpPr/>
          <p:nvPr/>
        </p:nvGrpSpPr>
        <p:grpSpPr>
          <a:xfrm>
            <a:off x="17956800" y="-144720"/>
            <a:ext cx="329040" cy="3155040"/>
            <a:chOff x="17956800" y="-144720"/>
            <a:chExt cx="329040" cy="3155040"/>
          </a:xfrm>
        </p:grpSpPr>
        <p:sp>
          <p:nvSpPr>
            <p:cNvPr id="297" name="Freeform 18"/>
            <p:cNvSpPr/>
            <p:nvPr/>
          </p:nvSpPr>
          <p:spPr>
            <a:xfrm>
              <a:off x="17956800" y="0"/>
              <a:ext cx="329040" cy="301032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3010320"/>
                <a:gd name="textAreaBottom" fmla="*/ 3012480 h 3010320"/>
              </a:gdLst>
              <a:ahLst/>
              <a:rect l="textAreaLeft" t="textAreaTop" r="textAreaRight" b="textAreaBottom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8" name="TextBox 19"/>
            <p:cNvSpPr/>
            <p:nvPr/>
          </p:nvSpPr>
          <p:spPr>
            <a:xfrm>
              <a:off x="17956800" y="-144720"/>
              <a:ext cx="329040" cy="3155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299" name="Group 20"/>
          <p:cNvGrpSpPr/>
          <p:nvPr/>
        </p:nvGrpSpPr>
        <p:grpSpPr>
          <a:xfrm>
            <a:off x="17285400" y="9957960"/>
            <a:ext cx="834840" cy="329040"/>
            <a:chOff x="17285400" y="9957960"/>
            <a:chExt cx="834840" cy="329040"/>
          </a:xfrm>
        </p:grpSpPr>
        <p:sp>
          <p:nvSpPr>
            <p:cNvPr id="300" name="Freeform 21"/>
            <p:cNvSpPr/>
            <p:nvPr/>
          </p:nvSpPr>
          <p:spPr>
            <a:xfrm rot="16200000">
              <a:off x="17610480" y="9777240"/>
              <a:ext cx="329040" cy="69012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690120"/>
                <a:gd name="textAreaBottom" fmla="*/ 692280 h 690120"/>
              </a:gdLst>
              <a:ahLst/>
              <a:rect l="textAreaLeft" t="textAreaTop" r="textAreaRight" b="textAreaBottom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1" name="TextBox 22"/>
            <p:cNvSpPr/>
            <p:nvPr/>
          </p:nvSpPr>
          <p:spPr>
            <a:xfrm rot="16200000">
              <a:off x="17538120" y="9704880"/>
              <a:ext cx="329040" cy="834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302" name="Group 23"/>
          <p:cNvGrpSpPr/>
          <p:nvPr/>
        </p:nvGrpSpPr>
        <p:grpSpPr>
          <a:xfrm>
            <a:off x="20880" y="9957960"/>
            <a:ext cx="3416760" cy="329040"/>
            <a:chOff x="20880" y="9957960"/>
            <a:chExt cx="3416760" cy="329040"/>
          </a:xfrm>
        </p:grpSpPr>
        <p:sp>
          <p:nvSpPr>
            <p:cNvPr id="303" name="Freeform 24"/>
            <p:cNvSpPr/>
            <p:nvPr/>
          </p:nvSpPr>
          <p:spPr>
            <a:xfrm rot="16200000">
              <a:off x="1636920" y="8486280"/>
              <a:ext cx="329040" cy="327204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3272040"/>
                <a:gd name="textAreaBottom" fmla="*/ 3274200 h 3272040"/>
              </a:gdLst>
              <a:ahLst/>
              <a:rect l="textAreaLeft" t="textAreaTop" r="textAreaRight" b="textAreaBottom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4" name="TextBox 25"/>
            <p:cNvSpPr/>
            <p:nvPr/>
          </p:nvSpPr>
          <p:spPr>
            <a:xfrm rot="16200000">
              <a:off x="1564560" y="8413920"/>
              <a:ext cx="329040" cy="3416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305" name="Group 26"/>
          <p:cNvGrpSpPr/>
          <p:nvPr/>
        </p:nvGrpSpPr>
        <p:grpSpPr>
          <a:xfrm>
            <a:off x="3173400" y="9957960"/>
            <a:ext cx="14309640" cy="329040"/>
            <a:chOff x="3173400" y="9957960"/>
            <a:chExt cx="14309640" cy="329040"/>
          </a:xfrm>
        </p:grpSpPr>
        <p:sp>
          <p:nvSpPr>
            <p:cNvPr id="306" name="Freeform 27"/>
            <p:cNvSpPr/>
            <p:nvPr/>
          </p:nvSpPr>
          <p:spPr>
            <a:xfrm rot="16200000">
              <a:off x="10235520" y="3039840"/>
              <a:ext cx="329040" cy="14164920"/>
            </a:xfrm>
            <a:custGeom>
              <a:avLst/>
              <a:gdLst>
                <a:gd name="textAreaLeft" fmla="*/ 0 w 329040"/>
                <a:gd name="textAreaRight" fmla="*/ 331200 w 329040"/>
                <a:gd name="textAreaTop" fmla="*/ 0 h 14164920"/>
                <a:gd name="textAreaBottom" fmla="*/ 14167080 h 14164920"/>
              </a:gdLst>
              <a:ahLst/>
              <a:rect l="textAreaLeft" t="textAreaTop" r="textAreaRight" b="textAreaBottom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7" name="TextBox 28"/>
            <p:cNvSpPr/>
            <p:nvPr/>
          </p:nvSpPr>
          <p:spPr>
            <a:xfrm rot="16200000">
              <a:off x="10163520" y="2967480"/>
              <a:ext cx="329040" cy="1430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6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308" name="TextBox 29"/>
          <p:cNvSpPr/>
          <p:nvPr/>
        </p:nvSpPr>
        <p:spPr>
          <a:xfrm>
            <a:off x="838080" y="1016280"/>
            <a:ext cx="1614528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703"/>
              </a:lnSpc>
            </a:pPr>
            <a:r>
              <a:rPr b="1" lang="en-IN" sz="4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</a:rPr>
              <a:t> </a:t>
            </a:r>
            <a:r>
              <a:rPr b="1" lang="en-IN" sz="4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</a:rPr>
              <a:t>Deep Learning Models Implemented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Rectangle 4"/>
          <p:cNvSpPr/>
          <p:nvPr/>
        </p:nvSpPr>
        <p:spPr>
          <a:xfrm>
            <a:off x="1802880" y="2406960"/>
            <a:ext cx="14921640" cy="39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spAutoFit/>
          </a:bodyPr>
          <a:p>
            <a:pPr defTabSz="914400">
              <a:lnSpc>
                <a:spcPct val="150000"/>
              </a:lnSpc>
            </a:pPr>
            <a:r>
              <a:rPr b="1" lang="en-IN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</a:rPr>
              <a:t>XLNet</a:t>
            </a:r>
            <a:r>
              <a:rPr b="0" lang="en-IN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</a:rPr>
              <a:t>- Transformer-based model with bidirectional learning 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b="1" lang="en-IN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</a:rPr>
              <a:t>BERT</a:t>
            </a:r>
            <a:r>
              <a:rPr b="0" lang="en-IN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</a:rPr>
              <a:t>- Pre-trained deep contextual model for NLP 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b="1" lang="en-IN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</a:rPr>
              <a:t>DistilBERT</a:t>
            </a:r>
            <a:r>
              <a:rPr b="0" lang="en-IN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</a:rPr>
              <a:t>- Lighter, faster version of BERT 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b="1" lang="en-IN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</a:rPr>
              <a:t>RoBERTa</a:t>
            </a:r>
            <a:r>
              <a:rPr b="0" lang="en-IN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</a:rPr>
              <a:t>- Optimized BERT with dynamic masking 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b="1" lang="en-IN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</a:rPr>
              <a:t>Electra</a:t>
            </a:r>
            <a:r>
              <a:rPr b="0" lang="en-IN" sz="335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ptos Display"/>
              </a:rPr>
              <a:t>- Efficient training with generator-discriminator model  </a:t>
            </a:r>
            <a:endParaRPr b="0" lang="en-IN" sz="33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Application>LibreOffice/24.2.7.2$Linux_X86_64 LibreOffice_project/420$Build-2</Application>
  <AppVersion>15.0000</AppVersion>
  <Words>863</Words>
  <Paragraphs>103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PC</dc:creator>
  <dc:description/>
  <dc:identifier>DAGfzVKX0R8</dc:identifier>
  <dc:language>en-IN</dc:language>
  <cp:lastModifiedBy/>
  <dcterms:modified xsi:type="dcterms:W3CDTF">2025-04-04T12:54:20Z</dcterms:modified>
  <cp:revision>34</cp:revision>
  <dc:subject/>
  <dc:title>Creative Business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13</vt:i4>
  </property>
</Properties>
</file>