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59" r:id="rId5"/>
    <p:sldId id="260" r:id="rId6"/>
    <p:sldId id="261" r:id="rId7"/>
    <p:sldId id="262" r:id="rId8"/>
    <p:sldId id="269" r:id="rId9"/>
    <p:sldId id="276" r:id="rId10"/>
    <p:sldId id="277" r:id="rId11"/>
    <p:sldId id="265" r:id="rId12"/>
    <p:sldId id="279" r:id="rId13"/>
    <p:sldId id="266" r:id="rId14"/>
    <p:sldId id="270" r:id="rId15"/>
    <p:sldId id="268" r:id="rId16"/>
    <p:sldId id="271" r:id="rId17"/>
    <p:sldId id="272" r:id="rId18"/>
    <p:sldId id="273" r:id="rId19"/>
  </p:sldIdLst>
  <p:sldSz cx="18288000" cy="10287000"/>
  <p:notesSz cx="6858000" cy="9144000"/>
  <p:embeddedFontLst>
    <p:embeddedFont>
      <p:font typeface="Canva Sans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028700" y="1566420"/>
            <a:ext cx="15966086" cy="2130756"/>
          </a:xfrm>
          <a:prstGeom prst="rect">
            <a:avLst/>
          </a:prstGeom>
        </p:spPr>
        <p:txBody>
          <a:bodyPr lIns="0" tIns="0" rIns="0" bIns="0" rtlCol="0" anchor="t">
            <a:spAutoFit/>
          </a:bodyPr>
          <a:lstStyle/>
          <a:p>
            <a:pPr algn="r">
              <a:lnSpc>
                <a:spcPts val="8556"/>
              </a:lnSpc>
              <a:spcBef>
                <a:spcPct val="0"/>
              </a:spcBef>
            </a:pPr>
            <a:r>
              <a:rPr lang="en-US" sz="6111" b="1" dirty="0">
                <a:solidFill>
                  <a:schemeClr val="tx1">
                    <a:lumMod val="75000"/>
                    <a:lumOff val="25000"/>
                  </a:schemeClr>
                </a:solidFill>
                <a:latin typeface="Canva Sans Bold"/>
                <a:ea typeface="Canva Sans Bold"/>
                <a:cs typeface="Canva Sans Bold"/>
                <a:sym typeface="Canva Sans Bold"/>
              </a:rPr>
              <a:t>Real-time Stress Detection on Social Network Posts using Big Data Technology</a:t>
            </a:r>
          </a:p>
        </p:txBody>
      </p:sp>
      <p:sp>
        <p:nvSpPr>
          <p:cNvPr id="31" name="TextBox 31"/>
          <p:cNvSpPr txBox="1"/>
          <p:nvPr/>
        </p:nvSpPr>
        <p:spPr>
          <a:xfrm>
            <a:off x="13072696" y="8531831"/>
            <a:ext cx="4438049" cy="1286841"/>
          </a:xfrm>
          <a:prstGeom prst="rect">
            <a:avLst/>
          </a:prstGeom>
        </p:spPr>
        <p:txBody>
          <a:bodyPr lIns="0" tIns="0" rIns="0" bIns="0" rtlCol="0" anchor="t">
            <a:spAutoFit/>
          </a:bodyPr>
          <a:lstStyle/>
          <a:p>
            <a:pPr algn="r">
              <a:lnSpc>
                <a:spcPts val="5196"/>
              </a:lnSpc>
              <a:spcBef>
                <a:spcPct val="0"/>
              </a:spcBef>
            </a:pPr>
            <a:r>
              <a:rPr lang="en-US" sz="3711" b="1" dirty="0" err="1">
                <a:solidFill>
                  <a:schemeClr val="tx1">
                    <a:lumMod val="75000"/>
                    <a:lumOff val="25000"/>
                  </a:schemeClr>
                </a:solidFill>
                <a:latin typeface="Canva Sans Bold"/>
                <a:ea typeface="Canva Sans Bold"/>
                <a:cs typeface="Canva Sans Bold"/>
                <a:sym typeface="Canva Sans Bold"/>
              </a:rPr>
              <a:t>VASANTHA</a:t>
            </a:r>
            <a:r>
              <a:rPr lang="en-US" sz="3711" b="1" dirty="0">
                <a:solidFill>
                  <a:schemeClr val="tx1">
                    <a:lumMod val="75000"/>
                    <a:lumOff val="25000"/>
                  </a:schemeClr>
                </a:solidFill>
                <a:latin typeface="Canva Sans Bold"/>
                <a:ea typeface="Canva Sans Bold"/>
                <a:cs typeface="Canva Sans Bold"/>
                <a:sym typeface="Canva Sans Bold"/>
              </a:rPr>
              <a:t> (</a:t>
            </a:r>
            <a:r>
              <a:rPr lang="en-US" sz="3711" b="1" dirty="0" err="1">
                <a:solidFill>
                  <a:schemeClr val="tx1">
                    <a:lumMod val="75000"/>
                    <a:lumOff val="25000"/>
                  </a:schemeClr>
                </a:solidFill>
                <a:latin typeface="Canva Sans Bold"/>
                <a:ea typeface="Canva Sans Bold"/>
                <a:cs typeface="Canva Sans Bold"/>
                <a:sym typeface="Canva Sans Bold"/>
              </a:rPr>
              <a:t>122AD0030</a:t>
            </a:r>
            <a:r>
              <a:rPr lang="en-US" sz="3711" b="1" dirty="0">
                <a:solidFill>
                  <a:schemeClr val="tx1">
                    <a:lumMod val="75000"/>
                    <a:lumOff val="25000"/>
                  </a:schemeClr>
                </a:solidFill>
                <a:latin typeface="Canva Sans Bold"/>
                <a:ea typeface="Canva Sans Bold"/>
                <a:cs typeface="Canva Sans Bold"/>
                <a:sym typeface="Canva Sans Bold"/>
              </a:rPr>
              <a:t>)</a:t>
            </a:r>
          </a:p>
        </p:txBody>
      </p:sp>
      <p:sp>
        <p:nvSpPr>
          <p:cNvPr id="33" name="TextBox 31">
            <a:extLst>
              <a:ext uri="{FF2B5EF4-FFF2-40B4-BE49-F238E27FC236}">
                <a16:creationId xmlns:a16="http://schemas.microsoft.com/office/drawing/2014/main" id="{4DA875E8-499E-F37C-1C74-D532AE98D89F}"/>
              </a:ext>
            </a:extLst>
          </p:cNvPr>
          <p:cNvSpPr txBox="1"/>
          <p:nvPr/>
        </p:nvSpPr>
        <p:spPr>
          <a:xfrm>
            <a:off x="12992048" y="7241991"/>
            <a:ext cx="4438049" cy="1289840"/>
          </a:xfrm>
          <a:prstGeom prst="rect">
            <a:avLst/>
          </a:prstGeom>
        </p:spPr>
        <p:txBody>
          <a:bodyPr lIns="0" tIns="0" rIns="0" bIns="0" rtlCol="0" anchor="t">
            <a:spAutoFit/>
          </a:bodyPr>
          <a:lstStyle/>
          <a:p>
            <a:pPr algn="r">
              <a:lnSpc>
                <a:spcPts val="5196"/>
              </a:lnSpc>
              <a:spcBef>
                <a:spcPct val="0"/>
              </a:spcBef>
            </a:pPr>
            <a:r>
              <a:rPr lang="en-US" sz="3711" b="1" dirty="0">
                <a:solidFill>
                  <a:schemeClr val="tx1">
                    <a:lumMod val="75000"/>
                    <a:lumOff val="25000"/>
                  </a:schemeClr>
                </a:solidFill>
                <a:latin typeface="Canva Sans Bold"/>
                <a:ea typeface="Canva Sans Bold"/>
                <a:cs typeface="Canva Sans Bold"/>
                <a:sym typeface="Canva Sans Bold"/>
              </a:rPr>
              <a:t>JYOTI SINGH (</a:t>
            </a:r>
            <a:r>
              <a:rPr lang="en-US" sz="3711" b="1" dirty="0" err="1">
                <a:solidFill>
                  <a:schemeClr val="tx1">
                    <a:lumMod val="75000"/>
                    <a:lumOff val="25000"/>
                  </a:schemeClr>
                </a:solidFill>
                <a:latin typeface="Canva Sans Bold"/>
                <a:ea typeface="Canva Sans Bold"/>
                <a:cs typeface="Canva Sans Bold"/>
                <a:sym typeface="Canva Sans Bold"/>
              </a:rPr>
              <a:t>122AD0020</a:t>
            </a:r>
            <a:r>
              <a:rPr lang="en-US" sz="3711" b="1" dirty="0">
                <a:solidFill>
                  <a:schemeClr val="tx1">
                    <a:lumMod val="75000"/>
                    <a:lumOff val="25000"/>
                  </a:schemeClr>
                </a:solidFill>
                <a:latin typeface="Canva Sans Bold"/>
                <a:ea typeface="Canva Sans Bold"/>
                <a:cs typeface="Canva Sans Bold"/>
                <a:sym typeface="Canva Sans Bold"/>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AB52B54-F3FD-7B89-F357-E7E5990F4A4E}"/>
              </a:ext>
            </a:extLst>
          </p:cNvPr>
          <p:cNvSpPr>
            <a:spLocks noChangeArrowheads="1"/>
          </p:cNvSpPr>
          <p:nvPr/>
        </p:nvSpPr>
        <p:spPr bwMode="auto">
          <a:xfrm>
            <a:off x="616849" y="475922"/>
            <a:ext cx="16383000" cy="9010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Big Data &amp; Real-Time Technologies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350" b="1" i="0" u="none" strike="noStrike" cap="none" normalizeH="0" baseline="0" dirty="0">
              <a:ln>
                <a:noFill/>
              </a:ln>
              <a:solidFill>
                <a:schemeClr val="tx1"/>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50" b="1" i="0" u="none" strike="noStrike" cap="none" normalizeH="0" baseline="0" dirty="0">
                <a:ln>
                  <a:noFill/>
                </a:ln>
                <a:solidFill>
                  <a:schemeClr val="tx2">
                    <a:lumMod val="60000"/>
                    <a:lumOff val="40000"/>
                  </a:schemeClr>
                </a:solidFill>
                <a:effectLst/>
                <a:latin typeface="Aptos Display" panose="020B0004020202020204" pitchFamily="34" charset="0"/>
              </a:rPr>
              <a:t>Apache Spark </a:t>
            </a: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(for Large-Scale Data Processing)</a:t>
            </a:r>
          </a:p>
          <a:p>
            <a:pPr lvl="1" eaLnBrk="0" fontAlgn="base" hangingPunct="0">
              <a:spcBef>
                <a:spcPct val="0"/>
              </a:spcBef>
              <a:spcAft>
                <a:spcPct val="0"/>
              </a:spcAft>
            </a:pP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In-memory distributed computing framework.</a:t>
            </a:r>
          </a:p>
          <a:p>
            <a:pPr lvl="1" eaLnBrk="0" fontAlgn="base" hangingPunct="0">
              <a:spcBef>
                <a:spcPct val="0"/>
              </a:spcBef>
              <a:spcAft>
                <a:spcPct val="0"/>
              </a:spcAft>
            </a:pP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Components used:</a:t>
            </a:r>
          </a:p>
          <a:p>
            <a:pPr lvl="2" eaLnBrk="0" fontAlgn="base" hangingPunct="0">
              <a:spcBef>
                <a:spcPct val="0"/>
              </a:spcBef>
              <a:spcAft>
                <a:spcPct val="0"/>
              </a:spcAft>
            </a:pPr>
            <a:r>
              <a:rPr kumimoji="0" lang="en-US" altLang="en-US" sz="3350" b="1" i="0" u="none" strike="noStrike" cap="none" normalizeH="0" baseline="0" dirty="0" err="1">
                <a:ln>
                  <a:noFill/>
                </a:ln>
                <a:solidFill>
                  <a:schemeClr val="tx1">
                    <a:lumMod val="75000"/>
                    <a:lumOff val="25000"/>
                  </a:schemeClr>
                </a:solidFill>
                <a:effectLst/>
                <a:latin typeface="Aptos Display" panose="020B0004020202020204" pitchFamily="34" charset="0"/>
              </a:rPr>
              <a:t>MLlib</a:t>
            </a: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a:t>
            </a: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 Build scalable machine learning models.</a:t>
            </a:r>
          </a:p>
          <a:p>
            <a:pPr lvl="2" eaLnBrk="0" fontAlgn="base" hangingPunct="0">
              <a:spcBef>
                <a:spcPct val="0"/>
              </a:spcBef>
              <a:spcAft>
                <a:spcPct val="0"/>
              </a:spcAft>
            </a:pP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Structured Streaming:</a:t>
            </a: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 Handle real-time data flows.</a:t>
            </a:r>
          </a:p>
          <a:p>
            <a:pPr lvl="2" eaLnBrk="0" fontAlgn="base" hangingPunct="0">
              <a:spcBef>
                <a:spcPct val="0"/>
              </a:spcBef>
              <a:spcAft>
                <a:spcPct val="0"/>
              </a:spcAft>
            </a:pPr>
            <a:endParaRPr kumimoji="0" lang="en-US" altLang="en-US" sz="3350" b="0" i="0" u="none" strike="noStrike" cap="none" normalizeH="0" baseline="0" dirty="0">
              <a:ln>
                <a:noFill/>
              </a:ln>
              <a:solidFill>
                <a:schemeClr val="tx1"/>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50" b="1" i="0" u="none" strike="noStrike" cap="none" normalizeH="0" baseline="0" dirty="0">
                <a:ln>
                  <a:noFill/>
                </a:ln>
                <a:solidFill>
                  <a:schemeClr val="tx2">
                    <a:lumMod val="60000"/>
                    <a:lumOff val="40000"/>
                  </a:schemeClr>
                </a:solidFill>
                <a:effectLst/>
                <a:latin typeface="Aptos Display" panose="020B0004020202020204" pitchFamily="34" charset="0"/>
              </a:rPr>
              <a:t>Apache Kafka </a:t>
            </a: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(for Real-Time Streaming)</a:t>
            </a:r>
          </a:p>
          <a:p>
            <a:pPr lvl="1" eaLnBrk="0" fontAlgn="base" hangingPunct="0">
              <a:spcBef>
                <a:spcPct val="0"/>
              </a:spcBef>
              <a:spcAft>
                <a:spcPct val="0"/>
              </a:spcAft>
            </a:pP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High-throughput distributed event streaming platform.</a:t>
            </a:r>
          </a:p>
          <a:p>
            <a:pPr lvl="1" eaLnBrk="0" fontAlgn="base" hangingPunct="0">
              <a:spcBef>
                <a:spcPct val="0"/>
              </a:spcBef>
              <a:spcAft>
                <a:spcPct val="0"/>
              </a:spcAft>
            </a:pP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Manages continuous data streams from Reddit.</a:t>
            </a:r>
          </a:p>
          <a:p>
            <a:pPr lvl="1" eaLnBrk="0" fontAlgn="base" hangingPunct="0">
              <a:spcBef>
                <a:spcPct val="0"/>
              </a:spcBef>
              <a:spcAft>
                <a:spcPct val="0"/>
              </a:spcAft>
            </a:pP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Supports temporary data storage and integration with Spark for live analysis.</a:t>
            </a:r>
          </a:p>
          <a:p>
            <a:pPr lvl="1" eaLnBrk="0" fontAlgn="base" hangingPunct="0">
              <a:spcBef>
                <a:spcPct val="0"/>
              </a:spcBef>
              <a:spcAft>
                <a:spcPct val="0"/>
              </a:spcAft>
            </a:pPr>
            <a:endPar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endParaRPr>
          </a:p>
          <a:p>
            <a:r>
              <a:rPr lang="en-US" sz="3350" b="1" dirty="0">
                <a:solidFill>
                  <a:schemeClr val="tx2">
                    <a:lumMod val="60000"/>
                    <a:lumOff val="40000"/>
                  </a:schemeClr>
                </a:solidFill>
              </a:rPr>
              <a:t>Apache Airflow </a:t>
            </a:r>
            <a:r>
              <a:rPr lang="en-US" sz="3350" b="1" dirty="0">
                <a:solidFill>
                  <a:schemeClr val="tx1">
                    <a:lumMod val="75000"/>
                    <a:lumOff val="25000"/>
                  </a:schemeClr>
                </a:solidFill>
              </a:rPr>
              <a:t>(Workflow Orchestration)</a:t>
            </a:r>
            <a:endParaRPr lang="en-US" sz="3350" dirty="0">
              <a:solidFill>
                <a:schemeClr val="tx1">
                  <a:lumMod val="75000"/>
                  <a:lumOff val="25000"/>
                </a:schemeClr>
              </a:solidFill>
            </a:endParaRPr>
          </a:p>
          <a:p>
            <a:pPr lvl="1"/>
            <a:r>
              <a:rPr lang="en-US" sz="3350" dirty="0">
                <a:solidFill>
                  <a:schemeClr val="tx1">
                    <a:lumMod val="75000"/>
                    <a:lumOff val="25000"/>
                  </a:schemeClr>
                </a:solidFill>
              </a:rPr>
              <a:t>Automates and schedules complex data pipelines.</a:t>
            </a:r>
          </a:p>
          <a:p>
            <a:pPr lvl="1"/>
            <a:r>
              <a:rPr lang="en-US" sz="3350" dirty="0">
                <a:solidFill>
                  <a:schemeClr val="tx1">
                    <a:lumMod val="75000"/>
                    <a:lumOff val="25000"/>
                  </a:schemeClr>
                </a:solidFill>
              </a:rPr>
              <a:t>Manages data ingestion, preprocessing, and model training workflows.</a:t>
            </a:r>
          </a:p>
          <a:p>
            <a:pPr lvl="1"/>
            <a:r>
              <a:rPr lang="en-US" sz="3350" dirty="0">
                <a:solidFill>
                  <a:schemeClr val="tx1">
                    <a:lumMod val="75000"/>
                    <a:lumOff val="25000"/>
                  </a:schemeClr>
                </a:solidFill>
              </a:rPr>
              <a:t>Ensures smooth coordination between Spark and Kafka tasks.</a:t>
            </a:r>
          </a:p>
        </p:txBody>
      </p:sp>
      <p:grpSp>
        <p:nvGrpSpPr>
          <p:cNvPr id="7" name="Group 2">
            <a:extLst>
              <a:ext uri="{FF2B5EF4-FFF2-40B4-BE49-F238E27FC236}">
                <a16:creationId xmlns:a16="http://schemas.microsoft.com/office/drawing/2014/main" id="{A280F11C-59ED-E1DC-6670-25C213DD5DA6}"/>
              </a:ext>
            </a:extLst>
          </p:cNvPr>
          <p:cNvGrpSpPr/>
          <p:nvPr/>
        </p:nvGrpSpPr>
        <p:grpSpPr>
          <a:xfrm>
            <a:off x="17956739" y="2946265"/>
            <a:ext cx="331261" cy="7340735"/>
            <a:chOff x="0" y="0"/>
            <a:chExt cx="87246" cy="1933362"/>
          </a:xfrm>
        </p:grpSpPr>
        <p:sp>
          <p:nvSpPr>
            <p:cNvPr id="8" name="Freeform 3">
              <a:extLst>
                <a:ext uri="{FF2B5EF4-FFF2-40B4-BE49-F238E27FC236}">
                  <a16:creationId xmlns:a16="http://schemas.microsoft.com/office/drawing/2014/main" id="{B25F2C26-C2D1-D051-73B4-23BD1C5B3E0F}"/>
                </a:ext>
              </a:extLst>
            </p:cNvPr>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9" name="TextBox 4">
              <a:extLst>
                <a:ext uri="{FF2B5EF4-FFF2-40B4-BE49-F238E27FC236}">
                  <a16:creationId xmlns:a16="http://schemas.microsoft.com/office/drawing/2014/main" id="{6874845F-27DF-70F8-9B8D-0C9F30426360}"/>
                </a:ext>
              </a:extLst>
            </p:cNvPr>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5">
            <a:extLst>
              <a:ext uri="{FF2B5EF4-FFF2-40B4-BE49-F238E27FC236}">
                <a16:creationId xmlns:a16="http://schemas.microsoft.com/office/drawing/2014/main" id="{B8AB7236-6B74-42B4-E559-EA27C068B22C}"/>
              </a:ext>
            </a:extLst>
          </p:cNvPr>
          <p:cNvGrpSpPr/>
          <p:nvPr/>
        </p:nvGrpSpPr>
        <p:grpSpPr>
          <a:xfrm rot="-5400000">
            <a:off x="5043934" y="-4722198"/>
            <a:ext cx="331261" cy="9775657"/>
            <a:chOff x="0" y="0"/>
            <a:chExt cx="87246" cy="2574659"/>
          </a:xfrm>
        </p:grpSpPr>
        <p:sp>
          <p:nvSpPr>
            <p:cNvPr id="11" name="Freeform 6">
              <a:extLst>
                <a:ext uri="{FF2B5EF4-FFF2-40B4-BE49-F238E27FC236}">
                  <a16:creationId xmlns:a16="http://schemas.microsoft.com/office/drawing/2014/main" id="{12B03926-4BDF-3F0E-54F2-0D81A61167EA}"/>
                </a:ext>
              </a:extLst>
            </p:cNvPr>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12" name="TextBox 7">
              <a:extLst>
                <a:ext uri="{FF2B5EF4-FFF2-40B4-BE49-F238E27FC236}">
                  <a16:creationId xmlns:a16="http://schemas.microsoft.com/office/drawing/2014/main" id="{D152BE29-6CC0-F493-8735-69366E6D61EA}"/>
                </a:ext>
              </a:extLst>
            </p:cNvPr>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8">
            <a:extLst>
              <a:ext uri="{FF2B5EF4-FFF2-40B4-BE49-F238E27FC236}">
                <a16:creationId xmlns:a16="http://schemas.microsoft.com/office/drawing/2014/main" id="{A82F9CA5-59D9-A993-A985-4667BE34A5FF}"/>
              </a:ext>
            </a:extLst>
          </p:cNvPr>
          <p:cNvGrpSpPr/>
          <p:nvPr/>
        </p:nvGrpSpPr>
        <p:grpSpPr>
          <a:xfrm>
            <a:off x="0" y="0"/>
            <a:ext cx="331261" cy="4857241"/>
            <a:chOff x="0" y="0"/>
            <a:chExt cx="87246" cy="1279273"/>
          </a:xfrm>
        </p:grpSpPr>
        <p:sp>
          <p:nvSpPr>
            <p:cNvPr id="14" name="Freeform 9">
              <a:extLst>
                <a:ext uri="{FF2B5EF4-FFF2-40B4-BE49-F238E27FC236}">
                  <a16:creationId xmlns:a16="http://schemas.microsoft.com/office/drawing/2014/main" id="{36D7541E-3B6A-FB6E-4536-6313E76EF4E5}"/>
                </a:ext>
              </a:extLst>
            </p:cNvPr>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5" name="TextBox 10">
              <a:extLst>
                <a:ext uri="{FF2B5EF4-FFF2-40B4-BE49-F238E27FC236}">
                  <a16:creationId xmlns:a16="http://schemas.microsoft.com/office/drawing/2014/main" id="{CB538233-2CF9-31C6-78B3-6C4936EA29B9}"/>
                </a:ext>
              </a:extLst>
            </p:cNvPr>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1">
            <a:extLst>
              <a:ext uri="{FF2B5EF4-FFF2-40B4-BE49-F238E27FC236}">
                <a16:creationId xmlns:a16="http://schemas.microsoft.com/office/drawing/2014/main" id="{878729B9-BD7C-270B-FE53-78DBCF71F8E1}"/>
              </a:ext>
            </a:extLst>
          </p:cNvPr>
          <p:cNvGrpSpPr/>
          <p:nvPr/>
        </p:nvGrpSpPr>
        <p:grpSpPr>
          <a:xfrm>
            <a:off x="0" y="4786371"/>
            <a:ext cx="331261" cy="5524484"/>
            <a:chOff x="0" y="0"/>
            <a:chExt cx="87246" cy="1455008"/>
          </a:xfrm>
        </p:grpSpPr>
        <p:sp>
          <p:nvSpPr>
            <p:cNvPr id="17" name="Freeform 12">
              <a:extLst>
                <a:ext uri="{FF2B5EF4-FFF2-40B4-BE49-F238E27FC236}">
                  <a16:creationId xmlns:a16="http://schemas.microsoft.com/office/drawing/2014/main" id="{46931E99-08BF-D044-19C6-5BDD5FFD3551}"/>
                </a:ext>
              </a:extLst>
            </p:cNvPr>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8" name="TextBox 13">
              <a:extLst>
                <a:ext uri="{FF2B5EF4-FFF2-40B4-BE49-F238E27FC236}">
                  <a16:creationId xmlns:a16="http://schemas.microsoft.com/office/drawing/2014/main" id="{05208286-B63D-D27E-7795-D934ABBE86B7}"/>
                </a:ext>
              </a:extLst>
            </p:cNvPr>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4">
            <a:extLst>
              <a:ext uri="{FF2B5EF4-FFF2-40B4-BE49-F238E27FC236}">
                <a16:creationId xmlns:a16="http://schemas.microsoft.com/office/drawing/2014/main" id="{1249848B-618E-97C3-A64D-99CDC1937E34}"/>
              </a:ext>
            </a:extLst>
          </p:cNvPr>
          <p:cNvGrpSpPr/>
          <p:nvPr/>
        </p:nvGrpSpPr>
        <p:grpSpPr>
          <a:xfrm rot="-5400000">
            <a:off x="14027066" y="-3929673"/>
            <a:ext cx="331261" cy="8190607"/>
            <a:chOff x="0" y="0"/>
            <a:chExt cx="87246" cy="2157197"/>
          </a:xfrm>
        </p:grpSpPr>
        <p:sp>
          <p:nvSpPr>
            <p:cNvPr id="20" name="Freeform 15">
              <a:extLst>
                <a:ext uri="{FF2B5EF4-FFF2-40B4-BE49-F238E27FC236}">
                  <a16:creationId xmlns:a16="http://schemas.microsoft.com/office/drawing/2014/main" id="{1FF49733-898A-D59B-DAF7-ED3A0D857153}"/>
                </a:ext>
              </a:extLst>
            </p:cNvPr>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21" name="TextBox 16">
              <a:extLst>
                <a:ext uri="{FF2B5EF4-FFF2-40B4-BE49-F238E27FC236}">
                  <a16:creationId xmlns:a16="http://schemas.microsoft.com/office/drawing/2014/main" id="{FBCA6AB4-BB46-8E73-165B-2BED25EB9E45}"/>
                </a:ext>
              </a:extLst>
            </p:cNvPr>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17">
            <a:extLst>
              <a:ext uri="{FF2B5EF4-FFF2-40B4-BE49-F238E27FC236}">
                <a16:creationId xmlns:a16="http://schemas.microsoft.com/office/drawing/2014/main" id="{0350BF4A-8300-79FE-4A67-68F580208A32}"/>
              </a:ext>
            </a:extLst>
          </p:cNvPr>
          <p:cNvGrpSpPr/>
          <p:nvPr/>
        </p:nvGrpSpPr>
        <p:grpSpPr>
          <a:xfrm>
            <a:off x="17956739" y="0"/>
            <a:ext cx="331261" cy="3012480"/>
            <a:chOff x="0" y="0"/>
            <a:chExt cx="87246" cy="793410"/>
          </a:xfrm>
        </p:grpSpPr>
        <p:sp>
          <p:nvSpPr>
            <p:cNvPr id="23" name="Freeform 18">
              <a:extLst>
                <a:ext uri="{FF2B5EF4-FFF2-40B4-BE49-F238E27FC236}">
                  <a16:creationId xmlns:a16="http://schemas.microsoft.com/office/drawing/2014/main" id="{D56C208F-A04E-C31F-9047-46EF413BB221}"/>
                </a:ext>
              </a:extLst>
            </p:cNvPr>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4" name="TextBox 19">
              <a:extLst>
                <a:ext uri="{FF2B5EF4-FFF2-40B4-BE49-F238E27FC236}">
                  <a16:creationId xmlns:a16="http://schemas.microsoft.com/office/drawing/2014/main" id="{B1B82989-1703-8F08-FEF3-675F8C6726E0}"/>
                </a:ext>
              </a:extLst>
            </p:cNvPr>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0">
            <a:extLst>
              <a:ext uri="{FF2B5EF4-FFF2-40B4-BE49-F238E27FC236}">
                <a16:creationId xmlns:a16="http://schemas.microsoft.com/office/drawing/2014/main" id="{0F277F7D-086C-65E8-2CDD-B2ED3E643526}"/>
              </a:ext>
            </a:extLst>
          </p:cNvPr>
          <p:cNvGrpSpPr/>
          <p:nvPr/>
        </p:nvGrpSpPr>
        <p:grpSpPr>
          <a:xfrm rot="-5400000">
            <a:off x="17610603" y="9775233"/>
            <a:ext cx="331261" cy="692272"/>
            <a:chOff x="0" y="0"/>
            <a:chExt cx="87246" cy="182327"/>
          </a:xfrm>
        </p:grpSpPr>
        <p:sp>
          <p:nvSpPr>
            <p:cNvPr id="26" name="Freeform 21">
              <a:extLst>
                <a:ext uri="{FF2B5EF4-FFF2-40B4-BE49-F238E27FC236}">
                  <a16:creationId xmlns:a16="http://schemas.microsoft.com/office/drawing/2014/main" id="{E03738FB-BEED-B439-22E8-0DBD078CA338}"/>
                </a:ext>
              </a:extLst>
            </p:cNvPr>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7" name="TextBox 22">
              <a:extLst>
                <a:ext uri="{FF2B5EF4-FFF2-40B4-BE49-F238E27FC236}">
                  <a16:creationId xmlns:a16="http://schemas.microsoft.com/office/drawing/2014/main" id="{B06017CB-118F-0712-7631-2E50C75DCD89}"/>
                </a:ext>
              </a:extLst>
            </p:cNvPr>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3">
            <a:extLst>
              <a:ext uri="{FF2B5EF4-FFF2-40B4-BE49-F238E27FC236}">
                <a16:creationId xmlns:a16="http://schemas.microsoft.com/office/drawing/2014/main" id="{5099C1A6-A550-569C-563C-311213D6FF58}"/>
              </a:ext>
            </a:extLst>
          </p:cNvPr>
          <p:cNvGrpSpPr/>
          <p:nvPr/>
        </p:nvGrpSpPr>
        <p:grpSpPr>
          <a:xfrm rot="-5400000">
            <a:off x="1637154" y="8484216"/>
            <a:ext cx="331261" cy="3274307"/>
            <a:chOff x="0" y="0"/>
            <a:chExt cx="87246" cy="862369"/>
          </a:xfrm>
        </p:grpSpPr>
        <p:sp>
          <p:nvSpPr>
            <p:cNvPr id="29" name="Freeform 24">
              <a:extLst>
                <a:ext uri="{FF2B5EF4-FFF2-40B4-BE49-F238E27FC236}">
                  <a16:creationId xmlns:a16="http://schemas.microsoft.com/office/drawing/2014/main" id="{58EBE7EF-58D2-60BA-D05E-8BAD7F058B40}"/>
                </a:ext>
              </a:extLst>
            </p:cNvPr>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30" name="TextBox 25">
              <a:extLst>
                <a:ext uri="{FF2B5EF4-FFF2-40B4-BE49-F238E27FC236}">
                  <a16:creationId xmlns:a16="http://schemas.microsoft.com/office/drawing/2014/main" id="{47CD50D7-02C8-D547-2307-395A019D86C1}"/>
                </a:ext>
              </a:extLst>
            </p:cNvPr>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31" name="Group 26">
            <a:extLst>
              <a:ext uri="{FF2B5EF4-FFF2-40B4-BE49-F238E27FC236}">
                <a16:creationId xmlns:a16="http://schemas.microsoft.com/office/drawing/2014/main" id="{1C622EED-6ED4-86CF-A4B4-5F51FCE7E9B8}"/>
              </a:ext>
            </a:extLst>
          </p:cNvPr>
          <p:cNvGrpSpPr/>
          <p:nvPr/>
        </p:nvGrpSpPr>
        <p:grpSpPr>
          <a:xfrm rot="-5400000">
            <a:off x="10235886" y="3037756"/>
            <a:ext cx="331261" cy="14167228"/>
            <a:chOff x="0" y="0"/>
            <a:chExt cx="87246" cy="3731286"/>
          </a:xfrm>
        </p:grpSpPr>
        <p:sp>
          <p:nvSpPr>
            <p:cNvPr id="32" name="Freeform 27">
              <a:extLst>
                <a:ext uri="{FF2B5EF4-FFF2-40B4-BE49-F238E27FC236}">
                  <a16:creationId xmlns:a16="http://schemas.microsoft.com/office/drawing/2014/main" id="{80653831-C604-C6D7-D3F1-FCC7BAFBEB6A}"/>
                </a:ext>
              </a:extLst>
            </p:cNvPr>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33" name="TextBox 28">
              <a:extLst>
                <a:ext uri="{FF2B5EF4-FFF2-40B4-BE49-F238E27FC236}">
                  <a16:creationId xmlns:a16="http://schemas.microsoft.com/office/drawing/2014/main" id="{83E9801F-AAA1-DF6C-EFBA-39769E80A76C}"/>
                </a:ext>
              </a:extLst>
            </p:cNvPr>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Tree>
    <p:extLst>
      <p:ext uri="{BB962C8B-B14F-4D97-AF65-F5344CB8AC3E}">
        <p14:creationId xmlns:p14="http://schemas.microsoft.com/office/powerpoint/2010/main" val="1807080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Freeform 29"/>
          <p:cNvSpPr/>
          <p:nvPr/>
        </p:nvSpPr>
        <p:spPr>
          <a:xfrm>
            <a:off x="457200" y="1154084"/>
            <a:ext cx="8229600" cy="5894416"/>
          </a:xfrm>
          <a:custGeom>
            <a:avLst/>
            <a:gdLst/>
            <a:ahLst/>
            <a:cxnLst/>
            <a:rect l="l" t="t" r="r" b="b"/>
            <a:pathLst>
              <a:path w="11426271" h="6936758">
                <a:moveTo>
                  <a:pt x="0" y="0"/>
                </a:moveTo>
                <a:lnTo>
                  <a:pt x="11426271" y="0"/>
                </a:lnTo>
                <a:lnTo>
                  <a:pt x="11426271" y="6936758"/>
                </a:lnTo>
                <a:lnTo>
                  <a:pt x="0" y="6936758"/>
                </a:lnTo>
                <a:lnTo>
                  <a:pt x="0" y="0"/>
                </a:lnTo>
                <a:close/>
              </a:path>
            </a:pathLst>
          </a:custGeom>
          <a:blipFill>
            <a:blip r:embed="rId2"/>
            <a:stretch>
              <a:fillRect l="-6772" t="-4394" r="-4415"/>
            </a:stretch>
          </a:blipFill>
        </p:spPr>
      </p:sp>
      <p:sp>
        <p:nvSpPr>
          <p:cNvPr id="30" name="TextBox 30"/>
          <p:cNvSpPr txBox="1"/>
          <p:nvPr/>
        </p:nvSpPr>
        <p:spPr>
          <a:xfrm>
            <a:off x="977982" y="7476282"/>
            <a:ext cx="7039312" cy="1056251"/>
          </a:xfrm>
          <a:prstGeom prst="rect">
            <a:avLst/>
          </a:prstGeom>
        </p:spPr>
        <p:txBody>
          <a:bodyPr wrap="square" lIns="0" tIns="0" rIns="0" bIns="0" rtlCol="0" anchor="t">
            <a:spAutoFit/>
          </a:bodyPr>
          <a:lstStyle/>
          <a:p>
            <a:pPr algn="ctr">
              <a:lnSpc>
                <a:spcPts val="4199"/>
              </a:lnSpc>
              <a:spcBef>
                <a:spcPct val="0"/>
              </a:spcBef>
            </a:pPr>
            <a:r>
              <a:rPr lang="en-US" sz="3200" b="1" dirty="0">
                <a:solidFill>
                  <a:schemeClr val="tx1">
                    <a:lumMod val="75000"/>
                    <a:lumOff val="25000"/>
                  </a:schemeClr>
                </a:solidFill>
                <a:latin typeface="Aptos Display" panose="020B0004020202020204" pitchFamily="34" charset="0"/>
                <a:ea typeface="Canva Sans Bold"/>
                <a:cs typeface="Canva Sans Bold"/>
                <a:sym typeface="Canva Sans Bold"/>
              </a:rPr>
              <a:t>TABLE I: Evaluation results of model performance on sample data</a:t>
            </a:r>
          </a:p>
        </p:txBody>
      </p:sp>
      <p:sp>
        <p:nvSpPr>
          <p:cNvPr id="31" name="Freeform 29">
            <a:extLst>
              <a:ext uri="{FF2B5EF4-FFF2-40B4-BE49-F238E27FC236}">
                <a16:creationId xmlns:a16="http://schemas.microsoft.com/office/drawing/2014/main" id="{041954D0-06E7-787E-C5BC-C7C2F84679A8}"/>
              </a:ext>
            </a:extLst>
          </p:cNvPr>
          <p:cNvSpPr/>
          <p:nvPr/>
        </p:nvSpPr>
        <p:spPr>
          <a:xfrm>
            <a:off x="9313856" y="1150052"/>
            <a:ext cx="8516944" cy="5898448"/>
          </a:xfrm>
          <a:custGeom>
            <a:avLst/>
            <a:gdLst/>
            <a:ahLst/>
            <a:cxnLst/>
            <a:rect l="l" t="t" r="r" b="b"/>
            <a:pathLst>
              <a:path w="12246819" h="7152013">
                <a:moveTo>
                  <a:pt x="0" y="0"/>
                </a:moveTo>
                <a:lnTo>
                  <a:pt x="12246820" y="0"/>
                </a:lnTo>
                <a:lnTo>
                  <a:pt x="12246820" y="7152013"/>
                </a:lnTo>
                <a:lnTo>
                  <a:pt x="0" y="7152013"/>
                </a:lnTo>
                <a:lnTo>
                  <a:pt x="0" y="0"/>
                </a:lnTo>
                <a:close/>
              </a:path>
            </a:pathLst>
          </a:custGeom>
          <a:blipFill>
            <a:blip r:embed="rId3"/>
            <a:stretch>
              <a:fillRect l="-7036" t="-4332" r="-6319"/>
            </a:stretch>
          </a:blipFill>
        </p:spPr>
      </p:sp>
      <p:sp>
        <p:nvSpPr>
          <p:cNvPr id="32" name="TextBox 30">
            <a:extLst>
              <a:ext uri="{FF2B5EF4-FFF2-40B4-BE49-F238E27FC236}">
                <a16:creationId xmlns:a16="http://schemas.microsoft.com/office/drawing/2014/main" id="{451FF461-ACC3-21AD-0F38-98966BD0ED0B}"/>
              </a:ext>
            </a:extLst>
          </p:cNvPr>
          <p:cNvSpPr txBox="1"/>
          <p:nvPr/>
        </p:nvSpPr>
        <p:spPr>
          <a:xfrm>
            <a:off x="9667271" y="7476282"/>
            <a:ext cx="7953817" cy="988925"/>
          </a:xfrm>
          <a:prstGeom prst="rect">
            <a:avLst/>
          </a:prstGeom>
        </p:spPr>
        <p:txBody>
          <a:bodyPr wrap="square" lIns="0" tIns="0" rIns="0" bIns="0" rtlCol="0" anchor="t">
            <a:spAutoFit/>
          </a:bodyPr>
          <a:lstStyle/>
          <a:p>
            <a:pPr algn="ctr">
              <a:lnSpc>
                <a:spcPts val="3919"/>
              </a:lnSpc>
              <a:spcBef>
                <a:spcPct val="0"/>
              </a:spcBef>
            </a:pPr>
            <a:r>
              <a:rPr lang="en-US" sz="3200" b="1" dirty="0">
                <a:solidFill>
                  <a:schemeClr val="tx1">
                    <a:lumMod val="75000"/>
                    <a:lumOff val="25000"/>
                  </a:schemeClr>
                </a:solidFill>
                <a:latin typeface="Aptos Display" panose="020B0004020202020204" pitchFamily="34" charset="0"/>
                <a:ea typeface="Canva Sans Bold"/>
                <a:cs typeface="Canva Sans Bold"/>
                <a:sym typeface="Canva Sans Bold"/>
              </a:rPr>
              <a:t>TABLE II: Evaluation results of model when predicting new streaming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4E8EA3E-8C2D-DF65-0E8B-5EB0A44F5E6B}"/>
              </a:ext>
            </a:extLst>
          </p:cNvPr>
          <p:cNvGrpSpPr/>
          <p:nvPr/>
        </p:nvGrpSpPr>
        <p:grpSpPr>
          <a:xfrm>
            <a:off x="17956739" y="2946265"/>
            <a:ext cx="331261" cy="7340735"/>
            <a:chOff x="0" y="0"/>
            <a:chExt cx="87246" cy="1933362"/>
          </a:xfrm>
        </p:grpSpPr>
        <p:sp>
          <p:nvSpPr>
            <p:cNvPr id="5" name="Freeform 3">
              <a:extLst>
                <a:ext uri="{FF2B5EF4-FFF2-40B4-BE49-F238E27FC236}">
                  <a16:creationId xmlns:a16="http://schemas.microsoft.com/office/drawing/2014/main" id="{2853C563-02A2-24D8-01A0-B336BE3C14BA}"/>
                </a:ext>
              </a:extLst>
            </p:cNvPr>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6" name="TextBox 4">
              <a:extLst>
                <a:ext uri="{FF2B5EF4-FFF2-40B4-BE49-F238E27FC236}">
                  <a16:creationId xmlns:a16="http://schemas.microsoft.com/office/drawing/2014/main" id="{4385173D-3669-0C61-4498-740F6A8D5C09}"/>
                </a:ext>
              </a:extLst>
            </p:cNvPr>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5">
            <a:extLst>
              <a:ext uri="{FF2B5EF4-FFF2-40B4-BE49-F238E27FC236}">
                <a16:creationId xmlns:a16="http://schemas.microsoft.com/office/drawing/2014/main" id="{F9802848-B56A-398A-8DBF-5542C1302A84}"/>
              </a:ext>
            </a:extLst>
          </p:cNvPr>
          <p:cNvGrpSpPr/>
          <p:nvPr/>
        </p:nvGrpSpPr>
        <p:grpSpPr>
          <a:xfrm rot="-5400000">
            <a:off x="5043934" y="-4722198"/>
            <a:ext cx="331261" cy="9775657"/>
            <a:chOff x="0" y="0"/>
            <a:chExt cx="87246" cy="2574659"/>
          </a:xfrm>
        </p:grpSpPr>
        <p:sp>
          <p:nvSpPr>
            <p:cNvPr id="8" name="Freeform 6">
              <a:extLst>
                <a:ext uri="{FF2B5EF4-FFF2-40B4-BE49-F238E27FC236}">
                  <a16:creationId xmlns:a16="http://schemas.microsoft.com/office/drawing/2014/main" id="{F9B23E76-6112-C81B-BE86-40B5461E9A5C}"/>
                </a:ext>
              </a:extLst>
            </p:cNvPr>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9" name="TextBox 7">
              <a:extLst>
                <a:ext uri="{FF2B5EF4-FFF2-40B4-BE49-F238E27FC236}">
                  <a16:creationId xmlns:a16="http://schemas.microsoft.com/office/drawing/2014/main" id="{A1E31812-04ED-05F1-A33B-CD56BD1129C7}"/>
                </a:ext>
              </a:extLst>
            </p:cNvPr>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8">
            <a:extLst>
              <a:ext uri="{FF2B5EF4-FFF2-40B4-BE49-F238E27FC236}">
                <a16:creationId xmlns:a16="http://schemas.microsoft.com/office/drawing/2014/main" id="{F087B4BB-8853-85F2-C3A4-C1F9A94A418D}"/>
              </a:ext>
            </a:extLst>
          </p:cNvPr>
          <p:cNvGrpSpPr/>
          <p:nvPr/>
        </p:nvGrpSpPr>
        <p:grpSpPr>
          <a:xfrm>
            <a:off x="0" y="0"/>
            <a:ext cx="331261" cy="4857241"/>
            <a:chOff x="0" y="0"/>
            <a:chExt cx="87246" cy="1279273"/>
          </a:xfrm>
        </p:grpSpPr>
        <p:sp>
          <p:nvSpPr>
            <p:cNvPr id="11" name="Freeform 9">
              <a:extLst>
                <a:ext uri="{FF2B5EF4-FFF2-40B4-BE49-F238E27FC236}">
                  <a16:creationId xmlns:a16="http://schemas.microsoft.com/office/drawing/2014/main" id="{436C53B0-D418-65DC-D9BE-4C5F56D3E8D6}"/>
                </a:ext>
              </a:extLst>
            </p:cNvPr>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2" name="TextBox 10">
              <a:extLst>
                <a:ext uri="{FF2B5EF4-FFF2-40B4-BE49-F238E27FC236}">
                  <a16:creationId xmlns:a16="http://schemas.microsoft.com/office/drawing/2014/main" id="{09B10632-48BE-986C-A664-6A7D569513FE}"/>
                </a:ext>
              </a:extLst>
            </p:cNvPr>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1">
            <a:extLst>
              <a:ext uri="{FF2B5EF4-FFF2-40B4-BE49-F238E27FC236}">
                <a16:creationId xmlns:a16="http://schemas.microsoft.com/office/drawing/2014/main" id="{6B086BF7-1B9B-0A74-C760-44700DD2328F}"/>
              </a:ext>
            </a:extLst>
          </p:cNvPr>
          <p:cNvGrpSpPr/>
          <p:nvPr/>
        </p:nvGrpSpPr>
        <p:grpSpPr>
          <a:xfrm>
            <a:off x="0" y="4786371"/>
            <a:ext cx="331261" cy="5524484"/>
            <a:chOff x="0" y="0"/>
            <a:chExt cx="87246" cy="1455008"/>
          </a:xfrm>
        </p:grpSpPr>
        <p:sp>
          <p:nvSpPr>
            <p:cNvPr id="14" name="Freeform 12">
              <a:extLst>
                <a:ext uri="{FF2B5EF4-FFF2-40B4-BE49-F238E27FC236}">
                  <a16:creationId xmlns:a16="http://schemas.microsoft.com/office/drawing/2014/main" id="{F073DA4C-72E0-6D5E-94CF-569E481F2DCE}"/>
                </a:ext>
              </a:extLst>
            </p:cNvPr>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5" name="TextBox 13">
              <a:extLst>
                <a:ext uri="{FF2B5EF4-FFF2-40B4-BE49-F238E27FC236}">
                  <a16:creationId xmlns:a16="http://schemas.microsoft.com/office/drawing/2014/main" id="{73BA3C9E-7510-DC53-ABE3-24B6D9AB55E6}"/>
                </a:ext>
              </a:extLst>
            </p:cNvPr>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4">
            <a:extLst>
              <a:ext uri="{FF2B5EF4-FFF2-40B4-BE49-F238E27FC236}">
                <a16:creationId xmlns:a16="http://schemas.microsoft.com/office/drawing/2014/main" id="{D6E724A6-7F8F-88BC-C384-5C927A59D13C}"/>
              </a:ext>
            </a:extLst>
          </p:cNvPr>
          <p:cNvGrpSpPr/>
          <p:nvPr/>
        </p:nvGrpSpPr>
        <p:grpSpPr>
          <a:xfrm rot="-5400000">
            <a:off x="14027066" y="-3929673"/>
            <a:ext cx="331261" cy="8190607"/>
            <a:chOff x="0" y="0"/>
            <a:chExt cx="87246" cy="2157197"/>
          </a:xfrm>
        </p:grpSpPr>
        <p:sp>
          <p:nvSpPr>
            <p:cNvPr id="17" name="Freeform 15">
              <a:extLst>
                <a:ext uri="{FF2B5EF4-FFF2-40B4-BE49-F238E27FC236}">
                  <a16:creationId xmlns:a16="http://schemas.microsoft.com/office/drawing/2014/main" id="{8824C185-77AE-6D56-6AE1-7E9406790625}"/>
                </a:ext>
              </a:extLst>
            </p:cNvPr>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8" name="TextBox 16">
              <a:extLst>
                <a:ext uri="{FF2B5EF4-FFF2-40B4-BE49-F238E27FC236}">
                  <a16:creationId xmlns:a16="http://schemas.microsoft.com/office/drawing/2014/main" id="{ABE520EF-99D8-54B8-CC20-72F9A6EC151C}"/>
                </a:ext>
              </a:extLst>
            </p:cNvPr>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7">
            <a:extLst>
              <a:ext uri="{FF2B5EF4-FFF2-40B4-BE49-F238E27FC236}">
                <a16:creationId xmlns:a16="http://schemas.microsoft.com/office/drawing/2014/main" id="{5B39162B-916E-B08F-0280-725D894F0B94}"/>
              </a:ext>
            </a:extLst>
          </p:cNvPr>
          <p:cNvGrpSpPr/>
          <p:nvPr/>
        </p:nvGrpSpPr>
        <p:grpSpPr>
          <a:xfrm>
            <a:off x="17956739" y="0"/>
            <a:ext cx="331261" cy="3012480"/>
            <a:chOff x="0" y="0"/>
            <a:chExt cx="87246" cy="793410"/>
          </a:xfrm>
        </p:grpSpPr>
        <p:sp>
          <p:nvSpPr>
            <p:cNvPr id="20" name="Freeform 18">
              <a:extLst>
                <a:ext uri="{FF2B5EF4-FFF2-40B4-BE49-F238E27FC236}">
                  <a16:creationId xmlns:a16="http://schemas.microsoft.com/office/drawing/2014/main" id="{2A8B96D0-B422-48A1-2462-AF3E2F90C84D}"/>
                </a:ext>
              </a:extLst>
            </p:cNvPr>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1" name="TextBox 19">
              <a:extLst>
                <a:ext uri="{FF2B5EF4-FFF2-40B4-BE49-F238E27FC236}">
                  <a16:creationId xmlns:a16="http://schemas.microsoft.com/office/drawing/2014/main" id="{8E0BD8C9-57EE-BB91-58A8-56024543BC72}"/>
                </a:ext>
              </a:extLst>
            </p:cNvPr>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0">
            <a:extLst>
              <a:ext uri="{FF2B5EF4-FFF2-40B4-BE49-F238E27FC236}">
                <a16:creationId xmlns:a16="http://schemas.microsoft.com/office/drawing/2014/main" id="{9B48EB49-6063-C014-31C1-B972B296E4DE}"/>
              </a:ext>
            </a:extLst>
          </p:cNvPr>
          <p:cNvGrpSpPr/>
          <p:nvPr/>
        </p:nvGrpSpPr>
        <p:grpSpPr>
          <a:xfrm rot="-5400000">
            <a:off x="17610603" y="9775233"/>
            <a:ext cx="331261" cy="692272"/>
            <a:chOff x="0" y="0"/>
            <a:chExt cx="87246" cy="182327"/>
          </a:xfrm>
        </p:grpSpPr>
        <p:sp>
          <p:nvSpPr>
            <p:cNvPr id="23" name="Freeform 21">
              <a:extLst>
                <a:ext uri="{FF2B5EF4-FFF2-40B4-BE49-F238E27FC236}">
                  <a16:creationId xmlns:a16="http://schemas.microsoft.com/office/drawing/2014/main" id="{B5DD67F4-F4AE-D2A7-B890-CCC9C5AD6A5B}"/>
                </a:ext>
              </a:extLst>
            </p:cNvPr>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4" name="TextBox 22">
              <a:extLst>
                <a:ext uri="{FF2B5EF4-FFF2-40B4-BE49-F238E27FC236}">
                  <a16:creationId xmlns:a16="http://schemas.microsoft.com/office/drawing/2014/main" id="{4ACFF241-3DA4-B0ED-A054-D1BBB31F5432}"/>
                </a:ext>
              </a:extLst>
            </p:cNvPr>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3">
            <a:extLst>
              <a:ext uri="{FF2B5EF4-FFF2-40B4-BE49-F238E27FC236}">
                <a16:creationId xmlns:a16="http://schemas.microsoft.com/office/drawing/2014/main" id="{779F05DF-BF8B-960A-F0F3-AD29369FDDCD}"/>
              </a:ext>
            </a:extLst>
          </p:cNvPr>
          <p:cNvGrpSpPr/>
          <p:nvPr/>
        </p:nvGrpSpPr>
        <p:grpSpPr>
          <a:xfrm rot="-5400000">
            <a:off x="1637154" y="8484216"/>
            <a:ext cx="331261" cy="3274307"/>
            <a:chOff x="0" y="0"/>
            <a:chExt cx="87246" cy="862369"/>
          </a:xfrm>
        </p:grpSpPr>
        <p:sp>
          <p:nvSpPr>
            <p:cNvPr id="26" name="Freeform 24">
              <a:extLst>
                <a:ext uri="{FF2B5EF4-FFF2-40B4-BE49-F238E27FC236}">
                  <a16:creationId xmlns:a16="http://schemas.microsoft.com/office/drawing/2014/main" id="{9E4CCA9E-64F7-FA74-FC97-42D82A0C93DE}"/>
                </a:ext>
              </a:extLst>
            </p:cNvPr>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7" name="TextBox 25">
              <a:extLst>
                <a:ext uri="{FF2B5EF4-FFF2-40B4-BE49-F238E27FC236}">
                  <a16:creationId xmlns:a16="http://schemas.microsoft.com/office/drawing/2014/main" id="{1875F17C-63E8-819F-3C8C-F1A690B727AB}"/>
                </a:ext>
              </a:extLst>
            </p:cNvPr>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6">
            <a:extLst>
              <a:ext uri="{FF2B5EF4-FFF2-40B4-BE49-F238E27FC236}">
                <a16:creationId xmlns:a16="http://schemas.microsoft.com/office/drawing/2014/main" id="{AC068731-0514-C632-013C-98E48DA398E0}"/>
              </a:ext>
            </a:extLst>
          </p:cNvPr>
          <p:cNvGrpSpPr/>
          <p:nvPr/>
        </p:nvGrpSpPr>
        <p:grpSpPr>
          <a:xfrm rot="-5400000">
            <a:off x="10235886" y="3037756"/>
            <a:ext cx="331261" cy="14167228"/>
            <a:chOff x="0" y="0"/>
            <a:chExt cx="87246" cy="3731286"/>
          </a:xfrm>
        </p:grpSpPr>
        <p:sp>
          <p:nvSpPr>
            <p:cNvPr id="29" name="Freeform 27">
              <a:extLst>
                <a:ext uri="{FF2B5EF4-FFF2-40B4-BE49-F238E27FC236}">
                  <a16:creationId xmlns:a16="http://schemas.microsoft.com/office/drawing/2014/main" id="{346072FB-D77F-2731-0763-97310034AE3E}"/>
                </a:ext>
              </a:extLst>
            </p:cNvPr>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30" name="TextBox 28">
              <a:extLst>
                <a:ext uri="{FF2B5EF4-FFF2-40B4-BE49-F238E27FC236}">
                  <a16:creationId xmlns:a16="http://schemas.microsoft.com/office/drawing/2014/main" id="{B85E5EB4-6FA6-EB42-9393-BE4443CCE2B9}"/>
                </a:ext>
              </a:extLst>
            </p:cNvPr>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4" name="Rectangle 4">
            <a:extLst>
              <a:ext uri="{FF2B5EF4-FFF2-40B4-BE49-F238E27FC236}">
                <a16:creationId xmlns:a16="http://schemas.microsoft.com/office/drawing/2014/main" id="{90C930AF-9437-F50A-9B27-A680B9996745}"/>
              </a:ext>
            </a:extLst>
          </p:cNvPr>
          <p:cNvSpPr>
            <a:spLocks noChangeArrowheads="1"/>
          </p:cNvSpPr>
          <p:nvPr/>
        </p:nvSpPr>
        <p:spPr bwMode="auto">
          <a:xfrm>
            <a:off x="966468" y="772295"/>
            <a:ext cx="14847037" cy="6694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IN" sz="4400" b="1" dirty="0">
                <a:solidFill>
                  <a:schemeClr val="tx1">
                    <a:lumMod val="75000"/>
                    <a:lumOff val="25000"/>
                  </a:schemeClr>
                </a:solidFill>
              </a:rPr>
              <a:t>Experimental Results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600" b="1" i="0" u="none" strike="noStrike" cap="none" normalizeH="0" baseline="0" dirty="0">
              <a:ln>
                <a:noFill/>
              </a:ln>
              <a:solidFill>
                <a:schemeClr val="tx1"/>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350" b="1" i="0" u="none" strike="noStrike" cap="none" normalizeH="0" baseline="0" dirty="0">
                <a:ln>
                  <a:noFill/>
                </a:ln>
                <a:solidFill>
                  <a:schemeClr val="tx2">
                    <a:lumMod val="60000"/>
                    <a:lumOff val="40000"/>
                  </a:schemeClr>
                </a:solidFill>
                <a:effectLst/>
                <a:latin typeface="Aptos Display" panose="020B0004020202020204" pitchFamily="34" charset="0"/>
              </a:rPr>
              <a:t>Observations</a:t>
            </a:r>
            <a:endParaRPr kumimoji="0" lang="en-US" altLang="en-US" sz="3350" b="0" i="0" u="none" strike="noStrike" cap="none" normalizeH="0" baseline="0" dirty="0">
              <a:ln>
                <a:noFill/>
              </a:ln>
              <a:solidFill>
                <a:schemeClr val="tx2">
                  <a:lumMod val="60000"/>
                  <a:lumOff val="40000"/>
                </a:schemeClr>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DL models outperformed ML models on larger datasets, especially </a:t>
            </a:r>
            <a:r>
              <a:rPr kumimoji="0" lang="en-US" altLang="en-US" sz="3350" b="0" i="0" u="none" strike="noStrike" cap="none" normalizeH="0" baseline="0" dirty="0" err="1">
                <a:ln>
                  <a:noFill/>
                </a:ln>
                <a:solidFill>
                  <a:schemeClr val="tx1">
                    <a:lumMod val="75000"/>
                    <a:lumOff val="25000"/>
                  </a:schemeClr>
                </a:solidFill>
                <a:effectLst/>
                <a:latin typeface="Aptos Display" panose="020B0004020202020204" pitchFamily="34" charset="0"/>
              </a:rPr>
              <a:t>XLNet</a:t>
            </a: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DL models struggled with small datasets and low label variety.</a:t>
            </a:r>
          </a:p>
          <a:p>
            <a:pPr marL="0" marR="0" lvl="0" indent="0" algn="l" defTabSz="914400" rtl="0" eaLnBrk="0" fontAlgn="base" latinLnBrk="0" hangingPunct="0">
              <a:lnSpc>
                <a:spcPct val="100000"/>
              </a:lnSpc>
              <a:spcBef>
                <a:spcPct val="0"/>
              </a:spcBef>
              <a:spcAft>
                <a:spcPct val="0"/>
              </a:spcAft>
              <a:buClrTx/>
              <a:buSzTx/>
              <a:tabLst/>
            </a:pP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Stress Detection Bias:</a:t>
            </a: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 DL models recognized stress samples well , but struggled with non-stress samples.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350" b="0" i="0" u="none" strike="noStrike" cap="none" normalizeH="0" baseline="0" dirty="0">
              <a:ln>
                <a:noFill/>
              </a:ln>
              <a:solidFill>
                <a:schemeClr val="tx1"/>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350" b="1" i="0" u="none" strike="noStrike" cap="none" normalizeH="0" baseline="0" dirty="0">
                <a:ln>
                  <a:noFill/>
                </a:ln>
                <a:solidFill>
                  <a:schemeClr val="tx2">
                    <a:lumMod val="60000"/>
                    <a:lumOff val="40000"/>
                  </a:schemeClr>
                </a:solidFill>
                <a:effectLst/>
                <a:latin typeface="Aptos Display" panose="020B0004020202020204" pitchFamily="34" charset="0"/>
              </a:rPr>
              <a:t>Conclusion</a:t>
            </a:r>
            <a:endParaRPr kumimoji="0" lang="en-US" altLang="en-US" sz="3350" b="0" i="0" u="none" strike="noStrike" cap="none" normalizeH="0" baseline="0" dirty="0">
              <a:ln>
                <a:noFill/>
              </a:ln>
              <a:solidFill>
                <a:schemeClr val="tx2">
                  <a:lumMod val="60000"/>
                  <a:lumOff val="40000"/>
                </a:schemeClr>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ML models</a:t>
            </a: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 are more reliable for smaller, imbalanced datasets.</a:t>
            </a:r>
          </a:p>
          <a:p>
            <a:pPr marL="0" marR="0" lvl="0" indent="0" algn="l" defTabSz="914400" rtl="0" eaLnBrk="0" fontAlgn="base" latinLnBrk="0" hangingPunct="0">
              <a:lnSpc>
                <a:spcPct val="100000"/>
              </a:lnSpc>
              <a:spcBef>
                <a:spcPct val="0"/>
              </a:spcBef>
              <a:spcAft>
                <a:spcPct val="0"/>
              </a:spcAft>
              <a:buClrTx/>
              <a:buSzTx/>
              <a:tabLst/>
            </a:pP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DL models (especially </a:t>
            </a:r>
            <a:r>
              <a:rPr kumimoji="0" lang="en-US" altLang="en-US" sz="3350" b="1" i="0" u="none" strike="noStrike" cap="none" normalizeH="0" baseline="0" dirty="0" err="1">
                <a:ln>
                  <a:noFill/>
                </a:ln>
                <a:solidFill>
                  <a:schemeClr val="tx1">
                    <a:lumMod val="75000"/>
                    <a:lumOff val="25000"/>
                  </a:schemeClr>
                </a:solidFill>
                <a:effectLst/>
                <a:latin typeface="Aptos Display" panose="020B0004020202020204" pitchFamily="34" charset="0"/>
              </a:rPr>
              <a:t>XLNet</a:t>
            </a: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a:t>
            </a: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 excel with richer, larger datasets but may require careful fine-tuning for class balance.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5392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134368" y="996275"/>
            <a:ext cx="14401800" cy="6437660"/>
          </a:xfrm>
          <a:prstGeom prst="rect">
            <a:avLst/>
          </a:prstGeom>
        </p:spPr>
        <p:txBody>
          <a:bodyPr wrap="square" lIns="0" tIns="0" rIns="0" bIns="0" rtlCol="0" anchor="t">
            <a:spAutoFit/>
          </a:bodyPr>
          <a:lstStyle/>
          <a:p>
            <a:pPr algn="l">
              <a:lnSpc>
                <a:spcPts val="5039"/>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a:t>
            </a:r>
            <a:r>
              <a:rPr lang="en-US" sz="3350" b="1" dirty="0">
                <a:solidFill>
                  <a:schemeClr val="tx1">
                    <a:lumMod val="75000"/>
                    <a:lumOff val="25000"/>
                  </a:schemeClr>
                </a:solidFill>
                <a:latin typeface="Aptos Display" panose="020B0004020202020204" pitchFamily="34" charset="0"/>
                <a:ea typeface="Canva Sans Bold"/>
                <a:cs typeface="Canva Sans Bold"/>
                <a:sym typeface="Canva Sans Bold"/>
              </a:rPr>
              <a:t>Real-Time Stress Detection Workflow</a:t>
            </a:r>
          </a:p>
          <a:p>
            <a:pPr algn="l">
              <a:lnSpc>
                <a:spcPts val="5039"/>
              </a:lnSpc>
              <a:spcBef>
                <a:spcPct val="0"/>
              </a:spcBef>
            </a:pPr>
            <a:endParaRPr lang="en-US" sz="3350" b="1" dirty="0">
              <a:solidFill>
                <a:schemeClr val="tx1">
                  <a:lumMod val="75000"/>
                  <a:lumOff val="25000"/>
                </a:schemeClr>
              </a:solidFill>
              <a:latin typeface="Aptos Display" panose="020B0004020202020204" pitchFamily="34" charset="0"/>
              <a:ea typeface="Canva Sans Bold"/>
              <a:cs typeface="Canva Sans Bold"/>
              <a:sym typeface="Canva Sans Bold"/>
            </a:endParaRPr>
          </a:p>
          <a:p>
            <a:pPr algn="l">
              <a:spcBef>
                <a:spcPct val="0"/>
              </a:spcBef>
            </a:pPr>
            <a:r>
              <a:rPr lang="en-US" sz="3350" b="1" dirty="0">
                <a:solidFill>
                  <a:schemeClr val="tx1">
                    <a:lumMod val="75000"/>
                    <a:lumOff val="25000"/>
                  </a:schemeClr>
                </a:solidFill>
                <a:latin typeface="Aptos Display" panose="020B0004020202020204" pitchFamily="34" charset="0"/>
                <a:ea typeface="Canva Sans Bold"/>
                <a:cs typeface="Canva Sans Bold"/>
                <a:sym typeface="Canva Sans Bold"/>
              </a:rPr>
              <a:t>Step 1:</a:t>
            </a:r>
            <a:r>
              <a:rPr lang="en-US" sz="3350" dirty="0">
                <a:solidFill>
                  <a:schemeClr val="tx1">
                    <a:lumMod val="75000"/>
                    <a:lumOff val="25000"/>
                  </a:schemeClr>
                </a:solidFill>
                <a:latin typeface="Aptos Display" panose="020B0004020202020204" pitchFamily="34" charset="0"/>
                <a:ea typeface="Canva Sans"/>
                <a:cs typeface="Canva Sans"/>
                <a:sym typeface="Canva Sans"/>
              </a:rPr>
              <a:t> Stream data collection using Reddit API.</a:t>
            </a:r>
          </a:p>
          <a:p>
            <a:pPr algn="l">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a:t>
            </a:r>
          </a:p>
          <a:p>
            <a:pPr algn="l">
              <a:spcBef>
                <a:spcPct val="0"/>
              </a:spcBef>
            </a:pPr>
            <a:r>
              <a:rPr lang="en-US" sz="3350" b="1" dirty="0">
                <a:solidFill>
                  <a:schemeClr val="tx1">
                    <a:lumMod val="75000"/>
                    <a:lumOff val="25000"/>
                  </a:schemeClr>
                </a:solidFill>
                <a:latin typeface="Aptos Display" panose="020B0004020202020204" pitchFamily="34" charset="0"/>
                <a:ea typeface="Canva Sans Bold"/>
                <a:cs typeface="Canva Sans Bold"/>
                <a:sym typeface="Canva Sans Bold"/>
              </a:rPr>
              <a:t>Step 2: </a:t>
            </a:r>
            <a:r>
              <a:rPr lang="en-US" sz="3350" dirty="0">
                <a:solidFill>
                  <a:schemeClr val="tx1">
                    <a:lumMod val="75000"/>
                    <a:lumOff val="25000"/>
                  </a:schemeClr>
                </a:solidFill>
                <a:latin typeface="Aptos Display" panose="020B0004020202020204" pitchFamily="34" charset="0"/>
                <a:ea typeface="Canva Sans"/>
                <a:cs typeface="Canva Sans"/>
                <a:sym typeface="Canva Sans"/>
              </a:rPr>
              <a:t>Data ingestion and distribution via Apache Kafka.  </a:t>
            </a:r>
          </a:p>
          <a:p>
            <a:pPr marL="571500" indent="-571500" algn="l">
              <a:spcBef>
                <a:spcPct val="0"/>
              </a:spcBef>
              <a:buFontTx/>
              <a:buChar char="-"/>
            </a:pPr>
            <a:endParaRPr lang="en-US" sz="3350" dirty="0">
              <a:solidFill>
                <a:schemeClr val="tx1">
                  <a:lumMod val="75000"/>
                  <a:lumOff val="25000"/>
                </a:schemeClr>
              </a:solidFill>
              <a:latin typeface="Aptos Display" panose="020B0004020202020204" pitchFamily="34" charset="0"/>
              <a:ea typeface="Canva Sans"/>
              <a:cs typeface="Canva Sans"/>
              <a:sym typeface="Canva Sans"/>
            </a:endParaRPr>
          </a:p>
          <a:p>
            <a:pPr algn="l">
              <a:spcBef>
                <a:spcPct val="0"/>
              </a:spcBef>
            </a:pPr>
            <a:r>
              <a:rPr lang="en-US" sz="3350" b="1" dirty="0">
                <a:solidFill>
                  <a:schemeClr val="tx1">
                    <a:lumMod val="75000"/>
                    <a:lumOff val="25000"/>
                  </a:schemeClr>
                </a:solidFill>
                <a:latin typeface="Aptos Display" panose="020B0004020202020204" pitchFamily="34" charset="0"/>
                <a:ea typeface="Canva Sans Bold"/>
                <a:cs typeface="Canva Sans Bold"/>
                <a:sym typeface="Canva Sans Bold"/>
              </a:rPr>
              <a:t>Step 3:</a:t>
            </a:r>
            <a:r>
              <a:rPr lang="en-US" sz="3350" dirty="0">
                <a:solidFill>
                  <a:schemeClr val="tx1">
                    <a:lumMod val="75000"/>
                    <a:lumOff val="25000"/>
                  </a:schemeClr>
                </a:solidFill>
                <a:latin typeface="Aptos Display" panose="020B0004020202020204" pitchFamily="34" charset="0"/>
                <a:ea typeface="Canva Sans"/>
                <a:cs typeface="Canva Sans"/>
                <a:sym typeface="Canva Sans"/>
              </a:rPr>
              <a:t> On-the-fly text preprocessing and feature extraction</a:t>
            </a:r>
          </a:p>
          <a:p>
            <a:pPr algn="l">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using Spark.  </a:t>
            </a:r>
          </a:p>
          <a:p>
            <a:pPr algn="l">
              <a:spcBef>
                <a:spcPct val="0"/>
              </a:spcBef>
            </a:pPr>
            <a:endParaRPr lang="en-US" sz="3350" dirty="0">
              <a:solidFill>
                <a:schemeClr val="tx1">
                  <a:lumMod val="75000"/>
                  <a:lumOff val="25000"/>
                </a:schemeClr>
              </a:solidFill>
              <a:latin typeface="Aptos Display" panose="020B0004020202020204" pitchFamily="34" charset="0"/>
              <a:ea typeface="Canva Sans"/>
              <a:cs typeface="Canva Sans"/>
              <a:sym typeface="Canva Sans"/>
            </a:endParaRPr>
          </a:p>
          <a:p>
            <a:pPr algn="l">
              <a:spcBef>
                <a:spcPct val="0"/>
              </a:spcBef>
            </a:pPr>
            <a:r>
              <a:rPr lang="en-US" sz="3350" b="1" dirty="0">
                <a:solidFill>
                  <a:schemeClr val="tx1">
                    <a:lumMod val="75000"/>
                    <a:lumOff val="25000"/>
                  </a:schemeClr>
                </a:solidFill>
                <a:latin typeface="Aptos Display" panose="020B0004020202020204" pitchFamily="34" charset="0"/>
                <a:ea typeface="Canva Sans Bold"/>
                <a:cs typeface="Canva Sans Bold"/>
                <a:sym typeface="Canva Sans Bold"/>
              </a:rPr>
              <a:t>Step 4:</a:t>
            </a:r>
            <a:r>
              <a:rPr lang="en-US" sz="3350" dirty="0">
                <a:solidFill>
                  <a:schemeClr val="tx1">
                    <a:lumMod val="75000"/>
                    <a:lumOff val="25000"/>
                  </a:schemeClr>
                </a:solidFill>
                <a:latin typeface="Aptos Display" panose="020B0004020202020204" pitchFamily="34" charset="0"/>
                <a:ea typeface="Canva Sans"/>
                <a:cs typeface="Canva Sans"/>
                <a:sym typeface="Canva Sans"/>
              </a:rPr>
              <a:t> Stress classification using the trained machine learning model.  </a:t>
            </a:r>
          </a:p>
          <a:p>
            <a:pPr marL="571500" indent="-571500" algn="l">
              <a:spcBef>
                <a:spcPct val="0"/>
              </a:spcBef>
              <a:buFontTx/>
              <a:buChar char="-"/>
            </a:pPr>
            <a:endParaRPr lang="en-US" sz="3350" dirty="0">
              <a:solidFill>
                <a:schemeClr val="tx1">
                  <a:lumMod val="75000"/>
                  <a:lumOff val="25000"/>
                </a:schemeClr>
              </a:solidFill>
              <a:latin typeface="Aptos Display" panose="020B0004020202020204" pitchFamily="34" charset="0"/>
              <a:ea typeface="Canva Sans"/>
              <a:cs typeface="Canva Sans"/>
              <a:sym typeface="Canva Sans"/>
            </a:endParaRPr>
          </a:p>
          <a:p>
            <a:pPr algn="l">
              <a:spcBef>
                <a:spcPct val="0"/>
              </a:spcBef>
            </a:pPr>
            <a:r>
              <a:rPr lang="en-US" sz="3350" b="1" dirty="0">
                <a:solidFill>
                  <a:schemeClr val="tx1">
                    <a:lumMod val="75000"/>
                    <a:lumOff val="25000"/>
                  </a:schemeClr>
                </a:solidFill>
                <a:latin typeface="Aptos Display" panose="020B0004020202020204" pitchFamily="34" charset="0"/>
                <a:ea typeface="Canva Sans Bold"/>
                <a:cs typeface="Canva Sans Bold"/>
                <a:sym typeface="Canva Sans Bold"/>
              </a:rPr>
              <a:t>Step 5:</a:t>
            </a:r>
            <a:r>
              <a:rPr lang="en-US" sz="3350" dirty="0">
                <a:solidFill>
                  <a:schemeClr val="tx1">
                    <a:lumMod val="75000"/>
                    <a:lumOff val="25000"/>
                  </a:schemeClr>
                </a:solidFill>
                <a:latin typeface="Aptos Display" panose="020B0004020202020204" pitchFamily="34" charset="0"/>
                <a:ea typeface="Canva Sans"/>
                <a:cs typeface="Canva Sans"/>
                <a:sym typeface="Canva Sans"/>
              </a:rPr>
              <a:t> Results storage and alert generation for stressed posts.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30" name="TextBox 30"/>
          <p:cNvSpPr txBox="1"/>
          <p:nvPr/>
        </p:nvSpPr>
        <p:spPr>
          <a:xfrm>
            <a:off x="2485035" y="9205679"/>
            <a:ext cx="12671266" cy="641201"/>
          </a:xfrm>
          <a:prstGeom prst="rect">
            <a:avLst/>
          </a:prstGeom>
        </p:spPr>
        <p:txBody>
          <a:bodyPr lIns="0" tIns="0" rIns="0" bIns="0" rtlCol="0" anchor="t">
            <a:spAutoFit/>
          </a:bodyPr>
          <a:lstStyle/>
          <a:p>
            <a:pPr algn="ctr">
              <a:lnSpc>
                <a:spcPts val="5039"/>
              </a:lnSpc>
              <a:spcBef>
                <a:spcPct val="0"/>
              </a:spcBef>
            </a:pPr>
            <a:r>
              <a:rPr lang="en-IN" sz="4400" b="1" dirty="0">
                <a:solidFill>
                  <a:schemeClr val="tx1">
                    <a:lumMod val="75000"/>
                    <a:lumOff val="25000"/>
                  </a:schemeClr>
                </a:solidFill>
                <a:latin typeface="Aptos Display" panose="020B0004020202020204" pitchFamily="34" charset="0"/>
              </a:rPr>
              <a:t>Project Architecture</a:t>
            </a:r>
            <a:endParaRPr lang="en-US" sz="4400" b="1" dirty="0">
              <a:solidFill>
                <a:schemeClr val="tx1">
                  <a:lumMod val="75000"/>
                  <a:lumOff val="25000"/>
                </a:schemeClr>
              </a:solidFill>
              <a:latin typeface="Aptos Display" panose="020B0004020202020204" pitchFamily="34" charset="0"/>
              <a:ea typeface="Canva Sans"/>
              <a:cs typeface="Canva Sans"/>
              <a:sym typeface="Canva Sans"/>
            </a:endParaRPr>
          </a:p>
        </p:txBody>
      </p:sp>
      <p:pic>
        <p:nvPicPr>
          <p:cNvPr id="32" name="Picture 31">
            <a:extLst>
              <a:ext uri="{FF2B5EF4-FFF2-40B4-BE49-F238E27FC236}">
                <a16:creationId xmlns:a16="http://schemas.microsoft.com/office/drawing/2014/main" id="{44D5DE75-1883-0A09-3590-9D7B9A443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475922"/>
            <a:ext cx="14167229" cy="865303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947132" y="1239064"/>
            <a:ext cx="15816867" cy="8438592"/>
          </a:xfrm>
          <a:prstGeom prst="rect">
            <a:avLst/>
          </a:prstGeom>
        </p:spPr>
        <p:txBody>
          <a:bodyPr wrap="square" lIns="0" tIns="0" rIns="0" bIns="0" rtlCol="0" anchor="t">
            <a:spAutoFit/>
          </a:bodyPr>
          <a:lstStyle/>
          <a:p>
            <a:pPr algn="l">
              <a:lnSpc>
                <a:spcPts val="4480"/>
              </a:lnSpc>
              <a:spcBef>
                <a:spcPct val="0"/>
              </a:spcBef>
            </a:pPr>
            <a:r>
              <a:rPr lang="en-US" sz="4400" dirty="0">
                <a:solidFill>
                  <a:schemeClr val="tx1">
                    <a:lumMod val="75000"/>
                    <a:lumOff val="25000"/>
                  </a:schemeClr>
                </a:solidFill>
                <a:latin typeface="Aptos Display" panose="020B0004020202020204" pitchFamily="34" charset="0"/>
                <a:ea typeface="Canva Sans"/>
                <a:cs typeface="Canva Sans"/>
                <a:sym typeface="Canva Sans"/>
              </a:rPr>
              <a:t> </a:t>
            </a:r>
            <a:r>
              <a:rPr lang="en-US" sz="4400" b="1" dirty="0">
                <a:solidFill>
                  <a:schemeClr val="tx1">
                    <a:lumMod val="75000"/>
                    <a:lumOff val="25000"/>
                  </a:schemeClr>
                </a:solidFill>
                <a:latin typeface="Aptos Display" panose="020B0004020202020204" pitchFamily="34" charset="0"/>
                <a:ea typeface="Canva Sans Bold"/>
                <a:cs typeface="Canva Sans Bold"/>
                <a:sym typeface="Canva Sans Bold"/>
              </a:rPr>
              <a:t>Future Work </a:t>
            </a:r>
          </a:p>
          <a:p>
            <a:pPr algn="l">
              <a:lnSpc>
                <a:spcPts val="4480"/>
              </a:lnSpc>
              <a:spcBef>
                <a:spcPct val="0"/>
              </a:spcBef>
            </a:pPr>
            <a:endParaRPr lang="en-US" sz="3350" b="1" dirty="0">
              <a:solidFill>
                <a:srgbClr val="000000"/>
              </a:solidFill>
              <a:latin typeface="Aptos Display" panose="020B0004020202020204" pitchFamily="34" charset="0"/>
              <a:ea typeface="Canva Sans Bold"/>
              <a:cs typeface="Canva Sans Bold"/>
              <a:sym typeface="Canva Sans Bold"/>
            </a:endParaRPr>
          </a:p>
          <a:p>
            <a:pPr algn="l">
              <a:lnSpc>
                <a:spcPts val="4480"/>
              </a:lnSpc>
              <a:spcBef>
                <a:spcPct val="0"/>
              </a:spcBef>
            </a:pPr>
            <a:r>
              <a:rPr lang="en-US" sz="3350" dirty="0">
                <a:solidFill>
                  <a:schemeClr val="tx2">
                    <a:lumMod val="60000"/>
                    <a:lumOff val="40000"/>
                  </a:schemeClr>
                </a:solidFill>
                <a:latin typeface="Aptos Display" panose="020B0004020202020204" pitchFamily="34" charset="0"/>
                <a:ea typeface="Canva Sans"/>
                <a:cs typeface="Canva Sans"/>
                <a:sym typeface="Canva Sans"/>
              </a:rPr>
              <a:t> </a:t>
            </a: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Dataset Expansion</a:t>
            </a:r>
            <a:endParaRPr lang="en-US" sz="3350" dirty="0">
              <a:solidFill>
                <a:schemeClr val="tx2">
                  <a:lumMod val="60000"/>
                  <a:lumOff val="40000"/>
                </a:schemeClr>
              </a:solidFill>
              <a:latin typeface="Aptos Display" panose="020B0004020202020204" pitchFamily="34" charset="0"/>
              <a:ea typeface="Canva Sans"/>
              <a:cs typeface="Canva Sans"/>
              <a:sym typeface="Canva Sans"/>
            </a:endParaRPr>
          </a:p>
          <a:p>
            <a:pPr algn="l">
              <a:lnSpc>
                <a:spcPts val="4480"/>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 Collect and label more posts to improve model generalization.  </a:t>
            </a:r>
          </a:p>
          <a:p>
            <a:pPr algn="l">
              <a:lnSpc>
                <a:spcPts val="4480"/>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 Include data from platforms like Twitter and Facebook for multi-platform analysis.  </a:t>
            </a:r>
          </a:p>
          <a:p>
            <a:pPr algn="l">
              <a:lnSpc>
                <a:spcPts val="4480"/>
              </a:lnSpc>
              <a:spcBef>
                <a:spcPct val="0"/>
              </a:spcBef>
            </a:pPr>
            <a:endParaRPr lang="en-US" sz="3350" dirty="0">
              <a:solidFill>
                <a:schemeClr val="tx1">
                  <a:lumMod val="75000"/>
                  <a:lumOff val="25000"/>
                </a:schemeClr>
              </a:solidFill>
              <a:latin typeface="Aptos Display" panose="020B0004020202020204" pitchFamily="34" charset="0"/>
              <a:ea typeface="Canva Sans"/>
              <a:cs typeface="Canva Sans"/>
              <a:sym typeface="Canva Sans"/>
            </a:endParaRPr>
          </a:p>
          <a:p>
            <a:pPr algn="l">
              <a:lnSpc>
                <a:spcPts val="4480"/>
              </a:lnSpc>
              <a:spcBef>
                <a:spcPct val="0"/>
              </a:spcBef>
            </a:pP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 Model Improvements</a:t>
            </a:r>
          </a:p>
          <a:p>
            <a:pPr lvl="1"/>
            <a:r>
              <a:rPr lang="en-US" sz="3350" dirty="0">
                <a:latin typeface="Aptos Display" panose="020B0004020202020204" pitchFamily="34" charset="0"/>
              </a:rPr>
              <a:t>-Further fine-tune transformer models (BERT, </a:t>
            </a:r>
            <a:r>
              <a:rPr lang="en-US" sz="3350" dirty="0" err="1">
                <a:latin typeface="Aptos Display" panose="020B0004020202020204" pitchFamily="34" charset="0"/>
              </a:rPr>
              <a:t>RoBERTa</a:t>
            </a:r>
            <a:r>
              <a:rPr lang="en-US" sz="3350" dirty="0">
                <a:latin typeface="Aptos Display" panose="020B0004020202020204" pitchFamily="34" charset="0"/>
              </a:rPr>
              <a:t>, </a:t>
            </a:r>
            <a:r>
              <a:rPr lang="en-US" sz="3350" dirty="0" err="1">
                <a:latin typeface="Aptos Display" panose="020B0004020202020204" pitchFamily="34" charset="0"/>
              </a:rPr>
              <a:t>XLNet</a:t>
            </a:r>
            <a:r>
              <a:rPr lang="en-US" sz="3350" dirty="0">
                <a:latin typeface="Aptos Display" panose="020B0004020202020204" pitchFamily="34" charset="0"/>
              </a:rPr>
              <a:t>) with domain-specific   pre-training.</a:t>
            </a:r>
          </a:p>
          <a:p>
            <a:pPr lvl="1"/>
            <a:r>
              <a:rPr lang="en-US" sz="3350" dirty="0">
                <a:latin typeface="Aptos Display" panose="020B0004020202020204" pitchFamily="34" charset="0"/>
              </a:rPr>
              <a:t>-Explore ensemble techniques (e.g., stacking, voting) to boost accuracy and </a:t>
            </a:r>
            <a:r>
              <a:rPr lang="en-US" sz="3350" dirty="0" err="1">
                <a:latin typeface="Aptos Display" panose="020B0004020202020204" pitchFamily="34" charset="0"/>
              </a:rPr>
              <a:t>F1</a:t>
            </a:r>
            <a:r>
              <a:rPr lang="en-US" sz="3350" dirty="0">
                <a:latin typeface="Aptos Display" panose="020B0004020202020204" pitchFamily="34" charset="0"/>
              </a:rPr>
              <a:t>-score.</a:t>
            </a:r>
          </a:p>
          <a:p>
            <a:pPr algn="l">
              <a:lnSpc>
                <a:spcPts val="4480"/>
              </a:lnSpc>
              <a:spcBef>
                <a:spcPct val="0"/>
              </a:spcBef>
            </a:pPr>
            <a:endParaRPr lang="en-US" sz="3350" dirty="0">
              <a:solidFill>
                <a:srgbClr val="000000"/>
              </a:solidFill>
              <a:latin typeface="Aptos Display" panose="020B0004020202020204" pitchFamily="34" charset="0"/>
              <a:ea typeface="Canva Sans"/>
              <a:cs typeface="Canva Sans"/>
              <a:sym typeface="Canva Sans"/>
            </a:endParaRPr>
          </a:p>
          <a:p>
            <a:pPr algn="l">
              <a:lnSpc>
                <a:spcPts val="4480"/>
              </a:lnSpc>
              <a:spcBef>
                <a:spcPct val="0"/>
              </a:spcBef>
            </a:pPr>
            <a:r>
              <a:rPr lang="en-US" sz="3350" dirty="0">
                <a:solidFill>
                  <a:schemeClr val="tx2">
                    <a:lumMod val="60000"/>
                    <a:lumOff val="40000"/>
                  </a:schemeClr>
                </a:solidFill>
                <a:latin typeface="Aptos Display" panose="020B0004020202020204" pitchFamily="34" charset="0"/>
                <a:ea typeface="Canva Sans"/>
                <a:cs typeface="Canva Sans"/>
                <a:sym typeface="Canva Sans"/>
              </a:rPr>
              <a:t> </a:t>
            </a: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System Enhancements</a:t>
            </a:r>
            <a:r>
              <a:rPr lang="en-US" sz="3350" dirty="0">
                <a:solidFill>
                  <a:srgbClr val="000000"/>
                </a:solidFill>
                <a:latin typeface="Aptos Display" panose="020B0004020202020204" pitchFamily="34" charset="0"/>
                <a:ea typeface="Canva Sans"/>
                <a:cs typeface="Canva Sans"/>
                <a:sym typeface="Canva Sans"/>
              </a:rPr>
              <a:t> </a:t>
            </a:r>
          </a:p>
          <a:p>
            <a:pPr lvl="1"/>
            <a:r>
              <a:rPr lang="en-US" sz="3350" dirty="0">
                <a:latin typeface="Aptos Display" panose="020B0004020202020204" pitchFamily="34" charset="0"/>
              </a:rPr>
              <a:t>Integrate temporal analysis to track users' emotional patterns over time.</a:t>
            </a:r>
          </a:p>
          <a:p>
            <a:pPr lvl="1"/>
            <a:r>
              <a:rPr lang="en-US" sz="3350" dirty="0">
                <a:latin typeface="Aptos Display" panose="020B0004020202020204" pitchFamily="34" charset="0"/>
              </a:rPr>
              <a:t>Add sentiment intensity scoring or stress level categorization for more nuanced insights.</a:t>
            </a:r>
          </a:p>
          <a:p>
            <a:pPr algn="l">
              <a:lnSpc>
                <a:spcPts val="4480"/>
              </a:lnSpc>
              <a:spcBef>
                <a:spcPct val="0"/>
              </a:spcBef>
            </a:pPr>
            <a:endParaRPr lang="en-US" sz="3350" dirty="0">
              <a:solidFill>
                <a:schemeClr val="tx1">
                  <a:lumMod val="75000"/>
                  <a:lumOff val="25000"/>
                </a:schemeClr>
              </a:solidFill>
              <a:latin typeface="Aptos Display" panose="020B0004020202020204" pitchFamily="34" charset="0"/>
              <a:ea typeface="Canva Sans"/>
              <a:cs typeface="Canva Sans"/>
              <a:sym typeface="Canv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028700" y="1930585"/>
            <a:ext cx="15052992" cy="5591852"/>
          </a:xfrm>
          <a:prstGeom prst="rect">
            <a:avLst/>
          </a:prstGeom>
        </p:spPr>
        <p:txBody>
          <a:bodyPr lIns="0" tIns="0" rIns="0" bIns="0" rtlCol="0" anchor="t">
            <a:spAutoFit/>
          </a:bodyPr>
          <a:lstStyle/>
          <a:p>
            <a:pPr algn="l">
              <a:lnSpc>
                <a:spcPts val="4638"/>
              </a:lnSpc>
              <a:spcBef>
                <a:spcPct val="0"/>
              </a:spcBef>
            </a:pPr>
            <a:r>
              <a:rPr lang="en-US" sz="4400" b="1" dirty="0">
                <a:solidFill>
                  <a:schemeClr val="tx1">
                    <a:lumMod val="75000"/>
                    <a:lumOff val="25000"/>
                  </a:schemeClr>
                </a:solidFill>
                <a:latin typeface="Aptos Display" panose="020B0004020202020204" pitchFamily="34" charset="0"/>
                <a:ea typeface="Canva Sans Bold"/>
                <a:cs typeface="Canva Sans Bold"/>
                <a:sym typeface="Canva Sans Bold"/>
              </a:rPr>
              <a:t>References</a:t>
            </a:r>
          </a:p>
          <a:p>
            <a:pPr algn="l">
              <a:lnSpc>
                <a:spcPts val="4078"/>
              </a:lnSpc>
              <a:spcBef>
                <a:spcPct val="0"/>
              </a:spcBef>
            </a:pPr>
            <a:endParaRPr lang="en-US" sz="3350" b="1" dirty="0">
              <a:solidFill>
                <a:schemeClr val="tx1">
                  <a:lumMod val="75000"/>
                  <a:lumOff val="25000"/>
                </a:schemeClr>
              </a:solidFill>
              <a:latin typeface="Aptos Display" panose="020B0004020202020204" pitchFamily="34" charset="0"/>
              <a:ea typeface="Canva Sans Bold"/>
              <a:cs typeface="Canva Sans Bold"/>
              <a:sym typeface="Canva Sans Bold"/>
            </a:endParaRPr>
          </a:p>
          <a:p>
            <a:pPr algn="l">
              <a:lnSpc>
                <a:spcPts val="4358"/>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A. Ghaderi et al., "Machine learning-based signal processing for stress detection," </a:t>
            </a:r>
            <a:r>
              <a:rPr lang="en-US" sz="3350" dirty="0" err="1">
                <a:solidFill>
                  <a:schemeClr val="tx1">
                    <a:lumMod val="75000"/>
                    <a:lumOff val="25000"/>
                  </a:schemeClr>
                </a:solidFill>
                <a:latin typeface="Aptos Display" panose="020B0004020202020204" pitchFamily="34" charset="0"/>
                <a:ea typeface="Canva Sans"/>
                <a:cs typeface="Canva Sans"/>
                <a:sym typeface="Canva Sans"/>
              </a:rPr>
              <a:t>ICBME</a:t>
            </a:r>
            <a:r>
              <a:rPr lang="en-US" sz="3350" dirty="0">
                <a:solidFill>
                  <a:schemeClr val="tx1">
                    <a:lumMod val="75000"/>
                    <a:lumOff val="25000"/>
                  </a:schemeClr>
                </a:solidFill>
                <a:latin typeface="Aptos Display" panose="020B0004020202020204" pitchFamily="34" charset="0"/>
                <a:ea typeface="Canva Sans"/>
                <a:cs typeface="Canva Sans"/>
                <a:sym typeface="Canva Sans"/>
              </a:rPr>
              <a:t>, 2015.</a:t>
            </a:r>
          </a:p>
          <a:p>
            <a:pPr algn="l">
              <a:lnSpc>
                <a:spcPts val="4078"/>
              </a:lnSpc>
              <a:spcBef>
                <a:spcPct val="0"/>
              </a:spcBef>
            </a:pPr>
            <a:endParaRPr lang="en-US" sz="3350" dirty="0">
              <a:solidFill>
                <a:schemeClr val="tx1">
                  <a:lumMod val="75000"/>
                  <a:lumOff val="25000"/>
                </a:schemeClr>
              </a:solidFill>
              <a:latin typeface="Aptos Display" panose="020B0004020202020204" pitchFamily="34" charset="0"/>
              <a:ea typeface="Canva Sans"/>
              <a:cs typeface="Canva Sans"/>
              <a:sym typeface="Canva Sans"/>
            </a:endParaRPr>
          </a:p>
          <a:p>
            <a:pPr algn="l">
              <a:lnSpc>
                <a:spcPts val="4638"/>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M. Salai et al., "Stress detection using heart rate sensors," Journal of Healthcare Engineering, 2016.</a:t>
            </a:r>
          </a:p>
          <a:p>
            <a:pPr algn="l">
              <a:lnSpc>
                <a:spcPts val="4078"/>
              </a:lnSpc>
              <a:spcBef>
                <a:spcPct val="0"/>
              </a:spcBef>
            </a:pPr>
            <a:endParaRPr lang="en-US" sz="3350" dirty="0">
              <a:solidFill>
                <a:schemeClr val="tx1">
                  <a:lumMod val="75000"/>
                  <a:lumOff val="25000"/>
                </a:schemeClr>
              </a:solidFill>
              <a:latin typeface="Aptos Display" panose="020B0004020202020204" pitchFamily="34" charset="0"/>
              <a:ea typeface="Canva Sans"/>
              <a:cs typeface="Canva Sans"/>
              <a:sym typeface="Canva Sans"/>
            </a:endParaRPr>
          </a:p>
          <a:p>
            <a:pPr algn="l">
              <a:lnSpc>
                <a:spcPts val="4498"/>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O. R. M. S. </a:t>
            </a:r>
            <a:r>
              <a:rPr lang="en-US" sz="3350" dirty="0" err="1">
                <a:solidFill>
                  <a:schemeClr val="tx1">
                    <a:lumMod val="75000"/>
                    <a:lumOff val="25000"/>
                  </a:schemeClr>
                </a:solidFill>
                <a:latin typeface="Aptos Display" panose="020B0004020202020204" pitchFamily="34" charset="0"/>
                <a:ea typeface="Canva Sans"/>
                <a:cs typeface="Canva Sans"/>
                <a:sym typeface="Canva Sans"/>
              </a:rPr>
              <a:t>Sriramprakash</a:t>
            </a:r>
            <a:r>
              <a:rPr lang="en-US" sz="3350" dirty="0">
                <a:solidFill>
                  <a:schemeClr val="tx1">
                    <a:lumMod val="75000"/>
                    <a:lumOff val="25000"/>
                  </a:schemeClr>
                </a:solidFill>
                <a:latin typeface="Aptos Display" panose="020B0004020202020204" pitchFamily="34" charset="0"/>
                <a:ea typeface="Canva Sans"/>
                <a:cs typeface="Canva Sans"/>
                <a:sym typeface="Canva Sans"/>
              </a:rPr>
              <a:t> et al., "Stress detection in working people," Procedia Computer Science, 2017.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1028700" y="2069939"/>
            <a:ext cx="16216876" cy="4326826"/>
          </a:xfrm>
          <a:prstGeom prst="rect">
            <a:avLst/>
          </a:prstGeom>
        </p:spPr>
        <p:txBody>
          <a:bodyPr lIns="0" tIns="0" rIns="0" bIns="0" rtlCol="0" anchor="t">
            <a:spAutoFit/>
          </a:bodyPr>
          <a:lstStyle/>
          <a:p>
            <a:pPr algn="l">
              <a:lnSpc>
                <a:spcPts val="5005"/>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A. Ahmed et al., "ML models to detect anxiety via social media," Computer Methods in Programs in Biomedicine Update, 2022.</a:t>
            </a:r>
          </a:p>
          <a:p>
            <a:pPr algn="l">
              <a:lnSpc>
                <a:spcPts val="5005"/>
              </a:lnSpc>
              <a:spcBef>
                <a:spcPct val="0"/>
              </a:spcBef>
            </a:pPr>
            <a:endParaRPr lang="en-US" sz="3350" dirty="0">
              <a:solidFill>
                <a:schemeClr val="tx1">
                  <a:lumMod val="75000"/>
                  <a:lumOff val="25000"/>
                </a:schemeClr>
              </a:solidFill>
              <a:latin typeface="Aptos Display" panose="020B0004020202020204" pitchFamily="34" charset="0"/>
              <a:ea typeface="Canva Sans"/>
              <a:cs typeface="Canva Sans"/>
              <a:sym typeface="Canva Sans"/>
            </a:endParaRPr>
          </a:p>
          <a:p>
            <a:pPr algn="l">
              <a:lnSpc>
                <a:spcPts val="5005"/>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Y. Kim, "</a:t>
            </a:r>
            <a:r>
              <a:rPr lang="en-US" sz="3350" dirty="0" err="1">
                <a:solidFill>
                  <a:schemeClr val="tx1">
                    <a:lumMod val="75000"/>
                    <a:lumOff val="25000"/>
                  </a:schemeClr>
                </a:solidFill>
                <a:latin typeface="Aptos Display" panose="020B0004020202020204" pitchFamily="34" charset="0"/>
                <a:ea typeface="Canva Sans"/>
                <a:cs typeface="Canva Sans"/>
                <a:sym typeface="Canva Sans"/>
              </a:rPr>
              <a:t>CNNs</a:t>
            </a:r>
            <a:r>
              <a:rPr lang="en-US" sz="3350" dirty="0">
                <a:solidFill>
                  <a:schemeClr val="tx1">
                    <a:lumMod val="75000"/>
                    <a:lumOff val="25000"/>
                  </a:schemeClr>
                </a:solidFill>
                <a:latin typeface="Aptos Display" panose="020B0004020202020204" pitchFamily="34" charset="0"/>
                <a:ea typeface="Canva Sans"/>
                <a:cs typeface="Canva Sans"/>
                <a:sym typeface="Canva Sans"/>
              </a:rPr>
              <a:t> for sentence classification," </a:t>
            </a:r>
            <a:r>
              <a:rPr lang="en-US" sz="3350" dirty="0" err="1">
                <a:solidFill>
                  <a:schemeClr val="tx1">
                    <a:lumMod val="75000"/>
                    <a:lumOff val="25000"/>
                  </a:schemeClr>
                </a:solidFill>
                <a:latin typeface="Aptos Display" panose="020B0004020202020204" pitchFamily="34" charset="0"/>
                <a:ea typeface="Canva Sans"/>
                <a:cs typeface="Canva Sans"/>
                <a:sym typeface="Canva Sans"/>
              </a:rPr>
              <a:t>EMNLP</a:t>
            </a:r>
            <a:r>
              <a:rPr lang="en-US" sz="3350" dirty="0">
                <a:solidFill>
                  <a:schemeClr val="tx1">
                    <a:lumMod val="75000"/>
                    <a:lumOff val="25000"/>
                  </a:schemeClr>
                </a:solidFill>
                <a:latin typeface="Aptos Display" panose="020B0004020202020204" pitchFamily="34" charset="0"/>
                <a:ea typeface="Canva Sans"/>
                <a:cs typeface="Canva Sans"/>
                <a:sym typeface="Canva Sans"/>
              </a:rPr>
              <a:t>, 2014.</a:t>
            </a:r>
          </a:p>
          <a:p>
            <a:pPr algn="l">
              <a:lnSpc>
                <a:spcPts val="8980"/>
              </a:lnSpc>
              <a:spcBef>
                <a:spcPct val="0"/>
              </a:spcBef>
            </a:pPr>
            <a:endParaRPr lang="en-US" sz="3350" dirty="0">
              <a:solidFill>
                <a:schemeClr val="tx1">
                  <a:lumMod val="75000"/>
                  <a:lumOff val="25000"/>
                </a:schemeClr>
              </a:solidFill>
              <a:latin typeface="Aptos Display" panose="020B0004020202020204" pitchFamily="34" charset="0"/>
              <a:ea typeface="Canva Sans"/>
              <a:cs typeface="Canva Sans"/>
              <a:sym typeface="Canva Sans"/>
            </a:endParaRPr>
          </a:p>
          <a:p>
            <a:pPr algn="l">
              <a:lnSpc>
                <a:spcPts val="5005"/>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E. </a:t>
            </a:r>
            <a:r>
              <a:rPr lang="en-US" sz="3350" dirty="0" err="1">
                <a:solidFill>
                  <a:schemeClr val="tx1">
                    <a:lumMod val="75000"/>
                    <a:lumOff val="25000"/>
                  </a:schemeClr>
                </a:solidFill>
                <a:latin typeface="Aptos Display" panose="020B0004020202020204" pitchFamily="34" charset="0"/>
                <a:ea typeface="Canva Sans"/>
                <a:cs typeface="Canva Sans"/>
                <a:sym typeface="Canva Sans"/>
              </a:rPr>
              <a:t>Turcan</a:t>
            </a:r>
            <a:r>
              <a:rPr lang="en-US" sz="3350" dirty="0">
                <a:solidFill>
                  <a:schemeClr val="tx1">
                    <a:lumMod val="75000"/>
                    <a:lumOff val="25000"/>
                  </a:schemeClr>
                </a:solidFill>
                <a:latin typeface="Aptos Display" panose="020B0004020202020204" pitchFamily="34" charset="0"/>
                <a:ea typeface="Canva Sans"/>
                <a:cs typeface="Canva Sans"/>
                <a:sym typeface="Canva Sans"/>
              </a:rPr>
              <a:t>, K. McKeown, "</a:t>
            </a:r>
            <a:r>
              <a:rPr lang="en-US" sz="3350" dirty="0" err="1">
                <a:solidFill>
                  <a:schemeClr val="tx1">
                    <a:lumMod val="75000"/>
                    <a:lumOff val="25000"/>
                  </a:schemeClr>
                </a:solidFill>
                <a:latin typeface="Aptos Display" panose="020B0004020202020204" pitchFamily="34" charset="0"/>
                <a:ea typeface="Canva Sans"/>
                <a:cs typeface="Canva Sans"/>
                <a:sym typeface="Canva Sans"/>
              </a:rPr>
              <a:t>Dreaddit</a:t>
            </a:r>
            <a:r>
              <a:rPr lang="en-US" sz="3350" dirty="0">
                <a:solidFill>
                  <a:schemeClr val="tx1">
                    <a:lumMod val="75000"/>
                    <a:lumOff val="25000"/>
                  </a:schemeClr>
                </a:solidFill>
                <a:latin typeface="Aptos Display" panose="020B0004020202020204" pitchFamily="34" charset="0"/>
                <a:ea typeface="Canva Sans"/>
                <a:cs typeface="Canva Sans"/>
                <a:sym typeface="Canva Sans"/>
              </a:rPr>
              <a:t>: Reddit dataset for stress analysis," </a:t>
            </a:r>
            <a:r>
              <a:rPr lang="en-US" sz="3350" dirty="0" err="1">
                <a:solidFill>
                  <a:schemeClr val="tx1">
                    <a:lumMod val="75000"/>
                    <a:lumOff val="25000"/>
                  </a:schemeClr>
                </a:solidFill>
                <a:latin typeface="Aptos Display" panose="020B0004020202020204" pitchFamily="34" charset="0"/>
                <a:ea typeface="Canva Sans"/>
                <a:cs typeface="Canva Sans"/>
                <a:sym typeface="Canva Sans"/>
              </a:rPr>
              <a:t>LOUHI</a:t>
            </a:r>
            <a:r>
              <a:rPr lang="en-US" sz="3350" dirty="0">
                <a:solidFill>
                  <a:schemeClr val="tx1">
                    <a:lumMod val="75000"/>
                    <a:lumOff val="25000"/>
                  </a:schemeClr>
                </a:solidFill>
                <a:latin typeface="Aptos Display" panose="020B0004020202020204" pitchFamily="34" charset="0"/>
                <a:ea typeface="Canva Sans"/>
                <a:cs typeface="Canva Sans"/>
                <a:sym typeface="Canva Sans"/>
              </a:rPr>
              <a:t> 2019, 2019.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5742339" y="3664406"/>
            <a:ext cx="12214400" cy="1403846"/>
          </a:xfrm>
          <a:prstGeom prst="rect">
            <a:avLst/>
          </a:prstGeom>
        </p:spPr>
        <p:txBody>
          <a:bodyPr wrap="square" lIns="0" tIns="0" rIns="0" bIns="0" rtlCol="0" anchor="t">
            <a:spAutoFit/>
          </a:bodyPr>
          <a:lstStyle/>
          <a:p>
            <a:pPr algn="ctr">
              <a:lnSpc>
                <a:spcPts val="9519"/>
              </a:lnSpc>
              <a:spcBef>
                <a:spcPct val="0"/>
              </a:spcBef>
            </a:pPr>
            <a:r>
              <a:rPr lang="en-US" sz="13800" b="1" dirty="0">
                <a:solidFill>
                  <a:schemeClr val="tx1">
                    <a:lumMod val="65000"/>
                    <a:lumOff val="35000"/>
                  </a:schemeClr>
                </a:solidFill>
                <a:latin typeface="Aptos Display" panose="020B0004020202020204" pitchFamily="34" charset="0"/>
                <a:ea typeface="Canva Sans Bold"/>
                <a:cs typeface="Canva Sans Bold"/>
                <a:sym typeface="Canva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511767" y="1104986"/>
            <a:ext cx="17444972" cy="7701211"/>
          </a:xfrm>
          <a:prstGeom prst="rect">
            <a:avLst/>
          </a:prstGeom>
        </p:spPr>
        <p:txBody>
          <a:bodyPr lIns="0" tIns="0" rIns="0" bIns="0" rtlCol="0" anchor="t">
            <a:spAutoFit/>
          </a:bodyPr>
          <a:lstStyle/>
          <a:p>
            <a:pPr algn="l">
              <a:lnSpc>
                <a:spcPts val="4265"/>
              </a:lnSpc>
              <a:spcBef>
                <a:spcPct val="0"/>
              </a:spcBef>
            </a:pPr>
            <a:r>
              <a:rPr lang="en-US" sz="4400" b="1" dirty="0">
                <a:solidFill>
                  <a:schemeClr val="tx1">
                    <a:lumMod val="75000"/>
                    <a:lumOff val="25000"/>
                  </a:schemeClr>
                </a:solidFill>
                <a:latin typeface="Aptos Display" panose="020B0004020202020204" pitchFamily="34" charset="0"/>
                <a:ea typeface="Canva Sans Bold"/>
                <a:cs typeface="Canva Sans Bold"/>
                <a:sym typeface="Canva Sans Bold"/>
              </a:rPr>
              <a:t>Problem Statement </a:t>
            </a:r>
          </a:p>
          <a:p>
            <a:pPr algn="l">
              <a:lnSpc>
                <a:spcPts val="4265"/>
              </a:lnSpc>
              <a:spcBef>
                <a:spcPct val="0"/>
              </a:spcBef>
            </a:pPr>
            <a:endParaRPr lang="en-US" sz="3350" b="1" dirty="0">
              <a:solidFill>
                <a:srgbClr val="000000"/>
              </a:solidFill>
              <a:latin typeface="Aptos Display" panose="020B0004020202020204" pitchFamily="34" charset="0"/>
              <a:ea typeface="Canva Sans Bold"/>
              <a:cs typeface="Canva Sans Bold"/>
              <a:sym typeface="Canva Sans Bold"/>
            </a:endParaRPr>
          </a:p>
          <a:p>
            <a:pPr algn="l">
              <a:lnSpc>
                <a:spcPts val="4265"/>
              </a:lnSpc>
              <a:spcBef>
                <a:spcPct val="0"/>
              </a:spcBef>
            </a:pP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The Challenge</a:t>
            </a:r>
          </a:p>
          <a:p>
            <a:pPr lvl="1">
              <a:lnSpc>
                <a:spcPts val="4265"/>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Traditional stress detection techniques often involve wearable devices or lab-based tests, which are not scalable for monitoring large populations. On the other hand, analyzing text data from social media introduces challenges like language ambiguity, context dependence, and the need for high-speed data processing.  </a:t>
            </a:r>
          </a:p>
          <a:p>
            <a:pPr algn="l">
              <a:lnSpc>
                <a:spcPts val="4265"/>
              </a:lnSpc>
              <a:spcBef>
                <a:spcPct val="0"/>
              </a:spcBef>
            </a:pP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Key Problem Areas</a:t>
            </a:r>
            <a:endParaRPr lang="en-US" sz="3350" dirty="0">
              <a:solidFill>
                <a:schemeClr val="tx2">
                  <a:lumMod val="60000"/>
                  <a:lumOff val="40000"/>
                </a:schemeClr>
              </a:solidFill>
              <a:latin typeface="Aptos Display" panose="020B0004020202020204" pitchFamily="34" charset="0"/>
              <a:ea typeface="Canva Sans"/>
              <a:cs typeface="Canva Sans"/>
              <a:sym typeface="Canva Sans"/>
            </a:endParaRPr>
          </a:p>
          <a:p>
            <a:pPr lvl="1">
              <a:lnSpc>
                <a:spcPts val="4265"/>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Detecting stress without physiological data.  </a:t>
            </a:r>
          </a:p>
          <a:p>
            <a:pPr lvl="1">
              <a:lnSpc>
                <a:spcPts val="4265"/>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Processing and analyzing massive amounts of unstructured social media text in real time.  </a:t>
            </a:r>
          </a:p>
          <a:p>
            <a:pPr lvl="1">
              <a:lnSpc>
                <a:spcPts val="4265"/>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Building models that generalize well across different topics, user styles, and linguistic variations.</a:t>
            </a:r>
            <a:r>
              <a:rPr lang="en-US" sz="3350" dirty="0">
                <a:solidFill>
                  <a:srgbClr val="000000"/>
                </a:solidFill>
                <a:latin typeface="Aptos Display" panose="020B0004020202020204" pitchFamily="34" charset="0"/>
                <a:ea typeface="Canva Sans"/>
                <a:cs typeface="Canva Sans"/>
                <a:sym typeface="Canva Sans"/>
              </a:rPr>
              <a:t> </a:t>
            </a:r>
            <a:r>
              <a:rPr lang="en-US" sz="3350" dirty="0">
                <a:solidFill>
                  <a:srgbClr val="796292"/>
                </a:solidFill>
                <a:latin typeface="Aptos Display" panose="020B0004020202020204" pitchFamily="34" charset="0"/>
                <a:ea typeface="Canva Sans"/>
                <a:cs typeface="Canva Sans"/>
                <a:sym typeface="Canva Sans"/>
              </a:rPr>
              <a:t> </a:t>
            </a:r>
          </a:p>
          <a:p>
            <a:pPr algn="l">
              <a:lnSpc>
                <a:spcPts val="4265"/>
              </a:lnSpc>
              <a:spcBef>
                <a:spcPct val="0"/>
              </a:spcBef>
            </a:pP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Goal</a:t>
            </a:r>
          </a:p>
          <a:p>
            <a:pPr lvl="1">
              <a:lnSpc>
                <a:spcPts val="4265"/>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Design a scalable, real-time stress detection system that can process social media streams, analyze text, and classify posts as stressed or non-stressed with high accuracy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641342" y="864574"/>
            <a:ext cx="17189458" cy="8053871"/>
          </a:xfrm>
          <a:prstGeom prst="rect">
            <a:avLst/>
          </a:prstGeom>
        </p:spPr>
        <p:txBody>
          <a:bodyPr wrap="square" lIns="0" tIns="0" rIns="0" bIns="0" rtlCol="0" anchor="t">
            <a:spAutoFit/>
          </a:bodyPr>
          <a:lstStyle/>
          <a:p>
            <a:pPr algn="l">
              <a:lnSpc>
                <a:spcPts val="4475"/>
              </a:lnSpc>
              <a:spcBef>
                <a:spcPct val="0"/>
              </a:spcBef>
            </a:pPr>
            <a:r>
              <a:rPr lang="en-US" sz="4800" b="1" dirty="0">
                <a:solidFill>
                  <a:schemeClr val="tx1">
                    <a:lumMod val="75000"/>
                    <a:lumOff val="25000"/>
                  </a:schemeClr>
                </a:solidFill>
                <a:latin typeface="Aptos Display" panose="020B0004020202020204" pitchFamily="34" charset="0"/>
                <a:ea typeface="Canva Sans Bold"/>
                <a:cs typeface="Canva Sans Bold"/>
                <a:sym typeface="Canva Sans Bold"/>
              </a:rPr>
              <a:t>Introduction  </a:t>
            </a:r>
            <a:r>
              <a:rPr lang="en-US" sz="4800" dirty="0">
                <a:solidFill>
                  <a:schemeClr val="tx1">
                    <a:lumMod val="75000"/>
                    <a:lumOff val="25000"/>
                  </a:schemeClr>
                </a:solidFill>
                <a:latin typeface="Aptos Display" panose="020B0004020202020204" pitchFamily="34" charset="0"/>
                <a:ea typeface="Canva Sans"/>
                <a:cs typeface="Canva Sans"/>
                <a:sym typeface="Canva Sans"/>
              </a:rPr>
              <a:t> </a:t>
            </a:r>
          </a:p>
          <a:p>
            <a:pPr marL="514350" indent="-514350" algn="l">
              <a:lnSpc>
                <a:spcPts val="4475"/>
              </a:lnSpc>
              <a:spcBef>
                <a:spcPct val="0"/>
              </a:spcBef>
              <a:buAutoNum type="arabicPeriod"/>
            </a:pPr>
            <a:endParaRPr lang="en-US" sz="3350" dirty="0">
              <a:solidFill>
                <a:srgbClr val="796292"/>
              </a:solidFill>
              <a:latin typeface="Aptos Display" panose="020B0004020202020204" pitchFamily="34" charset="0"/>
              <a:ea typeface="Canva Sans"/>
              <a:cs typeface="Canva Sans"/>
              <a:sym typeface="Canva Sans"/>
            </a:endParaRPr>
          </a:p>
          <a:p>
            <a:pPr algn="l">
              <a:lnSpc>
                <a:spcPts val="4475"/>
              </a:lnSpc>
              <a:spcBef>
                <a:spcPct val="0"/>
              </a:spcBef>
            </a:pPr>
            <a:r>
              <a:rPr lang="en-US" sz="3350" dirty="0">
                <a:solidFill>
                  <a:schemeClr val="tx2">
                    <a:lumMod val="60000"/>
                    <a:lumOff val="40000"/>
                  </a:schemeClr>
                </a:solidFill>
                <a:latin typeface="Aptos Display" panose="020B0004020202020204" pitchFamily="34" charset="0"/>
                <a:ea typeface="Canva Sans"/>
                <a:cs typeface="Canva Sans"/>
                <a:sym typeface="Canva Sans"/>
              </a:rPr>
              <a:t> </a:t>
            </a: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Context</a:t>
            </a:r>
            <a:endParaRPr lang="en-US" sz="3350" dirty="0">
              <a:solidFill>
                <a:schemeClr val="tx2">
                  <a:lumMod val="60000"/>
                  <a:lumOff val="40000"/>
                </a:schemeClr>
              </a:solidFill>
              <a:latin typeface="Aptos Display" panose="020B0004020202020204" pitchFamily="34" charset="0"/>
              <a:ea typeface="Canva Sans"/>
              <a:cs typeface="Canva Sans"/>
              <a:sym typeface="Canva Sans"/>
            </a:endParaRPr>
          </a:p>
          <a:p>
            <a:pPr lvl="1">
              <a:lnSpc>
                <a:spcPts val="4475"/>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The widespread adoption of social media platforms has made them a major outlet for people to express their emotions, thoughts, and life experiences. Posts reflecting stress, anxiety, or distress can be valuable indicators of mental health issues.  </a:t>
            </a:r>
          </a:p>
          <a:p>
            <a:pPr algn="l">
              <a:lnSpc>
                <a:spcPts val="4475"/>
              </a:lnSpc>
              <a:spcBef>
                <a:spcPct val="0"/>
              </a:spcBef>
            </a:pP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Relevance</a:t>
            </a:r>
            <a:endParaRPr lang="en-US" sz="3350" dirty="0">
              <a:solidFill>
                <a:schemeClr val="tx2">
                  <a:lumMod val="60000"/>
                  <a:lumOff val="40000"/>
                </a:schemeClr>
              </a:solidFill>
              <a:latin typeface="Aptos Display" panose="020B0004020202020204" pitchFamily="34" charset="0"/>
              <a:ea typeface="Canva Sans"/>
              <a:cs typeface="Canva Sans"/>
              <a:sym typeface="Canva Sans"/>
            </a:endParaRPr>
          </a:p>
          <a:p>
            <a:pPr lvl="1">
              <a:lnSpc>
                <a:spcPts val="4475"/>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Detecting stress in social media posts can enable early interventions, personalized mental health support, and broader insights into public mental well-being. Traditional methods rely on clinical or physiological data, which are hard to scale — making text-based analysis a more practical approach</a:t>
            </a:r>
            <a:r>
              <a:rPr lang="en-US" sz="3350" dirty="0">
                <a:solidFill>
                  <a:srgbClr val="000000"/>
                </a:solidFill>
                <a:latin typeface="Aptos Display" panose="020B0004020202020204" pitchFamily="34" charset="0"/>
                <a:ea typeface="Canva Sans"/>
                <a:cs typeface="Canva Sans"/>
                <a:sym typeface="Canva Sans"/>
              </a:rPr>
              <a:t>. </a:t>
            </a:r>
            <a:r>
              <a:rPr lang="en-US" sz="3350" dirty="0">
                <a:solidFill>
                  <a:srgbClr val="796292"/>
                </a:solidFill>
                <a:latin typeface="Aptos Display" panose="020B0004020202020204" pitchFamily="34" charset="0"/>
                <a:ea typeface="Canva Sans"/>
                <a:cs typeface="Canva Sans"/>
                <a:sym typeface="Canva Sans"/>
              </a:rPr>
              <a:t> </a:t>
            </a:r>
          </a:p>
          <a:p>
            <a:pPr algn="l">
              <a:lnSpc>
                <a:spcPts val="4475"/>
              </a:lnSpc>
            </a:pP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Objective</a:t>
            </a:r>
            <a:endParaRPr lang="en-US" sz="3350" dirty="0">
              <a:solidFill>
                <a:schemeClr val="tx2">
                  <a:lumMod val="60000"/>
                  <a:lumOff val="40000"/>
                </a:schemeClr>
              </a:solidFill>
              <a:latin typeface="Aptos Display" panose="020B0004020202020204" pitchFamily="34" charset="0"/>
              <a:ea typeface="Canva Sans"/>
              <a:cs typeface="Canva Sans"/>
              <a:sym typeface="Canva Sans"/>
            </a:endParaRPr>
          </a:p>
          <a:p>
            <a:pPr lvl="1">
              <a:lnSpc>
                <a:spcPts val="4475"/>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Leverage big data technologies to build a real-time system capable of identifying stress in social media text, specifically Reddit posts, using machine learning and deep learning models.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645324" y="739584"/>
            <a:ext cx="16975764" cy="7158883"/>
          </a:xfrm>
          <a:prstGeom prst="rect">
            <a:avLst/>
          </a:prstGeom>
        </p:spPr>
        <p:txBody>
          <a:bodyPr lIns="0" tIns="0" rIns="0" bIns="0" rtlCol="0" anchor="t">
            <a:spAutoFit/>
          </a:bodyPr>
          <a:lstStyle/>
          <a:p>
            <a:pPr algn="l">
              <a:lnSpc>
                <a:spcPts val="5051"/>
              </a:lnSpc>
              <a:spcBef>
                <a:spcPct val="0"/>
              </a:spcBef>
            </a:pPr>
            <a:r>
              <a:rPr lang="en-US" sz="4400" b="1" dirty="0">
                <a:solidFill>
                  <a:schemeClr val="tx1">
                    <a:lumMod val="75000"/>
                    <a:lumOff val="25000"/>
                  </a:schemeClr>
                </a:solidFill>
                <a:latin typeface="Aptos Display" panose="020B0004020202020204" pitchFamily="34" charset="0"/>
                <a:ea typeface="Canva Sans Bold"/>
                <a:cs typeface="Canva Sans Bold"/>
                <a:sym typeface="Canva Sans Bold"/>
              </a:rPr>
              <a:t>Literature Survey</a:t>
            </a:r>
            <a:endParaRPr lang="en-US" sz="4400" dirty="0">
              <a:solidFill>
                <a:schemeClr val="tx1">
                  <a:lumMod val="75000"/>
                  <a:lumOff val="25000"/>
                </a:schemeClr>
              </a:solidFill>
              <a:latin typeface="Aptos Display" panose="020B0004020202020204" pitchFamily="34" charset="0"/>
              <a:ea typeface="Canva Sans"/>
              <a:cs typeface="Canva Sans"/>
              <a:sym typeface="Canva Sans"/>
            </a:endParaRPr>
          </a:p>
          <a:p>
            <a:pPr algn="l">
              <a:lnSpc>
                <a:spcPts val="5051"/>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a:t>
            </a:r>
          </a:p>
          <a:p>
            <a:pPr algn="l">
              <a:lnSpc>
                <a:spcPts val="5051"/>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a:t>
            </a:r>
            <a:r>
              <a:rPr lang="en-US" sz="3350" b="1" dirty="0">
                <a:solidFill>
                  <a:schemeClr val="tx1">
                    <a:lumMod val="75000"/>
                    <a:lumOff val="25000"/>
                  </a:schemeClr>
                </a:solidFill>
                <a:latin typeface="Aptos Display" panose="020B0004020202020204" pitchFamily="34" charset="0"/>
                <a:ea typeface="Canva Sans Bold"/>
                <a:cs typeface="Canva Sans Bold"/>
                <a:sym typeface="Canva Sans Bold"/>
              </a:rPr>
              <a:t>Traditional Approaches to Stress Detection</a:t>
            </a:r>
            <a:r>
              <a:rPr lang="en-US" sz="3350" dirty="0">
                <a:solidFill>
                  <a:schemeClr val="tx1">
                    <a:lumMod val="75000"/>
                    <a:lumOff val="25000"/>
                  </a:schemeClr>
                </a:solidFill>
                <a:latin typeface="Aptos Display" panose="020B0004020202020204" pitchFamily="34" charset="0"/>
                <a:ea typeface="Canva Sans"/>
                <a:cs typeface="Canva Sans"/>
                <a:sym typeface="Canva Sans"/>
              </a:rPr>
              <a:t> </a:t>
            </a:r>
          </a:p>
          <a:p>
            <a:pPr algn="l">
              <a:lnSpc>
                <a:spcPts val="5051"/>
              </a:lnSpc>
              <a:spcBef>
                <a:spcPct val="0"/>
              </a:spcBef>
            </a:pPr>
            <a:endParaRPr lang="en-US" sz="3350" dirty="0">
              <a:solidFill>
                <a:srgbClr val="000000"/>
              </a:solidFill>
              <a:latin typeface="Aptos Display" panose="020B0004020202020204" pitchFamily="34" charset="0"/>
              <a:ea typeface="Canva Sans"/>
              <a:cs typeface="Canva Sans"/>
              <a:sym typeface="Canva Sans"/>
            </a:endParaRPr>
          </a:p>
          <a:p>
            <a:pPr algn="l">
              <a:lnSpc>
                <a:spcPts val="5051"/>
              </a:lnSpc>
              <a:spcBef>
                <a:spcPct val="0"/>
              </a:spcBef>
            </a:pP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Physiological Methods</a:t>
            </a:r>
            <a:endParaRPr lang="en-US" sz="3350" dirty="0">
              <a:solidFill>
                <a:schemeClr val="tx2">
                  <a:lumMod val="60000"/>
                  <a:lumOff val="40000"/>
                </a:schemeClr>
              </a:solidFill>
              <a:latin typeface="Aptos Display" panose="020B0004020202020204" pitchFamily="34" charset="0"/>
              <a:ea typeface="Canva Sans"/>
              <a:cs typeface="Canva Sans"/>
              <a:sym typeface="Canva Sans"/>
            </a:endParaRPr>
          </a:p>
          <a:p>
            <a:pPr lvl="1">
              <a:lnSpc>
                <a:spcPts val="5051"/>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-Use sensors to measure heart rate, blood pressure, and galvanic skin response.  </a:t>
            </a:r>
          </a:p>
          <a:p>
            <a:pPr lvl="1">
              <a:lnSpc>
                <a:spcPts val="5051"/>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-While accurate, these methods lack scalability for large populations.  </a:t>
            </a:r>
          </a:p>
          <a:p>
            <a:pPr algn="l">
              <a:lnSpc>
                <a:spcPts val="5051"/>
              </a:lnSpc>
              <a:spcBef>
                <a:spcPct val="0"/>
              </a:spcBef>
            </a:pPr>
            <a:endParaRPr lang="en-US" sz="3350" dirty="0">
              <a:solidFill>
                <a:srgbClr val="000000"/>
              </a:solidFill>
              <a:latin typeface="Aptos Display" panose="020B0004020202020204" pitchFamily="34" charset="0"/>
              <a:ea typeface="Canva Sans"/>
              <a:cs typeface="Canva Sans"/>
              <a:sym typeface="Canva Sans"/>
            </a:endParaRPr>
          </a:p>
          <a:p>
            <a:pPr algn="l">
              <a:lnSpc>
                <a:spcPts val="5051"/>
              </a:lnSpc>
              <a:spcBef>
                <a:spcPct val="0"/>
              </a:spcBef>
            </a:pP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Survey-Based Techniques</a:t>
            </a:r>
          </a:p>
          <a:p>
            <a:pPr lvl="1">
              <a:lnSpc>
                <a:spcPts val="5051"/>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-Self-reported stress questionnaires and clinical interviews.  </a:t>
            </a:r>
          </a:p>
          <a:p>
            <a:pPr lvl="1">
              <a:lnSpc>
                <a:spcPts val="5051"/>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-Subjective, time-consuming, and impractical for continuous monitoring.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601698" y="876300"/>
            <a:ext cx="17174535" cy="7803290"/>
          </a:xfrm>
          <a:prstGeom prst="rect">
            <a:avLst/>
          </a:prstGeom>
        </p:spPr>
        <p:txBody>
          <a:bodyPr lIns="0" tIns="0" rIns="0" bIns="0" rtlCol="0" anchor="t">
            <a:spAutoFit/>
          </a:bodyPr>
          <a:lstStyle/>
          <a:p>
            <a:pPr algn="l">
              <a:lnSpc>
                <a:spcPts val="4672"/>
              </a:lnSpc>
              <a:spcBef>
                <a:spcPct val="0"/>
              </a:spcBef>
            </a:pPr>
            <a:r>
              <a:rPr lang="en-US" sz="3350" dirty="0">
                <a:solidFill>
                  <a:srgbClr val="000000"/>
                </a:solidFill>
                <a:latin typeface="Aptos Display" panose="020B0004020202020204" pitchFamily="34" charset="0"/>
                <a:ea typeface="Canva Sans"/>
                <a:cs typeface="Canva Sans"/>
                <a:sym typeface="Canva Sans"/>
              </a:rPr>
              <a:t> </a:t>
            </a:r>
            <a:r>
              <a:rPr lang="en-US" sz="3350" b="1" dirty="0">
                <a:solidFill>
                  <a:schemeClr val="tx1">
                    <a:lumMod val="75000"/>
                    <a:lumOff val="25000"/>
                  </a:schemeClr>
                </a:solidFill>
                <a:latin typeface="Aptos Display" panose="020B0004020202020204" pitchFamily="34" charset="0"/>
                <a:ea typeface="Canva Sans Bold"/>
                <a:cs typeface="Canva Sans Bold"/>
                <a:sym typeface="Canva Sans Bold"/>
              </a:rPr>
              <a:t>Text-Based and Computational Approaches</a:t>
            </a:r>
          </a:p>
          <a:p>
            <a:pPr algn="l">
              <a:lnSpc>
                <a:spcPts val="4672"/>
              </a:lnSpc>
              <a:spcBef>
                <a:spcPct val="0"/>
              </a:spcBef>
            </a:pPr>
            <a:endParaRPr lang="en-US" sz="3350" b="1" dirty="0">
              <a:solidFill>
                <a:srgbClr val="000000"/>
              </a:solidFill>
              <a:latin typeface="Aptos Display" panose="020B0004020202020204" pitchFamily="34" charset="0"/>
              <a:ea typeface="Canva Sans Bold"/>
              <a:cs typeface="Canva Sans Bold"/>
              <a:sym typeface="Canva Sans Bold"/>
            </a:endParaRPr>
          </a:p>
          <a:p>
            <a:pPr algn="l">
              <a:lnSpc>
                <a:spcPts val="4672"/>
              </a:lnSpc>
              <a:spcBef>
                <a:spcPct val="0"/>
              </a:spcBef>
            </a:pP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Natural Language Processing (NLP) Models</a:t>
            </a:r>
            <a:endParaRPr lang="en-US" sz="3350" dirty="0">
              <a:solidFill>
                <a:schemeClr val="tx2">
                  <a:lumMod val="60000"/>
                  <a:lumOff val="40000"/>
                </a:schemeClr>
              </a:solidFill>
              <a:latin typeface="Aptos Display" panose="020B0004020202020204" pitchFamily="34" charset="0"/>
              <a:ea typeface="Canva Sans"/>
              <a:cs typeface="Canva Sans"/>
              <a:sym typeface="Canva Sans"/>
            </a:endParaRPr>
          </a:p>
          <a:p>
            <a:pPr lvl="1">
              <a:lnSpc>
                <a:spcPts val="4672"/>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Sentiment analysis and emotion detection techniques.  </a:t>
            </a:r>
          </a:p>
          <a:p>
            <a:pPr lvl="1">
              <a:lnSpc>
                <a:spcPts val="4672"/>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Text classification using Bag-of-Words (</a:t>
            </a:r>
            <a:r>
              <a:rPr lang="en-US" sz="3350" dirty="0" err="1">
                <a:solidFill>
                  <a:schemeClr val="tx1">
                    <a:lumMod val="75000"/>
                    <a:lumOff val="25000"/>
                  </a:schemeClr>
                </a:solidFill>
                <a:latin typeface="Aptos Display" panose="020B0004020202020204" pitchFamily="34" charset="0"/>
                <a:ea typeface="Canva Sans"/>
                <a:cs typeface="Canva Sans"/>
                <a:sym typeface="Canva Sans"/>
              </a:rPr>
              <a:t>BoW</a:t>
            </a:r>
            <a:r>
              <a:rPr lang="en-US" sz="3350" dirty="0">
                <a:solidFill>
                  <a:schemeClr val="tx1">
                    <a:lumMod val="75000"/>
                    <a:lumOff val="25000"/>
                  </a:schemeClr>
                </a:solidFill>
                <a:latin typeface="Aptos Display" panose="020B0004020202020204" pitchFamily="34" charset="0"/>
                <a:ea typeface="Canva Sans"/>
                <a:cs typeface="Canva Sans"/>
                <a:sym typeface="Canva Sans"/>
              </a:rPr>
              <a:t>), TF-IDF, and word embeddings.  </a:t>
            </a:r>
          </a:p>
          <a:p>
            <a:pPr algn="l">
              <a:lnSpc>
                <a:spcPts val="4672"/>
              </a:lnSpc>
              <a:spcBef>
                <a:spcPct val="0"/>
              </a:spcBef>
            </a:pPr>
            <a:endParaRPr lang="en-US" sz="3350" dirty="0">
              <a:solidFill>
                <a:schemeClr val="tx2">
                  <a:lumMod val="60000"/>
                  <a:lumOff val="40000"/>
                </a:schemeClr>
              </a:solidFill>
              <a:latin typeface="Aptos Display" panose="020B0004020202020204" pitchFamily="34" charset="0"/>
              <a:ea typeface="Canva Sans"/>
              <a:cs typeface="Canva Sans"/>
              <a:sym typeface="Canva Sans"/>
            </a:endParaRPr>
          </a:p>
          <a:p>
            <a:pPr algn="l">
              <a:lnSpc>
                <a:spcPts val="4672"/>
              </a:lnSpc>
              <a:spcBef>
                <a:spcPct val="0"/>
              </a:spcBef>
            </a:pP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Machine Learning &amp; Deep Learning</a:t>
            </a:r>
          </a:p>
          <a:p>
            <a:pPr lvl="1">
              <a:lnSpc>
                <a:spcPts val="4672"/>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Logistic Regression, Random Forest, and Support Vector Machines for text classification.  </a:t>
            </a:r>
          </a:p>
          <a:p>
            <a:pPr lvl="1">
              <a:lnSpc>
                <a:spcPts val="4672"/>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Transformers and recurrent models (like LSTMs) for context-aware stress detection.  </a:t>
            </a:r>
          </a:p>
          <a:p>
            <a:pPr algn="l">
              <a:lnSpc>
                <a:spcPts val="4672"/>
              </a:lnSpc>
              <a:spcBef>
                <a:spcPct val="0"/>
              </a:spcBef>
            </a:pPr>
            <a:endParaRPr lang="en-US" sz="3350" dirty="0">
              <a:solidFill>
                <a:schemeClr val="tx2">
                  <a:lumMod val="60000"/>
                  <a:lumOff val="40000"/>
                </a:schemeClr>
              </a:solidFill>
              <a:latin typeface="Aptos Display" panose="020B0004020202020204" pitchFamily="34" charset="0"/>
              <a:ea typeface="Canva Sans"/>
              <a:cs typeface="Canva Sans"/>
              <a:sym typeface="Canva Sans"/>
            </a:endParaRPr>
          </a:p>
          <a:p>
            <a:pPr algn="l">
              <a:lnSpc>
                <a:spcPts val="4672"/>
              </a:lnSpc>
              <a:spcBef>
                <a:spcPct val="0"/>
              </a:spcBef>
            </a:pP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Big Data Technology</a:t>
            </a:r>
          </a:p>
          <a:p>
            <a:pPr lvl="1">
              <a:lnSpc>
                <a:spcPts val="4672"/>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Tools like Apache Kafka, Spark Streaming, and Spark </a:t>
            </a:r>
            <a:r>
              <a:rPr lang="en-US" sz="3350" dirty="0" err="1">
                <a:solidFill>
                  <a:schemeClr val="tx1">
                    <a:lumMod val="75000"/>
                    <a:lumOff val="25000"/>
                  </a:schemeClr>
                </a:solidFill>
                <a:latin typeface="Aptos Display" panose="020B0004020202020204" pitchFamily="34" charset="0"/>
                <a:ea typeface="Canva Sans"/>
                <a:cs typeface="Canva Sans"/>
                <a:sym typeface="Canva Sans"/>
              </a:rPr>
              <a:t>MLlib</a:t>
            </a:r>
            <a:r>
              <a:rPr lang="en-US" sz="3350" dirty="0">
                <a:solidFill>
                  <a:schemeClr val="tx1">
                    <a:lumMod val="75000"/>
                    <a:lumOff val="25000"/>
                  </a:schemeClr>
                </a:solidFill>
                <a:latin typeface="Aptos Display" panose="020B0004020202020204" pitchFamily="34" charset="0"/>
                <a:ea typeface="Canva Sans"/>
                <a:cs typeface="Canva Sans"/>
                <a:sym typeface="Canva Sans"/>
              </a:rPr>
              <a:t> enable real-time data collection and analysis.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621275" y="800100"/>
            <a:ext cx="16863856" cy="8294322"/>
          </a:xfrm>
          <a:prstGeom prst="rect">
            <a:avLst/>
          </a:prstGeom>
        </p:spPr>
        <p:txBody>
          <a:bodyPr lIns="0" tIns="0" rIns="0" bIns="0" rtlCol="0" anchor="t">
            <a:spAutoFit/>
          </a:bodyPr>
          <a:lstStyle/>
          <a:p>
            <a:pPr algn="l">
              <a:lnSpc>
                <a:spcPts val="4960"/>
              </a:lnSpc>
              <a:spcBef>
                <a:spcPct val="0"/>
              </a:spcBef>
            </a:pPr>
            <a:r>
              <a:rPr lang="en-US" sz="4400" b="1" dirty="0">
                <a:solidFill>
                  <a:schemeClr val="tx1">
                    <a:lumMod val="75000"/>
                    <a:lumOff val="25000"/>
                  </a:schemeClr>
                </a:solidFill>
                <a:latin typeface="Aptos Display" panose="020B0004020202020204" pitchFamily="34" charset="0"/>
                <a:ea typeface="Canva Sans Bold"/>
                <a:cs typeface="Canva Sans Bold"/>
                <a:sym typeface="Canva Sans Bold"/>
              </a:rPr>
              <a:t>Limitations of Existing Methods</a:t>
            </a:r>
          </a:p>
          <a:p>
            <a:pPr algn="l">
              <a:lnSpc>
                <a:spcPts val="4960"/>
              </a:lnSpc>
              <a:spcBef>
                <a:spcPct val="0"/>
              </a:spcBef>
            </a:pPr>
            <a:r>
              <a:rPr lang="en-US" sz="3350" b="1" dirty="0">
                <a:solidFill>
                  <a:schemeClr val="tx1">
                    <a:lumMod val="75000"/>
                    <a:lumOff val="25000"/>
                  </a:schemeClr>
                </a:solidFill>
                <a:latin typeface="Aptos Display" panose="020B0004020202020204" pitchFamily="34" charset="0"/>
                <a:ea typeface="Canva Sans Bold"/>
                <a:cs typeface="Canva Sans Bold"/>
                <a:sym typeface="Canva Sans Bold"/>
              </a:rPr>
              <a:t> </a:t>
            </a:r>
          </a:p>
          <a:p>
            <a:pPr algn="l">
              <a:lnSpc>
                <a:spcPts val="4960"/>
              </a:lnSpc>
              <a:spcBef>
                <a:spcPct val="0"/>
              </a:spcBef>
            </a:pPr>
            <a:r>
              <a:rPr lang="en-US" sz="3350" b="1" dirty="0">
                <a:solidFill>
                  <a:srgbClr val="004AAD"/>
                </a:solidFill>
                <a:latin typeface="Aptos Display" panose="020B0004020202020204" pitchFamily="34" charset="0"/>
                <a:ea typeface="Canva Sans Bold"/>
                <a:cs typeface="Canva Sans Bold"/>
                <a:sym typeface="Canva Sans Bold"/>
              </a:rPr>
              <a:t> </a:t>
            </a: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Physiological Methods</a:t>
            </a:r>
          </a:p>
          <a:p>
            <a:pPr algn="l">
              <a:lnSpc>
                <a:spcPts val="4960"/>
              </a:lnSpc>
              <a:spcBef>
                <a:spcPct val="0"/>
              </a:spcBef>
            </a:pPr>
            <a:r>
              <a:rPr lang="en-US" sz="3350" dirty="0">
                <a:solidFill>
                  <a:srgbClr val="000000"/>
                </a:solidFill>
                <a:latin typeface="Aptos Display" panose="020B0004020202020204" pitchFamily="34" charset="0"/>
                <a:ea typeface="Canva Sans"/>
                <a:cs typeface="Canva Sans"/>
                <a:sym typeface="Canva Sans"/>
              </a:rPr>
              <a:t>  </a:t>
            </a:r>
            <a:r>
              <a:rPr lang="en-US" sz="3350" dirty="0">
                <a:solidFill>
                  <a:schemeClr val="tx1">
                    <a:lumMod val="75000"/>
                    <a:lumOff val="25000"/>
                  </a:schemeClr>
                </a:solidFill>
                <a:latin typeface="Aptos Display" panose="020B0004020202020204" pitchFamily="34" charset="0"/>
                <a:ea typeface="Canva Sans"/>
                <a:cs typeface="Canva Sans"/>
                <a:sym typeface="Canva Sans"/>
              </a:rPr>
              <a:t>- Invasive and hard to scale for large populations.  </a:t>
            </a:r>
          </a:p>
          <a:p>
            <a:pPr algn="l">
              <a:lnSpc>
                <a:spcPts val="4960"/>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 Not suitable for passive, continuous monitoring in natural settings.  </a:t>
            </a:r>
          </a:p>
          <a:p>
            <a:pPr algn="l">
              <a:lnSpc>
                <a:spcPts val="4960"/>
              </a:lnSpc>
              <a:spcBef>
                <a:spcPct val="0"/>
              </a:spcBef>
            </a:pPr>
            <a:endParaRPr lang="en-US" sz="3350" dirty="0">
              <a:solidFill>
                <a:schemeClr val="tx1">
                  <a:lumMod val="75000"/>
                  <a:lumOff val="25000"/>
                </a:schemeClr>
              </a:solidFill>
              <a:latin typeface="Aptos Display" panose="020B0004020202020204" pitchFamily="34" charset="0"/>
              <a:ea typeface="Canva Sans"/>
              <a:cs typeface="Canva Sans"/>
              <a:sym typeface="Canva Sans"/>
            </a:endParaRPr>
          </a:p>
          <a:p>
            <a:pPr algn="l">
              <a:lnSpc>
                <a:spcPts val="4960"/>
              </a:lnSpc>
              <a:spcBef>
                <a:spcPct val="0"/>
              </a:spcBef>
            </a:pPr>
            <a:r>
              <a:rPr lang="en-US" sz="3350" b="1" dirty="0">
                <a:solidFill>
                  <a:srgbClr val="004AAD"/>
                </a:solidFill>
                <a:latin typeface="Aptos Display" panose="020B0004020202020204" pitchFamily="34" charset="0"/>
                <a:ea typeface="Canva Sans Bold"/>
                <a:cs typeface="Canva Sans Bold"/>
                <a:sym typeface="Canva Sans Bold"/>
              </a:rPr>
              <a:t> </a:t>
            </a: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Text-Based Approaches</a:t>
            </a:r>
            <a:endParaRPr lang="en-US" sz="3350" dirty="0">
              <a:solidFill>
                <a:schemeClr val="tx2">
                  <a:lumMod val="60000"/>
                  <a:lumOff val="40000"/>
                </a:schemeClr>
              </a:solidFill>
              <a:latin typeface="Aptos Display" panose="020B0004020202020204" pitchFamily="34" charset="0"/>
              <a:ea typeface="Canva Sans"/>
              <a:cs typeface="Canva Sans"/>
              <a:sym typeface="Canva Sans"/>
            </a:endParaRPr>
          </a:p>
          <a:p>
            <a:pPr algn="l">
              <a:lnSpc>
                <a:spcPts val="4960"/>
              </a:lnSpc>
              <a:spcBef>
                <a:spcPct val="0"/>
              </a:spcBef>
            </a:pPr>
            <a:r>
              <a:rPr lang="en-US" sz="3350" dirty="0">
                <a:solidFill>
                  <a:srgbClr val="000000"/>
                </a:solidFill>
                <a:latin typeface="Aptos Display" panose="020B0004020202020204" pitchFamily="34" charset="0"/>
                <a:ea typeface="Canva Sans"/>
                <a:cs typeface="Canva Sans"/>
                <a:sym typeface="Canva Sans"/>
              </a:rPr>
              <a:t>  </a:t>
            </a:r>
            <a:r>
              <a:rPr lang="en-US" sz="3350" dirty="0">
                <a:solidFill>
                  <a:schemeClr val="tx1">
                    <a:lumMod val="75000"/>
                    <a:lumOff val="25000"/>
                  </a:schemeClr>
                </a:solidFill>
                <a:latin typeface="Aptos Display" panose="020B0004020202020204" pitchFamily="34" charset="0"/>
                <a:ea typeface="Canva Sans"/>
                <a:cs typeface="Canva Sans"/>
                <a:sym typeface="Canva Sans"/>
              </a:rPr>
              <a:t>- Can struggle with sarcasm, slang, and evolving language patterns.  </a:t>
            </a:r>
          </a:p>
          <a:p>
            <a:pPr algn="l">
              <a:lnSpc>
                <a:spcPts val="4960"/>
              </a:lnSpc>
              <a:spcBef>
                <a:spcPct val="0"/>
              </a:spcBef>
            </a:pPr>
            <a:r>
              <a:rPr lang="en-US" sz="3350" dirty="0">
                <a:solidFill>
                  <a:schemeClr val="tx1">
                    <a:lumMod val="75000"/>
                    <a:lumOff val="25000"/>
                  </a:schemeClr>
                </a:solidFill>
                <a:latin typeface="Aptos Display" panose="020B0004020202020204" pitchFamily="34" charset="0"/>
                <a:ea typeface="Canva Sans"/>
                <a:cs typeface="Canva Sans"/>
                <a:sym typeface="Canva Sans"/>
              </a:rPr>
              <a:t>  - Performance varies across platforms (e.g., Twitter vs. Reddit) due to text length and structure.  </a:t>
            </a:r>
          </a:p>
          <a:p>
            <a:pPr algn="l">
              <a:lnSpc>
                <a:spcPts val="4960"/>
              </a:lnSpc>
              <a:spcBef>
                <a:spcPct val="0"/>
              </a:spcBef>
            </a:pPr>
            <a:endParaRPr lang="en-US" sz="3350" dirty="0">
              <a:solidFill>
                <a:schemeClr val="tx1">
                  <a:lumMod val="75000"/>
                  <a:lumOff val="25000"/>
                </a:schemeClr>
              </a:solidFill>
              <a:latin typeface="Aptos Display" panose="020B0004020202020204" pitchFamily="34" charset="0"/>
              <a:ea typeface="Canva Sans"/>
              <a:cs typeface="Canva Sans"/>
              <a:sym typeface="Canva Sans"/>
            </a:endParaRPr>
          </a:p>
          <a:p>
            <a:pPr algn="l">
              <a:lnSpc>
                <a:spcPts val="4960"/>
              </a:lnSpc>
              <a:spcBef>
                <a:spcPct val="0"/>
              </a:spcBef>
            </a:pPr>
            <a:r>
              <a:rPr lang="en-US" sz="3350" dirty="0">
                <a:solidFill>
                  <a:srgbClr val="000000"/>
                </a:solidFill>
                <a:latin typeface="Aptos Display" panose="020B0004020202020204" pitchFamily="34" charset="0"/>
                <a:ea typeface="Canva Sans"/>
                <a:cs typeface="Canva Sans"/>
                <a:sym typeface="Canva Sans"/>
              </a:rPr>
              <a:t> </a:t>
            </a:r>
            <a:r>
              <a:rPr lang="en-US" sz="3350" b="1" dirty="0">
                <a:solidFill>
                  <a:schemeClr val="tx2">
                    <a:lumMod val="60000"/>
                    <a:lumOff val="40000"/>
                  </a:schemeClr>
                </a:solidFill>
                <a:latin typeface="Aptos Display" panose="020B0004020202020204" pitchFamily="34" charset="0"/>
                <a:ea typeface="Canva Sans Bold"/>
                <a:cs typeface="Canva Sans Bold"/>
                <a:sym typeface="Canva Sans Bold"/>
              </a:rPr>
              <a:t>Computational Constraints  </a:t>
            </a:r>
          </a:p>
          <a:p>
            <a:pPr algn="l">
              <a:lnSpc>
                <a:spcPts val="4960"/>
              </a:lnSpc>
              <a:spcBef>
                <a:spcPct val="0"/>
              </a:spcBef>
            </a:pPr>
            <a:r>
              <a:rPr lang="en-US" sz="3350" dirty="0">
                <a:solidFill>
                  <a:srgbClr val="000000"/>
                </a:solidFill>
                <a:latin typeface="Aptos Display" panose="020B0004020202020204" pitchFamily="34" charset="0"/>
                <a:ea typeface="Canva Sans"/>
                <a:cs typeface="Canva Sans"/>
                <a:sym typeface="Canva Sans"/>
              </a:rPr>
              <a:t>  </a:t>
            </a:r>
            <a:r>
              <a:rPr lang="en-US" sz="3350" dirty="0">
                <a:solidFill>
                  <a:schemeClr val="tx1">
                    <a:lumMod val="75000"/>
                    <a:lumOff val="25000"/>
                  </a:schemeClr>
                </a:solidFill>
                <a:latin typeface="Aptos Display" panose="020B0004020202020204" pitchFamily="34" charset="0"/>
                <a:ea typeface="Canva Sans"/>
                <a:cs typeface="Canva Sans"/>
                <a:sym typeface="Canva Sans"/>
              </a:rPr>
              <a:t>- Real-time stress detection requires fast, distributed systems to handle high-volume social media data streams.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TextBox 29"/>
          <p:cNvSpPr txBox="1"/>
          <p:nvPr/>
        </p:nvSpPr>
        <p:spPr>
          <a:xfrm>
            <a:off x="606785" y="900757"/>
            <a:ext cx="16147353" cy="622543"/>
          </a:xfrm>
          <a:prstGeom prst="rect">
            <a:avLst/>
          </a:prstGeom>
        </p:spPr>
        <p:txBody>
          <a:bodyPr wrap="square" lIns="0" tIns="0" rIns="0" bIns="0" rtlCol="0" anchor="t">
            <a:spAutoFit/>
          </a:bodyPr>
          <a:lstStyle/>
          <a:p>
            <a:pPr algn="l">
              <a:lnSpc>
                <a:spcPts val="4702"/>
              </a:lnSpc>
              <a:spcBef>
                <a:spcPct val="0"/>
              </a:spcBef>
            </a:pPr>
            <a:r>
              <a:rPr lang="en-US" sz="4400" b="1" dirty="0">
                <a:solidFill>
                  <a:srgbClr val="000000"/>
                </a:solidFill>
                <a:latin typeface="Aptos Display" panose="020B0004020202020204" pitchFamily="34" charset="0"/>
                <a:ea typeface="Canva Sans Bold"/>
                <a:cs typeface="Canva Sans Bold"/>
                <a:sym typeface="Canva Sans Bold"/>
              </a:rPr>
              <a:t> </a:t>
            </a:r>
            <a:r>
              <a:rPr lang="en-US" sz="4400" b="1" dirty="0">
                <a:solidFill>
                  <a:schemeClr val="tx1">
                    <a:lumMod val="75000"/>
                    <a:lumOff val="25000"/>
                  </a:schemeClr>
                </a:solidFill>
                <a:latin typeface="Aptos Display" panose="020B0004020202020204" pitchFamily="34" charset="0"/>
                <a:ea typeface="Canva Sans Bold"/>
                <a:cs typeface="Canva Sans Bold"/>
                <a:sym typeface="Canva Sans Bold"/>
              </a:rPr>
              <a:t>Methodology</a:t>
            </a:r>
            <a:endParaRPr lang="en-US" sz="4400" dirty="0">
              <a:solidFill>
                <a:schemeClr val="tx1">
                  <a:lumMod val="75000"/>
                  <a:lumOff val="25000"/>
                </a:schemeClr>
              </a:solidFill>
              <a:latin typeface="Aptos Display" panose="020B0004020202020204" pitchFamily="34" charset="0"/>
              <a:ea typeface="Canva Sans"/>
              <a:cs typeface="Canva Sans"/>
              <a:sym typeface="Canva Sans"/>
            </a:endParaRPr>
          </a:p>
        </p:txBody>
      </p:sp>
      <p:sp>
        <p:nvSpPr>
          <p:cNvPr id="33" name="Rectangle 4">
            <a:extLst>
              <a:ext uri="{FF2B5EF4-FFF2-40B4-BE49-F238E27FC236}">
                <a16:creationId xmlns:a16="http://schemas.microsoft.com/office/drawing/2014/main" id="{2C33D845-531B-E34F-4D81-F0F213EC7378}"/>
              </a:ext>
            </a:extLst>
          </p:cNvPr>
          <p:cNvSpPr>
            <a:spLocks noChangeArrowheads="1"/>
          </p:cNvSpPr>
          <p:nvPr/>
        </p:nvSpPr>
        <p:spPr bwMode="auto">
          <a:xfrm>
            <a:off x="609599" y="2097130"/>
            <a:ext cx="16675837" cy="7586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50" b="1" i="0" u="none" strike="noStrike" cap="none" normalizeH="0" baseline="0" dirty="0">
                <a:ln>
                  <a:noFill/>
                </a:ln>
                <a:solidFill>
                  <a:schemeClr val="tx2">
                    <a:lumMod val="60000"/>
                    <a:lumOff val="40000"/>
                  </a:schemeClr>
                </a:solidFill>
                <a:effectLst/>
                <a:latin typeface="Aptos Display" panose="020B0004020202020204" pitchFamily="34" charset="0"/>
              </a:rPr>
              <a:t>Data Preprocessing &amp; Feature Engineering</a:t>
            </a:r>
          </a:p>
          <a:p>
            <a:pPr lvl="1" eaLnBrk="0" fontAlgn="base" hangingPunct="0">
              <a:spcBef>
                <a:spcPct val="0"/>
              </a:spcBef>
              <a:spcAft>
                <a:spcPct val="0"/>
              </a:spcAft>
            </a:pP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Data Preprocessing</a:t>
            </a:r>
          </a:p>
          <a:p>
            <a:pPr lvl="1" eaLnBrk="0" fontAlgn="base" hangingPunct="0">
              <a:spcBef>
                <a:spcPct val="0"/>
              </a:spcBef>
              <a:spcAft>
                <a:spcPct val="0"/>
              </a:spcAft>
            </a:pP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Essential for handling noisy, complex social media text data.</a:t>
            </a:r>
          </a:p>
          <a:p>
            <a:pPr lvl="1" eaLnBrk="0" fontAlgn="base" hangingPunct="0">
              <a:spcBef>
                <a:spcPct val="0"/>
              </a:spcBef>
              <a:spcAft>
                <a:spcPct val="0"/>
              </a:spcAft>
            </a:pP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Steps involved:</a:t>
            </a:r>
          </a:p>
          <a:p>
            <a:pPr lvl="2" eaLnBrk="0" fontAlgn="base" hangingPunct="0">
              <a:spcBef>
                <a:spcPct val="0"/>
              </a:spcBef>
              <a:spcAft>
                <a:spcPct val="0"/>
              </a:spcAft>
            </a:pP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Noise Removal:</a:t>
            </a: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 Eliminate links, special characters, and emoticons.</a:t>
            </a:r>
          </a:p>
          <a:p>
            <a:pPr lvl="2" eaLnBrk="0" fontAlgn="base" hangingPunct="0">
              <a:spcBef>
                <a:spcPct val="0"/>
              </a:spcBef>
              <a:spcAft>
                <a:spcPct val="0"/>
              </a:spcAft>
            </a:pPr>
            <a:r>
              <a:rPr kumimoji="0" lang="en-US" altLang="en-US" sz="3350" b="1" i="0" u="none" strike="noStrike" cap="none" normalizeH="0" baseline="0" dirty="0" err="1">
                <a:ln>
                  <a:noFill/>
                </a:ln>
                <a:solidFill>
                  <a:schemeClr val="tx1">
                    <a:lumMod val="75000"/>
                    <a:lumOff val="25000"/>
                  </a:schemeClr>
                </a:solidFill>
                <a:effectLst/>
                <a:latin typeface="Aptos Display" panose="020B0004020202020204" pitchFamily="34" charset="0"/>
              </a:rPr>
              <a:t>Stopword</a:t>
            </a: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 Removal:</a:t>
            </a: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 Remove common, non-informative words.</a:t>
            </a:r>
          </a:p>
          <a:p>
            <a:pPr lvl="2" eaLnBrk="0" fontAlgn="base" hangingPunct="0">
              <a:spcBef>
                <a:spcPct val="0"/>
              </a:spcBef>
              <a:spcAft>
                <a:spcPct val="0"/>
              </a:spcAft>
            </a:pP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Lowercasing &amp; Tokenization:</a:t>
            </a: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 Normalize text and split into tokens.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350" b="1" i="0" u="none" strike="noStrike" cap="none" normalizeH="0" baseline="0" dirty="0">
                <a:ln>
                  <a:noFill/>
                </a:ln>
                <a:solidFill>
                  <a:schemeClr val="tx2">
                    <a:lumMod val="60000"/>
                    <a:lumOff val="40000"/>
                  </a:schemeClr>
                </a:solidFill>
                <a:effectLst/>
                <a:latin typeface="Aptos Display" panose="020B0004020202020204" pitchFamily="34" charset="0"/>
              </a:rPr>
              <a:t>Feature Engineering</a:t>
            </a:r>
          </a:p>
          <a:p>
            <a:pPr lvl="1" eaLnBrk="0" fontAlgn="base" hangingPunct="0">
              <a:spcBef>
                <a:spcPct val="0"/>
              </a:spcBef>
              <a:spcAft>
                <a:spcPct val="0"/>
              </a:spcAft>
            </a:pP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Converts raw data into suitable model features.</a:t>
            </a:r>
          </a:p>
          <a:p>
            <a:pPr lvl="1" eaLnBrk="0" fontAlgn="base" hangingPunct="0">
              <a:spcBef>
                <a:spcPct val="0"/>
              </a:spcBef>
              <a:spcAft>
                <a:spcPct val="0"/>
              </a:spcAft>
            </a:pP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Key techniques:</a:t>
            </a:r>
          </a:p>
          <a:p>
            <a:pPr lvl="2" eaLnBrk="0" fontAlgn="base" hangingPunct="0">
              <a:spcBef>
                <a:spcPct val="0"/>
              </a:spcBef>
              <a:spcAft>
                <a:spcPct val="0"/>
              </a:spcAft>
            </a:pP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String Indexer:</a:t>
            </a: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 Encodes categorical features as numerical values.</a:t>
            </a:r>
          </a:p>
          <a:p>
            <a:pPr lvl="2" eaLnBrk="0" fontAlgn="base" hangingPunct="0">
              <a:spcBef>
                <a:spcPct val="0"/>
              </a:spcBef>
              <a:spcAft>
                <a:spcPct val="0"/>
              </a:spcAft>
            </a:pPr>
            <a:r>
              <a:rPr kumimoji="0" lang="en-US" altLang="en-US" sz="3350" b="1" i="0" u="none" strike="noStrike" cap="none" normalizeH="0" baseline="0" dirty="0" err="1">
                <a:ln>
                  <a:noFill/>
                </a:ln>
                <a:solidFill>
                  <a:schemeClr val="tx1">
                    <a:lumMod val="75000"/>
                    <a:lumOff val="25000"/>
                  </a:schemeClr>
                </a:solidFill>
                <a:effectLst/>
                <a:latin typeface="Aptos Display" panose="020B0004020202020204" pitchFamily="34" charset="0"/>
              </a:rPr>
              <a:t>Word2Vec</a:t>
            </a: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 Embedding:</a:t>
            </a: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 Captures semantic meaning in text.</a:t>
            </a:r>
          </a:p>
          <a:p>
            <a:pPr lvl="2" eaLnBrk="0" fontAlgn="base" hangingPunct="0">
              <a:spcBef>
                <a:spcPct val="0"/>
              </a:spcBef>
              <a:spcAft>
                <a:spcPct val="0"/>
              </a:spcAft>
            </a:pP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Vector Assembler:</a:t>
            </a: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 Combines multiple features into a single vector.</a:t>
            </a:r>
          </a:p>
          <a:p>
            <a:pPr lvl="2" eaLnBrk="0" fontAlgn="base" hangingPunct="0">
              <a:spcBef>
                <a:spcPct val="0"/>
              </a:spcBef>
              <a:spcAft>
                <a:spcPct val="0"/>
              </a:spcAft>
            </a:pPr>
            <a:r>
              <a:rPr kumimoji="0" lang="en-US" altLang="en-US" sz="3350" b="1" i="0" u="none" strike="noStrike" cap="none" normalizeH="0" baseline="0" dirty="0">
                <a:ln>
                  <a:noFill/>
                </a:ln>
                <a:solidFill>
                  <a:schemeClr val="tx1">
                    <a:lumMod val="75000"/>
                    <a:lumOff val="25000"/>
                  </a:schemeClr>
                </a:solidFill>
                <a:effectLst/>
                <a:latin typeface="Aptos Display" panose="020B0004020202020204" pitchFamily="34" charset="0"/>
              </a:rPr>
              <a:t>Data Standardization:</a:t>
            </a:r>
            <a:r>
              <a:rPr kumimoji="0" lang="en-US" altLang="en-US" sz="3350" b="0" i="0" u="none" strike="noStrike" cap="none" normalizeH="0" baseline="0" dirty="0">
                <a:ln>
                  <a:noFill/>
                </a:ln>
                <a:solidFill>
                  <a:schemeClr val="tx1">
                    <a:lumMod val="75000"/>
                    <a:lumOff val="25000"/>
                  </a:schemeClr>
                </a:solidFill>
                <a:effectLst/>
                <a:latin typeface="Aptos Display" panose="020B0004020202020204" pitchFamily="34" charset="0"/>
              </a:rPr>
              <a:t> Ensures uniform feature scaling.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956739" y="2946265"/>
            <a:ext cx="331261" cy="7340735"/>
            <a:chOff x="0" y="0"/>
            <a:chExt cx="87246" cy="1933362"/>
          </a:xfrm>
        </p:grpSpPr>
        <p:sp>
          <p:nvSpPr>
            <p:cNvPr id="3" name="Freeform 3"/>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4" name="TextBox 4"/>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5043934" y="-4722198"/>
            <a:ext cx="331261" cy="9775657"/>
            <a:chOff x="0" y="0"/>
            <a:chExt cx="87246" cy="2574659"/>
          </a:xfrm>
        </p:grpSpPr>
        <p:sp>
          <p:nvSpPr>
            <p:cNvPr id="6" name="Freeform 6"/>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7" name="TextBox 7"/>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0" y="0"/>
            <a:ext cx="331261" cy="4857241"/>
            <a:chOff x="0" y="0"/>
            <a:chExt cx="87246" cy="1279273"/>
          </a:xfrm>
        </p:grpSpPr>
        <p:sp>
          <p:nvSpPr>
            <p:cNvPr id="9" name="Freeform 9"/>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0" name="TextBox 10"/>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4786371"/>
            <a:ext cx="331261" cy="5524484"/>
            <a:chOff x="0" y="0"/>
            <a:chExt cx="87246" cy="1455008"/>
          </a:xfrm>
        </p:grpSpPr>
        <p:sp>
          <p:nvSpPr>
            <p:cNvPr id="12" name="Freeform 12"/>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3" name="TextBox 13"/>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14027066" y="-3929673"/>
            <a:ext cx="331261" cy="8190607"/>
            <a:chOff x="0" y="0"/>
            <a:chExt cx="87246" cy="2157197"/>
          </a:xfrm>
        </p:grpSpPr>
        <p:sp>
          <p:nvSpPr>
            <p:cNvPr id="15" name="Freeform 15"/>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6" name="TextBox 16"/>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7956739" y="0"/>
            <a:ext cx="331261" cy="3012480"/>
            <a:chOff x="0" y="0"/>
            <a:chExt cx="87246" cy="793410"/>
          </a:xfrm>
        </p:grpSpPr>
        <p:sp>
          <p:nvSpPr>
            <p:cNvPr id="18" name="Freeform 18"/>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19" name="TextBox 19"/>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0" name="Group 20"/>
          <p:cNvGrpSpPr/>
          <p:nvPr/>
        </p:nvGrpSpPr>
        <p:grpSpPr>
          <a:xfrm rot="-5400000">
            <a:off x="17610603" y="9775233"/>
            <a:ext cx="331261" cy="692272"/>
            <a:chOff x="0" y="0"/>
            <a:chExt cx="87246" cy="182327"/>
          </a:xfrm>
        </p:grpSpPr>
        <p:sp>
          <p:nvSpPr>
            <p:cNvPr id="21" name="Freeform 21"/>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2" name="TextBox 22"/>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3" name="Group 23"/>
          <p:cNvGrpSpPr/>
          <p:nvPr/>
        </p:nvGrpSpPr>
        <p:grpSpPr>
          <a:xfrm rot="-5400000">
            <a:off x="1637154" y="8484216"/>
            <a:ext cx="331261" cy="3274307"/>
            <a:chOff x="0" y="0"/>
            <a:chExt cx="87246" cy="862369"/>
          </a:xfrm>
        </p:grpSpPr>
        <p:sp>
          <p:nvSpPr>
            <p:cNvPr id="24" name="Freeform 24"/>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5" name="TextBox 25"/>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26"/>
          <p:cNvGrpSpPr/>
          <p:nvPr/>
        </p:nvGrpSpPr>
        <p:grpSpPr>
          <a:xfrm rot="-5400000">
            <a:off x="10235886" y="3037756"/>
            <a:ext cx="331261" cy="14167228"/>
            <a:chOff x="0" y="0"/>
            <a:chExt cx="87246" cy="3731286"/>
          </a:xfrm>
        </p:grpSpPr>
        <p:sp>
          <p:nvSpPr>
            <p:cNvPr id="27" name="Freeform 27"/>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28" name="TextBox 28"/>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
        <p:nvSpPr>
          <p:cNvPr id="29" name="Freeform 29"/>
          <p:cNvSpPr/>
          <p:nvPr/>
        </p:nvSpPr>
        <p:spPr>
          <a:xfrm>
            <a:off x="1513244" y="1067753"/>
            <a:ext cx="14795434" cy="7147913"/>
          </a:xfrm>
          <a:custGeom>
            <a:avLst/>
            <a:gdLst/>
            <a:ahLst/>
            <a:cxnLst/>
            <a:rect l="l" t="t" r="r" b="b"/>
            <a:pathLst>
              <a:path w="14795434" h="7147913">
                <a:moveTo>
                  <a:pt x="0" y="0"/>
                </a:moveTo>
                <a:lnTo>
                  <a:pt x="14795434" y="0"/>
                </a:lnTo>
                <a:lnTo>
                  <a:pt x="14795434" y="7147913"/>
                </a:lnTo>
                <a:lnTo>
                  <a:pt x="0" y="7147913"/>
                </a:lnTo>
                <a:lnTo>
                  <a:pt x="0" y="0"/>
                </a:lnTo>
                <a:close/>
              </a:path>
            </a:pathLst>
          </a:custGeom>
          <a:blipFill>
            <a:blip r:embed="rId2"/>
            <a:stretch>
              <a:fillRect l="-91" r="-91" b="-314"/>
            </a:stretch>
          </a:blipFill>
        </p:spPr>
      </p:sp>
      <p:sp>
        <p:nvSpPr>
          <p:cNvPr id="30" name="TextBox 30"/>
          <p:cNvSpPr txBox="1"/>
          <p:nvPr/>
        </p:nvSpPr>
        <p:spPr>
          <a:xfrm>
            <a:off x="1002563" y="8520440"/>
            <a:ext cx="15955169" cy="372745"/>
          </a:xfrm>
          <a:prstGeom prst="rect">
            <a:avLst/>
          </a:prstGeom>
        </p:spPr>
        <p:txBody>
          <a:bodyPr lIns="0" tIns="0" rIns="0" bIns="0" rtlCol="0" anchor="t">
            <a:spAutoFit/>
          </a:bodyPr>
          <a:lstStyle/>
          <a:p>
            <a:pPr algn="ctr">
              <a:lnSpc>
                <a:spcPts val="3079"/>
              </a:lnSpc>
              <a:spcBef>
                <a:spcPct val="0"/>
              </a:spcBef>
            </a:pPr>
            <a:r>
              <a:rPr lang="en-US" sz="2199" b="1" dirty="0">
                <a:solidFill>
                  <a:schemeClr val="tx1">
                    <a:lumMod val="75000"/>
                    <a:lumOff val="25000"/>
                  </a:schemeClr>
                </a:solidFill>
                <a:latin typeface="Canva Sans Bold"/>
                <a:ea typeface="Canva Sans Bold"/>
                <a:cs typeface="Canva Sans Bold"/>
                <a:sym typeface="Canva Sans Bold"/>
              </a:rPr>
              <a:t> Figure 2: The chart of representation of the number and proportion of posts in 5 domains on the training and test set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A1B702-2A41-A867-F383-A1645908D95F}"/>
              </a:ext>
            </a:extLst>
          </p:cNvPr>
          <p:cNvSpPr>
            <a:spLocks noGrp="1"/>
          </p:cNvSpPr>
          <p:nvPr>
            <p:ph type="subTitle" idx="1"/>
          </p:nvPr>
        </p:nvSpPr>
        <p:spPr>
          <a:xfrm>
            <a:off x="505418" y="443969"/>
            <a:ext cx="16306800" cy="9677400"/>
          </a:xfrm>
        </p:spPr>
        <p:txBody>
          <a:bodyPr>
            <a:noAutofit/>
          </a:bodyPr>
          <a:lstStyle/>
          <a:p>
            <a:pPr algn="l"/>
            <a:r>
              <a:rPr lang="en-IN" sz="3350" b="1" dirty="0">
                <a:solidFill>
                  <a:schemeClr val="tx1">
                    <a:lumMod val="75000"/>
                    <a:lumOff val="25000"/>
                  </a:schemeClr>
                </a:solidFill>
                <a:latin typeface="Aptos Display" panose="020B0004020202020204" pitchFamily="34" charset="0"/>
              </a:rPr>
              <a:t>Machine &amp; Deep Learning Models</a:t>
            </a:r>
          </a:p>
          <a:p>
            <a:pPr algn="l"/>
            <a:endParaRPr lang="en-IN" sz="3350" b="1" dirty="0">
              <a:solidFill>
                <a:schemeClr val="tx1"/>
              </a:solidFill>
              <a:latin typeface="Aptos Display" panose="020B0004020202020204" pitchFamily="34" charset="0"/>
            </a:endParaRPr>
          </a:p>
          <a:p>
            <a:pPr algn="l"/>
            <a:r>
              <a:rPr lang="en-IN" sz="3350" b="1" dirty="0">
                <a:solidFill>
                  <a:schemeClr val="tx2">
                    <a:lumMod val="60000"/>
                    <a:lumOff val="40000"/>
                  </a:schemeClr>
                </a:solidFill>
                <a:latin typeface="Aptos Display" panose="020B0004020202020204" pitchFamily="34" charset="0"/>
              </a:rPr>
              <a:t>Machine Learning Models </a:t>
            </a:r>
            <a:r>
              <a:rPr lang="en-IN" sz="3350" b="1" dirty="0">
                <a:solidFill>
                  <a:schemeClr val="tx1">
                    <a:lumMod val="75000"/>
                    <a:lumOff val="25000"/>
                  </a:schemeClr>
                </a:solidFill>
                <a:latin typeface="Aptos Display" panose="020B0004020202020204" pitchFamily="34" charset="0"/>
              </a:rPr>
              <a:t>(Spark </a:t>
            </a:r>
            <a:r>
              <a:rPr lang="en-IN" sz="3350" b="1" dirty="0" err="1">
                <a:solidFill>
                  <a:schemeClr val="tx1">
                    <a:lumMod val="75000"/>
                    <a:lumOff val="25000"/>
                  </a:schemeClr>
                </a:solidFill>
                <a:latin typeface="Aptos Display" panose="020B0004020202020204" pitchFamily="34" charset="0"/>
              </a:rPr>
              <a:t>MLlib</a:t>
            </a:r>
            <a:r>
              <a:rPr lang="en-IN" sz="3350" b="1" dirty="0">
                <a:solidFill>
                  <a:schemeClr val="tx1">
                    <a:lumMod val="75000"/>
                    <a:lumOff val="25000"/>
                  </a:schemeClr>
                </a:solidFill>
                <a:latin typeface="Aptos Display" panose="020B0004020202020204" pitchFamily="34" charset="0"/>
              </a:rPr>
              <a:t>)</a:t>
            </a:r>
          </a:p>
          <a:p>
            <a:pPr lvl="1" algn="l"/>
            <a:r>
              <a:rPr lang="en-IN" sz="3350" b="1" dirty="0">
                <a:solidFill>
                  <a:schemeClr val="tx1">
                    <a:lumMod val="75000"/>
                    <a:lumOff val="25000"/>
                  </a:schemeClr>
                </a:solidFill>
                <a:latin typeface="Aptos Display" panose="020B0004020202020204" pitchFamily="34" charset="0"/>
              </a:rPr>
              <a:t>Logistic Regression:</a:t>
            </a:r>
            <a:r>
              <a:rPr lang="en-IN" sz="3350" dirty="0">
                <a:solidFill>
                  <a:schemeClr val="tx1">
                    <a:lumMod val="75000"/>
                    <a:lumOff val="25000"/>
                  </a:schemeClr>
                </a:solidFill>
                <a:latin typeface="Aptos Display" panose="020B0004020202020204" pitchFamily="34" charset="0"/>
              </a:rPr>
              <a:t> Classifies using a sigmoid function.</a:t>
            </a:r>
          </a:p>
          <a:p>
            <a:pPr lvl="1" algn="l"/>
            <a:r>
              <a:rPr lang="en-IN" sz="3350" b="1" dirty="0">
                <a:solidFill>
                  <a:schemeClr val="tx1">
                    <a:lumMod val="75000"/>
                    <a:lumOff val="25000"/>
                  </a:schemeClr>
                </a:solidFill>
                <a:latin typeface="Aptos Display" panose="020B0004020202020204" pitchFamily="34" charset="0"/>
              </a:rPr>
              <a:t>Random Forest:</a:t>
            </a:r>
            <a:r>
              <a:rPr lang="en-IN" sz="3350" dirty="0">
                <a:solidFill>
                  <a:schemeClr val="tx1">
                    <a:lumMod val="75000"/>
                    <a:lumOff val="25000"/>
                  </a:schemeClr>
                </a:solidFill>
                <a:latin typeface="Aptos Display" panose="020B0004020202020204" pitchFamily="34" charset="0"/>
              </a:rPr>
              <a:t> Combines decision trees via majority voting.</a:t>
            </a:r>
          </a:p>
          <a:p>
            <a:pPr lvl="1" algn="l"/>
            <a:r>
              <a:rPr lang="en-IN" sz="3350" b="1" dirty="0">
                <a:solidFill>
                  <a:schemeClr val="tx1">
                    <a:lumMod val="75000"/>
                    <a:lumOff val="25000"/>
                  </a:schemeClr>
                </a:solidFill>
                <a:latin typeface="Aptos Display" panose="020B0004020202020204" pitchFamily="34" charset="0"/>
              </a:rPr>
              <a:t>Decision Trees:</a:t>
            </a:r>
            <a:r>
              <a:rPr lang="en-IN" sz="3350" dirty="0">
                <a:solidFill>
                  <a:schemeClr val="tx1">
                    <a:lumMod val="75000"/>
                    <a:lumOff val="25000"/>
                  </a:schemeClr>
                </a:solidFill>
                <a:latin typeface="Aptos Display" panose="020B0004020202020204" pitchFamily="34" charset="0"/>
              </a:rPr>
              <a:t> Greedily partitions data to optimize class purity.</a:t>
            </a:r>
          </a:p>
          <a:p>
            <a:pPr lvl="1" algn="l"/>
            <a:r>
              <a:rPr lang="en-IN" sz="3350" b="1" dirty="0">
                <a:solidFill>
                  <a:schemeClr val="tx1">
                    <a:lumMod val="75000"/>
                    <a:lumOff val="25000"/>
                  </a:schemeClr>
                </a:solidFill>
                <a:latin typeface="Aptos Display" panose="020B0004020202020204" pitchFamily="34" charset="0"/>
              </a:rPr>
              <a:t>Gradient-Boosted Trees:</a:t>
            </a:r>
            <a:r>
              <a:rPr lang="en-IN" sz="3350" dirty="0">
                <a:solidFill>
                  <a:schemeClr val="tx1">
                    <a:lumMod val="75000"/>
                    <a:lumOff val="25000"/>
                  </a:schemeClr>
                </a:solidFill>
                <a:latin typeface="Aptos Display" panose="020B0004020202020204" pitchFamily="34" charset="0"/>
              </a:rPr>
              <a:t> Sequentially corrects previous errors.</a:t>
            </a:r>
          </a:p>
          <a:p>
            <a:pPr lvl="1" algn="l"/>
            <a:r>
              <a:rPr lang="en-IN" sz="3350" b="1" dirty="0">
                <a:solidFill>
                  <a:schemeClr val="tx1">
                    <a:lumMod val="75000"/>
                    <a:lumOff val="25000"/>
                  </a:schemeClr>
                </a:solidFill>
                <a:latin typeface="Aptos Display" panose="020B0004020202020204" pitchFamily="34" charset="0"/>
              </a:rPr>
              <a:t>Support Vector Machines (</a:t>
            </a:r>
            <a:r>
              <a:rPr lang="en-IN" sz="3350" b="1" dirty="0" err="1">
                <a:solidFill>
                  <a:schemeClr val="tx1">
                    <a:lumMod val="75000"/>
                    <a:lumOff val="25000"/>
                  </a:schemeClr>
                </a:solidFill>
                <a:latin typeface="Aptos Display" panose="020B0004020202020204" pitchFamily="34" charset="0"/>
              </a:rPr>
              <a:t>SVM</a:t>
            </a:r>
            <a:r>
              <a:rPr lang="en-IN" sz="3350" b="1" dirty="0">
                <a:solidFill>
                  <a:schemeClr val="tx1">
                    <a:lumMod val="75000"/>
                    <a:lumOff val="25000"/>
                  </a:schemeClr>
                </a:solidFill>
                <a:latin typeface="Aptos Display" panose="020B0004020202020204" pitchFamily="34" charset="0"/>
              </a:rPr>
              <a:t>):</a:t>
            </a:r>
            <a:r>
              <a:rPr lang="en-IN" sz="3350" dirty="0">
                <a:solidFill>
                  <a:schemeClr val="tx1">
                    <a:lumMod val="75000"/>
                    <a:lumOff val="25000"/>
                  </a:schemeClr>
                </a:solidFill>
                <a:latin typeface="Aptos Display" panose="020B0004020202020204" pitchFamily="34" charset="0"/>
              </a:rPr>
              <a:t> Finds optimal class boundaries.</a:t>
            </a:r>
          </a:p>
          <a:p>
            <a:pPr lvl="1" algn="l"/>
            <a:endParaRPr lang="en-IN" sz="3350" dirty="0">
              <a:solidFill>
                <a:schemeClr val="tx1">
                  <a:lumMod val="75000"/>
                  <a:lumOff val="25000"/>
                </a:schemeClr>
              </a:solidFill>
              <a:latin typeface="Aptos Display" panose="020B0004020202020204" pitchFamily="34" charset="0"/>
            </a:endParaRPr>
          </a:p>
          <a:p>
            <a:pPr algn="l"/>
            <a:r>
              <a:rPr lang="en-IN" sz="3350" b="1" dirty="0">
                <a:solidFill>
                  <a:schemeClr val="tx2">
                    <a:lumMod val="60000"/>
                    <a:lumOff val="40000"/>
                  </a:schemeClr>
                </a:solidFill>
                <a:latin typeface="Aptos Display" panose="020B0004020202020204" pitchFamily="34" charset="0"/>
              </a:rPr>
              <a:t>Deep Learning Models </a:t>
            </a:r>
            <a:r>
              <a:rPr lang="en-IN" sz="3350" b="1" dirty="0">
                <a:solidFill>
                  <a:schemeClr val="tx1">
                    <a:lumMod val="75000"/>
                    <a:lumOff val="25000"/>
                  </a:schemeClr>
                </a:solidFill>
                <a:latin typeface="Aptos Display" panose="020B0004020202020204" pitchFamily="34" charset="0"/>
              </a:rPr>
              <a:t>(Transformers)</a:t>
            </a:r>
          </a:p>
          <a:p>
            <a:pPr lvl="1" algn="l"/>
            <a:r>
              <a:rPr lang="en-IN" sz="3350" b="1" dirty="0">
                <a:solidFill>
                  <a:schemeClr val="tx1">
                    <a:lumMod val="75000"/>
                    <a:lumOff val="25000"/>
                  </a:schemeClr>
                </a:solidFill>
                <a:latin typeface="Aptos Display" panose="020B0004020202020204" pitchFamily="34" charset="0"/>
              </a:rPr>
              <a:t>BERT:</a:t>
            </a:r>
            <a:r>
              <a:rPr lang="en-IN" sz="3350" dirty="0">
                <a:solidFill>
                  <a:schemeClr val="tx1">
                    <a:lumMod val="75000"/>
                    <a:lumOff val="25000"/>
                  </a:schemeClr>
                </a:solidFill>
                <a:latin typeface="Aptos Display" panose="020B0004020202020204" pitchFamily="34" charset="0"/>
              </a:rPr>
              <a:t> Captures bidirectional context for rich representations.</a:t>
            </a:r>
          </a:p>
          <a:p>
            <a:pPr lvl="1" algn="l"/>
            <a:r>
              <a:rPr lang="en-IN" sz="3350" b="1" dirty="0" err="1">
                <a:solidFill>
                  <a:schemeClr val="tx1">
                    <a:lumMod val="75000"/>
                    <a:lumOff val="25000"/>
                  </a:schemeClr>
                </a:solidFill>
                <a:latin typeface="Aptos Display" panose="020B0004020202020204" pitchFamily="34" charset="0"/>
              </a:rPr>
              <a:t>RoBERTa</a:t>
            </a:r>
            <a:r>
              <a:rPr lang="en-IN" sz="3350" b="1" dirty="0">
                <a:solidFill>
                  <a:schemeClr val="tx1">
                    <a:lumMod val="75000"/>
                    <a:lumOff val="25000"/>
                  </a:schemeClr>
                </a:solidFill>
                <a:latin typeface="Aptos Display" panose="020B0004020202020204" pitchFamily="34" charset="0"/>
              </a:rPr>
              <a:t>:</a:t>
            </a:r>
            <a:r>
              <a:rPr lang="en-IN" sz="3350" dirty="0">
                <a:solidFill>
                  <a:schemeClr val="tx1">
                    <a:lumMod val="75000"/>
                    <a:lumOff val="25000"/>
                  </a:schemeClr>
                </a:solidFill>
                <a:latin typeface="Aptos Display" panose="020B0004020202020204" pitchFamily="34" charset="0"/>
              </a:rPr>
              <a:t> Optimized BERT variant with better training strategies.</a:t>
            </a:r>
          </a:p>
          <a:p>
            <a:pPr lvl="1" algn="l"/>
            <a:r>
              <a:rPr lang="en-IN" sz="3350" b="1" dirty="0" err="1">
                <a:solidFill>
                  <a:schemeClr val="tx1">
                    <a:lumMod val="75000"/>
                    <a:lumOff val="25000"/>
                  </a:schemeClr>
                </a:solidFill>
                <a:latin typeface="Aptos Display" panose="020B0004020202020204" pitchFamily="34" charset="0"/>
              </a:rPr>
              <a:t>DistilBERT</a:t>
            </a:r>
            <a:r>
              <a:rPr lang="en-IN" sz="3350" b="1" dirty="0">
                <a:solidFill>
                  <a:schemeClr val="tx1">
                    <a:lumMod val="75000"/>
                    <a:lumOff val="25000"/>
                  </a:schemeClr>
                </a:solidFill>
                <a:latin typeface="Aptos Display" panose="020B0004020202020204" pitchFamily="34" charset="0"/>
              </a:rPr>
              <a:t>:</a:t>
            </a:r>
            <a:r>
              <a:rPr lang="en-IN" sz="3350" dirty="0">
                <a:solidFill>
                  <a:schemeClr val="tx1">
                    <a:lumMod val="75000"/>
                    <a:lumOff val="25000"/>
                  </a:schemeClr>
                </a:solidFill>
                <a:latin typeface="Aptos Display" panose="020B0004020202020204" pitchFamily="34" charset="0"/>
              </a:rPr>
              <a:t> Lightweight BERT for faster, efficient inference.</a:t>
            </a:r>
          </a:p>
          <a:p>
            <a:pPr lvl="1" algn="l"/>
            <a:r>
              <a:rPr lang="en-IN" sz="3350" b="1" dirty="0" err="1">
                <a:solidFill>
                  <a:schemeClr val="tx1">
                    <a:lumMod val="75000"/>
                    <a:lumOff val="25000"/>
                  </a:schemeClr>
                </a:solidFill>
                <a:latin typeface="Aptos Display" panose="020B0004020202020204" pitchFamily="34" charset="0"/>
              </a:rPr>
              <a:t>XLNet</a:t>
            </a:r>
            <a:r>
              <a:rPr lang="en-IN" sz="3350" b="1" dirty="0">
                <a:solidFill>
                  <a:schemeClr val="tx1">
                    <a:lumMod val="75000"/>
                    <a:lumOff val="25000"/>
                  </a:schemeClr>
                </a:solidFill>
                <a:latin typeface="Aptos Display" panose="020B0004020202020204" pitchFamily="34" charset="0"/>
              </a:rPr>
              <a:t>:</a:t>
            </a:r>
            <a:r>
              <a:rPr lang="en-IN" sz="3350" dirty="0">
                <a:solidFill>
                  <a:schemeClr val="tx1">
                    <a:lumMod val="75000"/>
                    <a:lumOff val="25000"/>
                  </a:schemeClr>
                </a:solidFill>
                <a:latin typeface="Aptos Display" panose="020B0004020202020204" pitchFamily="34" charset="0"/>
              </a:rPr>
              <a:t> Uses permutation language </a:t>
            </a:r>
            <a:r>
              <a:rPr lang="en-IN" sz="3350" dirty="0" err="1">
                <a:solidFill>
                  <a:schemeClr val="tx1">
                    <a:lumMod val="75000"/>
                    <a:lumOff val="25000"/>
                  </a:schemeClr>
                </a:solidFill>
                <a:latin typeface="Aptos Display" panose="020B0004020202020204" pitchFamily="34" charset="0"/>
              </a:rPr>
              <a:t>modeling</a:t>
            </a:r>
            <a:r>
              <a:rPr lang="en-IN" sz="3350" dirty="0">
                <a:solidFill>
                  <a:schemeClr val="tx1">
                    <a:lumMod val="75000"/>
                    <a:lumOff val="25000"/>
                  </a:schemeClr>
                </a:solidFill>
                <a:latin typeface="Aptos Display" panose="020B0004020202020204" pitchFamily="34" charset="0"/>
              </a:rPr>
              <a:t> for better text understanding.</a:t>
            </a:r>
          </a:p>
          <a:p>
            <a:pPr lvl="1" algn="l"/>
            <a:r>
              <a:rPr lang="en-IN" sz="3350" b="1" dirty="0">
                <a:solidFill>
                  <a:schemeClr val="tx1">
                    <a:lumMod val="75000"/>
                    <a:lumOff val="25000"/>
                  </a:schemeClr>
                </a:solidFill>
                <a:latin typeface="Aptos Display" panose="020B0004020202020204" pitchFamily="34" charset="0"/>
              </a:rPr>
              <a:t>Electra:</a:t>
            </a:r>
            <a:r>
              <a:rPr lang="en-IN" sz="3350" dirty="0">
                <a:solidFill>
                  <a:schemeClr val="tx1">
                    <a:lumMod val="75000"/>
                    <a:lumOff val="25000"/>
                  </a:schemeClr>
                </a:solidFill>
                <a:latin typeface="Aptos Display" panose="020B0004020202020204" pitchFamily="34" charset="0"/>
              </a:rPr>
              <a:t> Trains through discriminative pretraining for data efficiency.</a:t>
            </a:r>
          </a:p>
          <a:p>
            <a:endParaRPr lang="en-IN" sz="3350" dirty="0">
              <a:solidFill>
                <a:schemeClr val="tx1"/>
              </a:solidFill>
              <a:latin typeface="Aptos Display" panose="020B0004020202020204" pitchFamily="34" charset="0"/>
            </a:endParaRPr>
          </a:p>
        </p:txBody>
      </p:sp>
      <p:grpSp>
        <p:nvGrpSpPr>
          <p:cNvPr id="4" name="Group 2">
            <a:extLst>
              <a:ext uri="{FF2B5EF4-FFF2-40B4-BE49-F238E27FC236}">
                <a16:creationId xmlns:a16="http://schemas.microsoft.com/office/drawing/2014/main" id="{A5F3F70A-B666-5C5E-AFE2-B41EA20D3598}"/>
              </a:ext>
            </a:extLst>
          </p:cNvPr>
          <p:cNvGrpSpPr/>
          <p:nvPr/>
        </p:nvGrpSpPr>
        <p:grpSpPr>
          <a:xfrm>
            <a:off x="17956739" y="2946265"/>
            <a:ext cx="331261" cy="7340735"/>
            <a:chOff x="0" y="0"/>
            <a:chExt cx="87246" cy="1933362"/>
          </a:xfrm>
        </p:grpSpPr>
        <p:sp>
          <p:nvSpPr>
            <p:cNvPr id="5" name="Freeform 3">
              <a:extLst>
                <a:ext uri="{FF2B5EF4-FFF2-40B4-BE49-F238E27FC236}">
                  <a16:creationId xmlns:a16="http://schemas.microsoft.com/office/drawing/2014/main" id="{2ED75C84-3988-B2EB-635D-94BD06FCC991}"/>
                </a:ext>
              </a:extLst>
            </p:cNvPr>
            <p:cNvSpPr/>
            <p:nvPr/>
          </p:nvSpPr>
          <p:spPr>
            <a:xfrm>
              <a:off x="0" y="0"/>
              <a:ext cx="87246" cy="1933362"/>
            </a:xfrm>
            <a:custGeom>
              <a:avLst/>
              <a:gdLst/>
              <a:ahLst/>
              <a:cxnLst/>
              <a:rect l="l" t="t" r="r" b="b"/>
              <a:pathLst>
                <a:path w="87246" h="1933362">
                  <a:moveTo>
                    <a:pt x="0" y="0"/>
                  </a:moveTo>
                  <a:lnTo>
                    <a:pt x="87246" y="0"/>
                  </a:lnTo>
                  <a:lnTo>
                    <a:pt x="87246" y="1933362"/>
                  </a:lnTo>
                  <a:lnTo>
                    <a:pt x="0" y="1933362"/>
                  </a:lnTo>
                  <a:close/>
                </a:path>
              </a:pathLst>
            </a:custGeom>
            <a:solidFill>
              <a:srgbClr val="A3FBE5"/>
            </a:solidFill>
          </p:spPr>
        </p:sp>
        <p:sp>
          <p:nvSpPr>
            <p:cNvPr id="6" name="TextBox 4">
              <a:extLst>
                <a:ext uri="{FF2B5EF4-FFF2-40B4-BE49-F238E27FC236}">
                  <a16:creationId xmlns:a16="http://schemas.microsoft.com/office/drawing/2014/main" id="{718F35FF-D2D4-9606-C6E7-55F57EA00947}"/>
                </a:ext>
              </a:extLst>
            </p:cNvPr>
            <p:cNvSpPr txBox="1"/>
            <p:nvPr/>
          </p:nvSpPr>
          <p:spPr>
            <a:xfrm>
              <a:off x="0" y="-38100"/>
              <a:ext cx="87246" cy="1971462"/>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5">
            <a:extLst>
              <a:ext uri="{FF2B5EF4-FFF2-40B4-BE49-F238E27FC236}">
                <a16:creationId xmlns:a16="http://schemas.microsoft.com/office/drawing/2014/main" id="{5989B328-BD49-E7F3-F647-5DAC808F8F2C}"/>
              </a:ext>
            </a:extLst>
          </p:cNvPr>
          <p:cNvGrpSpPr/>
          <p:nvPr/>
        </p:nvGrpSpPr>
        <p:grpSpPr>
          <a:xfrm rot="-5400000">
            <a:off x="5043934" y="-4722198"/>
            <a:ext cx="331261" cy="9775657"/>
            <a:chOff x="0" y="0"/>
            <a:chExt cx="87246" cy="2574659"/>
          </a:xfrm>
        </p:grpSpPr>
        <p:sp>
          <p:nvSpPr>
            <p:cNvPr id="8" name="Freeform 6">
              <a:extLst>
                <a:ext uri="{FF2B5EF4-FFF2-40B4-BE49-F238E27FC236}">
                  <a16:creationId xmlns:a16="http://schemas.microsoft.com/office/drawing/2014/main" id="{A92A19AD-85F7-3364-FC03-EBE5B1E1EB21}"/>
                </a:ext>
              </a:extLst>
            </p:cNvPr>
            <p:cNvSpPr/>
            <p:nvPr/>
          </p:nvSpPr>
          <p:spPr>
            <a:xfrm>
              <a:off x="0" y="0"/>
              <a:ext cx="87246" cy="2574659"/>
            </a:xfrm>
            <a:custGeom>
              <a:avLst/>
              <a:gdLst/>
              <a:ahLst/>
              <a:cxnLst/>
              <a:rect l="l" t="t" r="r" b="b"/>
              <a:pathLst>
                <a:path w="87246" h="2574659">
                  <a:moveTo>
                    <a:pt x="0" y="0"/>
                  </a:moveTo>
                  <a:lnTo>
                    <a:pt x="87246" y="0"/>
                  </a:lnTo>
                  <a:lnTo>
                    <a:pt x="87246" y="2574659"/>
                  </a:lnTo>
                  <a:lnTo>
                    <a:pt x="0" y="2574659"/>
                  </a:lnTo>
                  <a:close/>
                </a:path>
              </a:pathLst>
            </a:custGeom>
            <a:solidFill>
              <a:srgbClr val="FFC2CA"/>
            </a:solidFill>
          </p:spPr>
        </p:sp>
        <p:sp>
          <p:nvSpPr>
            <p:cNvPr id="9" name="TextBox 7">
              <a:extLst>
                <a:ext uri="{FF2B5EF4-FFF2-40B4-BE49-F238E27FC236}">
                  <a16:creationId xmlns:a16="http://schemas.microsoft.com/office/drawing/2014/main" id="{E48347CA-FDED-1249-E9E4-0DBC5F35F0CF}"/>
                </a:ext>
              </a:extLst>
            </p:cNvPr>
            <p:cNvSpPr txBox="1"/>
            <p:nvPr/>
          </p:nvSpPr>
          <p:spPr>
            <a:xfrm>
              <a:off x="0" y="-38100"/>
              <a:ext cx="87246" cy="2612759"/>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8">
            <a:extLst>
              <a:ext uri="{FF2B5EF4-FFF2-40B4-BE49-F238E27FC236}">
                <a16:creationId xmlns:a16="http://schemas.microsoft.com/office/drawing/2014/main" id="{1463EBAF-BF35-4895-1993-52EC621B82FA}"/>
              </a:ext>
            </a:extLst>
          </p:cNvPr>
          <p:cNvGrpSpPr/>
          <p:nvPr/>
        </p:nvGrpSpPr>
        <p:grpSpPr>
          <a:xfrm>
            <a:off x="0" y="0"/>
            <a:ext cx="331261" cy="4857241"/>
            <a:chOff x="0" y="0"/>
            <a:chExt cx="87246" cy="1279273"/>
          </a:xfrm>
        </p:grpSpPr>
        <p:sp>
          <p:nvSpPr>
            <p:cNvPr id="11" name="Freeform 9">
              <a:extLst>
                <a:ext uri="{FF2B5EF4-FFF2-40B4-BE49-F238E27FC236}">
                  <a16:creationId xmlns:a16="http://schemas.microsoft.com/office/drawing/2014/main" id="{4E0965D9-8C84-F2D0-984D-63B54823C89E}"/>
                </a:ext>
              </a:extLst>
            </p:cNvPr>
            <p:cNvSpPr/>
            <p:nvPr/>
          </p:nvSpPr>
          <p:spPr>
            <a:xfrm>
              <a:off x="0" y="0"/>
              <a:ext cx="87246" cy="1279273"/>
            </a:xfrm>
            <a:custGeom>
              <a:avLst/>
              <a:gdLst/>
              <a:ahLst/>
              <a:cxnLst/>
              <a:rect l="l" t="t" r="r" b="b"/>
              <a:pathLst>
                <a:path w="87246" h="1279273">
                  <a:moveTo>
                    <a:pt x="0" y="0"/>
                  </a:moveTo>
                  <a:lnTo>
                    <a:pt x="87246" y="0"/>
                  </a:lnTo>
                  <a:lnTo>
                    <a:pt x="87246" y="1279273"/>
                  </a:lnTo>
                  <a:lnTo>
                    <a:pt x="0" y="1279273"/>
                  </a:lnTo>
                  <a:close/>
                </a:path>
              </a:pathLst>
            </a:custGeom>
            <a:solidFill>
              <a:srgbClr val="FFC2CA"/>
            </a:solidFill>
          </p:spPr>
        </p:sp>
        <p:sp>
          <p:nvSpPr>
            <p:cNvPr id="12" name="TextBox 10">
              <a:extLst>
                <a:ext uri="{FF2B5EF4-FFF2-40B4-BE49-F238E27FC236}">
                  <a16:creationId xmlns:a16="http://schemas.microsoft.com/office/drawing/2014/main" id="{CB124CBE-BA52-4828-6764-2CA0AD3D8F9C}"/>
                </a:ext>
              </a:extLst>
            </p:cNvPr>
            <p:cNvSpPr txBox="1"/>
            <p:nvPr/>
          </p:nvSpPr>
          <p:spPr>
            <a:xfrm>
              <a:off x="0" y="-38100"/>
              <a:ext cx="87246" cy="1317373"/>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1">
            <a:extLst>
              <a:ext uri="{FF2B5EF4-FFF2-40B4-BE49-F238E27FC236}">
                <a16:creationId xmlns:a16="http://schemas.microsoft.com/office/drawing/2014/main" id="{928CD357-7A2B-4CBF-FD09-F67B6ECEB43A}"/>
              </a:ext>
            </a:extLst>
          </p:cNvPr>
          <p:cNvGrpSpPr/>
          <p:nvPr/>
        </p:nvGrpSpPr>
        <p:grpSpPr>
          <a:xfrm>
            <a:off x="0" y="4786371"/>
            <a:ext cx="331261" cy="5524484"/>
            <a:chOff x="0" y="0"/>
            <a:chExt cx="87246" cy="1455008"/>
          </a:xfrm>
        </p:grpSpPr>
        <p:sp>
          <p:nvSpPr>
            <p:cNvPr id="14" name="Freeform 12">
              <a:extLst>
                <a:ext uri="{FF2B5EF4-FFF2-40B4-BE49-F238E27FC236}">
                  <a16:creationId xmlns:a16="http://schemas.microsoft.com/office/drawing/2014/main" id="{2876C9C6-E104-BEAB-7EA6-EC203BA122A2}"/>
                </a:ext>
              </a:extLst>
            </p:cNvPr>
            <p:cNvSpPr/>
            <p:nvPr/>
          </p:nvSpPr>
          <p:spPr>
            <a:xfrm>
              <a:off x="0" y="0"/>
              <a:ext cx="87246" cy="1455008"/>
            </a:xfrm>
            <a:custGeom>
              <a:avLst/>
              <a:gdLst/>
              <a:ahLst/>
              <a:cxnLst/>
              <a:rect l="l" t="t" r="r" b="b"/>
              <a:pathLst>
                <a:path w="87246" h="1455008">
                  <a:moveTo>
                    <a:pt x="0" y="0"/>
                  </a:moveTo>
                  <a:lnTo>
                    <a:pt x="87246" y="0"/>
                  </a:lnTo>
                  <a:lnTo>
                    <a:pt x="87246" y="1455008"/>
                  </a:lnTo>
                  <a:lnTo>
                    <a:pt x="0" y="1455008"/>
                  </a:lnTo>
                  <a:close/>
                </a:path>
              </a:pathLst>
            </a:custGeom>
            <a:solidFill>
              <a:srgbClr val="F9ECB8"/>
            </a:solidFill>
          </p:spPr>
        </p:sp>
        <p:sp>
          <p:nvSpPr>
            <p:cNvPr id="15" name="TextBox 13">
              <a:extLst>
                <a:ext uri="{FF2B5EF4-FFF2-40B4-BE49-F238E27FC236}">
                  <a16:creationId xmlns:a16="http://schemas.microsoft.com/office/drawing/2014/main" id="{CEFA32C0-6865-11C9-89D5-76E0A0AA3838}"/>
                </a:ext>
              </a:extLst>
            </p:cNvPr>
            <p:cNvSpPr txBox="1"/>
            <p:nvPr/>
          </p:nvSpPr>
          <p:spPr>
            <a:xfrm>
              <a:off x="0" y="-38100"/>
              <a:ext cx="87246" cy="1493108"/>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4">
            <a:extLst>
              <a:ext uri="{FF2B5EF4-FFF2-40B4-BE49-F238E27FC236}">
                <a16:creationId xmlns:a16="http://schemas.microsoft.com/office/drawing/2014/main" id="{187C0593-C30E-07D0-A833-139831D46573}"/>
              </a:ext>
            </a:extLst>
          </p:cNvPr>
          <p:cNvGrpSpPr/>
          <p:nvPr/>
        </p:nvGrpSpPr>
        <p:grpSpPr>
          <a:xfrm rot="-5400000">
            <a:off x="14027066" y="-3929673"/>
            <a:ext cx="331261" cy="8190607"/>
            <a:chOff x="0" y="0"/>
            <a:chExt cx="87246" cy="2157197"/>
          </a:xfrm>
        </p:grpSpPr>
        <p:sp>
          <p:nvSpPr>
            <p:cNvPr id="17" name="Freeform 15">
              <a:extLst>
                <a:ext uri="{FF2B5EF4-FFF2-40B4-BE49-F238E27FC236}">
                  <a16:creationId xmlns:a16="http://schemas.microsoft.com/office/drawing/2014/main" id="{F9484227-A698-9F86-2835-EE9889F9DE7F}"/>
                </a:ext>
              </a:extLst>
            </p:cNvPr>
            <p:cNvSpPr/>
            <p:nvPr/>
          </p:nvSpPr>
          <p:spPr>
            <a:xfrm>
              <a:off x="0" y="0"/>
              <a:ext cx="87246" cy="2157197"/>
            </a:xfrm>
            <a:custGeom>
              <a:avLst/>
              <a:gdLst/>
              <a:ahLst/>
              <a:cxnLst/>
              <a:rect l="l" t="t" r="r" b="b"/>
              <a:pathLst>
                <a:path w="87246" h="2157197">
                  <a:moveTo>
                    <a:pt x="0" y="0"/>
                  </a:moveTo>
                  <a:lnTo>
                    <a:pt x="87246" y="0"/>
                  </a:lnTo>
                  <a:lnTo>
                    <a:pt x="87246" y="2157197"/>
                  </a:lnTo>
                  <a:lnTo>
                    <a:pt x="0" y="2157197"/>
                  </a:lnTo>
                  <a:close/>
                </a:path>
              </a:pathLst>
            </a:custGeom>
            <a:solidFill>
              <a:srgbClr val="BCAAD0"/>
            </a:solidFill>
          </p:spPr>
        </p:sp>
        <p:sp>
          <p:nvSpPr>
            <p:cNvPr id="18" name="TextBox 16">
              <a:extLst>
                <a:ext uri="{FF2B5EF4-FFF2-40B4-BE49-F238E27FC236}">
                  <a16:creationId xmlns:a16="http://schemas.microsoft.com/office/drawing/2014/main" id="{995E1E40-4A8F-FB49-FC27-2D5F2B36E84C}"/>
                </a:ext>
              </a:extLst>
            </p:cNvPr>
            <p:cNvSpPr txBox="1"/>
            <p:nvPr/>
          </p:nvSpPr>
          <p:spPr>
            <a:xfrm>
              <a:off x="0" y="-38100"/>
              <a:ext cx="87246" cy="2195297"/>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7">
            <a:extLst>
              <a:ext uri="{FF2B5EF4-FFF2-40B4-BE49-F238E27FC236}">
                <a16:creationId xmlns:a16="http://schemas.microsoft.com/office/drawing/2014/main" id="{3BA4AF6E-F2F7-9F6C-9BDF-849FEB05C376}"/>
              </a:ext>
            </a:extLst>
          </p:cNvPr>
          <p:cNvGrpSpPr/>
          <p:nvPr/>
        </p:nvGrpSpPr>
        <p:grpSpPr>
          <a:xfrm>
            <a:off x="17956739" y="0"/>
            <a:ext cx="331261" cy="3012480"/>
            <a:chOff x="0" y="0"/>
            <a:chExt cx="87246" cy="793410"/>
          </a:xfrm>
        </p:grpSpPr>
        <p:sp>
          <p:nvSpPr>
            <p:cNvPr id="20" name="Freeform 18">
              <a:extLst>
                <a:ext uri="{FF2B5EF4-FFF2-40B4-BE49-F238E27FC236}">
                  <a16:creationId xmlns:a16="http://schemas.microsoft.com/office/drawing/2014/main" id="{044D9423-30AF-898E-88FB-E8ACF09D0B8E}"/>
                </a:ext>
              </a:extLst>
            </p:cNvPr>
            <p:cNvSpPr/>
            <p:nvPr/>
          </p:nvSpPr>
          <p:spPr>
            <a:xfrm>
              <a:off x="0" y="0"/>
              <a:ext cx="87246" cy="793410"/>
            </a:xfrm>
            <a:custGeom>
              <a:avLst/>
              <a:gdLst/>
              <a:ahLst/>
              <a:cxnLst/>
              <a:rect l="l" t="t" r="r" b="b"/>
              <a:pathLst>
                <a:path w="87246" h="793410">
                  <a:moveTo>
                    <a:pt x="0" y="0"/>
                  </a:moveTo>
                  <a:lnTo>
                    <a:pt x="87246" y="0"/>
                  </a:lnTo>
                  <a:lnTo>
                    <a:pt x="87246" y="793410"/>
                  </a:lnTo>
                  <a:lnTo>
                    <a:pt x="0" y="793410"/>
                  </a:lnTo>
                  <a:close/>
                </a:path>
              </a:pathLst>
            </a:custGeom>
            <a:solidFill>
              <a:srgbClr val="BCAAD0"/>
            </a:solidFill>
          </p:spPr>
        </p:sp>
        <p:sp>
          <p:nvSpPr>
            <p:cNvPr id="21" name="TextBox 19">
              <a:extLst>
                <a:ext uri="{FF2B5EF4-FFF2-40B4-BE49-F238E27FC236}">
                  <a16:creationId xmlns:a16="http://schemas.microsoft.com/office/drawing/2014/main" id="{E0E4535C-D914-CDB7-E533-2D17E1BE32B6}"/>
                </a:ext>
              </a:extLst>
            </p:cNvPr>
            <p:cNvSpPr txBox="1"/>
            <p:nvPr/>
          </p:nvSpPr>
          <p:spPr>
            <a:xfrm>
              <a:off x="0" y="-38100"/>
              <a:ext cx="87246" cy="831510"/>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0">
            <a:extLst>
              <a:ext uri="{FF2B5EF4-FFF2-40B4-BE49-F238E27FC236}">
                <a16:creationId xmlns:a16="http://schemas.microsoft.com/office/drawing/2014/main" id="{C66CD9EB-9719-CD7C-CEE7-897404FCC228}"/>
              </a:ext>
            </a:extLst>
          </p:cNvPr>
          <p:cNvGrpSpPr/>
          <p:nvPr/>
        </p:nvGrpSpPr>
        <p:grpSpPr>
          <a:xfrm rot="-5400000">
            <a:off x="17610603" y="9775233"/>
            <a:ext cx="331261" cy="692272"/>
            <a:chOff x="0" y="0"/>
            <a:chExt cx="87246" cy="182327"/>
          </a:xfrm>
        </p:grpSpPr>
        <p:sp>
          <p:nvSpPr>
            <p:cNvPr id="23" name="Freeform 21">
              <a:extLst>
                <a:ext uri="{FF2B5EF4-FFF2-40B4-BE49-F238E27FC236}">
                  <a16:creationId xmlns:a16="http://schemas.microsoft.com/office/drawing/2014/main" id="{AFE26CE2-DF02-BD22-D400-6BBBDB8A3B97}"/>
                </a:ext>
              </a:extLst>
            </p:cNvPr>
            <p:cNvSpPr/>
            <p:nvPr/>
          </p:nvSpPr>
          <p:spPr>
            <a:xfrm>
              <a:off x="0" y="0"/>
              <a:ext cx="87246" cy="182327"/>
            </a:xfrm>
            <a:custGeom>
              <a:avLst/>
              <a:gdLst/>
              <a:ahLst/>
              <a:cxnLst/>
              <a:rect l="l" t="t" r="r" b="b"/>
              <a:pathLst>
                <a:path w="87246" h="182327">
                  <a:moveTo>
                    <a:pt x="0" y="0"/>
                  </a:moveTo>
                  <a:lnTo>
                    <a:pt x="87246" y="0"/>
                  </a:lnTo>
                  <a:lnTo>
                    <a:pt x="87246" y="182327"/>
                  </a:lnTo>
                  <a:lnTo>
                    <a:pt x="0" y="182327"/>
                  </a:lnTo>
                  <a:close/>
                </a:path>
              </a:pathLst>
            </a:custGeom>
            <a:solidFill>
              <a:srgbClr val="A3FBE5"/>
            </a:solidFill>
          </p:spPr>
        </p:sp>
        <p:sp>
          <p:nvSpPr>
            <p:cNvPr id="24" name="TextBox 22">
              <a:extLst>
                <a:ext uri="{FF2B5EF4-FFF2-40B4-BE49-F238E27FC236}">
                  <a16:creationId xmlns:a16="http://schemas.microsoft.com/office/drawing/2014/main" id="{399404A5-7F1C-02C3-CD98-1A71BAC7A824}"/>
                </a:ext>
              </a:extLst>
            </p:cNvPr>
            <p:cNvSpPr txBox="1"/>
            <p:nvPr/>
          </p:nvSpPr>
          <p:spPr>
            <a:xfrm>
              <a:off x="0" y="-38100"/>
              <a:ext cx="87246" cy="220427"/>
            </a:xfrm>
            <a:prstGeom prst="rect">
              <a:avLst/>
            </a:prstGeom>
          </p:spPr>
          <p:txBody>
            <a:bodyPr lIns="50800" tIns="50800" rIns="50800" bIns="50800" rtlCol="0" anchor="ctr"/>
            <a:lstStyle/>
            <a:p>
              <a:pPr algn="ctr">
                <a:lnSpc>
                  <a:spcPts val="2659"/>
                </a:lnSpc>
                <a:spcBef>
                  <a:spcPct val="0"/>
                </a:spcBef>
              </a:pPr>
              <a:endParaRPr/>
            </a:p>
          </p:txBody>
        </p:sp>
      </p:grpSp>
      <p:grpSp>
        <p:nvGrpSpPr>
          <p:cNvPr id="25" name="Group 23">
            <a:extLst>
              <a:ext uri="{FF2B5EF4-FFF2-40B4-BE49-F238E27FC236}">
                <a16:creationId xmlns:a16="http://schemas.microsoft.com/office/drawing/2014/main" id="{1FDAE41E-E624-E293-AF8D-8BAC7E1EBAE6}"/>
              </a:ext>
            </a:extLst>
          </p:cNvPr>
          <p:cNvGrpSpPr/>
          <p:nvPr/>
        </p:nvGrpSpPr>
        <p:grpSpPr>
          <a:xfrm rot="-5400000">
            <a:off x="1637154" y="8484216"/>
            <a:ext cx="331261" cy="3274307"/>
            <a:chOff x="0" y="0"/>
            <a:chExt cx="87246" cy="862369"/>
          </a:xfrm>
        </p:grpSpPr>
        <p:sp>
          <p:nvSpPr>
            <p:cNvPr id="26" name="Freeform 24">
              <a:extLst>
                <a:ext uri="{FF2B5EF4-FFF2-40B4-BE49-F238E27FC236}">
                  <a16:creationId xmlns:a16="http://schemas.microsoft.com/office/drawing/2014/main" id="{D1474CA8-8D3C-ACA8-4402-D30750039CE7}"/>
                </a:ext>
              </a:extLst>
            </p:cNvPr>
            <p:cNvSpPr/>
            <p:nvPr/>
          </p:nvSpPr>
          <p:spPr>
            <a:xfrm>
              <a:off x="0" y="0"/>
              <a:ext cx="87246" cy="862369"/>
            </a:xfrm>
            <a:custGeom>
              <a:avLst/>
              <a:gdLst/>
              <a:ahLst/>
              <a:cxnLst/>
              <a:rect l="l" t="t" r="r" b="b"/>
              <a:pathLst>
                <a:path w="87246" h="862369">
                  <a:moveTo>
                    <a:pt x="0" y="0"/>
                  </a:moveTo>
                  <a:lnTo>
                    <a:pt x="87246" y="0"/>
                  </a:lnTo>
                  <a:lnTo>
                    <a:pt x="87246" y="862369"/>
                  </a:lnTo>
                  <a:lnTo>
                    <a:pt x="0" y="862369"/>
                  </a:lnTo>
                  <a:close/>
                </a:path>
              </a:pathLst>
            </a:custGeom>
            <a:solidFill>
              <a:srgbClr val="F9ECB8"/>
            </a:solidFill>
          </p:spPr>
        </p:sp>
        <p:sp>
          <p:nvSpPr>
            <p:cNvPr id="27" name="TextBox 25">
              <a:extLst>
                <a:ext uri="{FF2B5EF4-FFF2-40B4-BE49-F238E27FC236}">
                  <a16:creationId xmlns:a16="http://schemas.microsoft.com/office/drawing/2014/main" id="{78BB212E-782D-0B81-D08D-D7D81C0C2374}"/>
                </a:ext>
              </a:extLst>
            </p:cNvPr>
            <p:cNvSpPr txBox="1"/>
            <p:nvPr/>
          </p:nvSpPr>
          <p:spPr>
            <a:xfrm>
              <a:off x="0" y="-38100"/>
              <a:ext cx="87246" cy="900469"/>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6">
            <a:extLst>
              <a:ext uri="{FF2B5EF4-FFF2-40B4-BE49-F238E27FC236}">
                <a16:creationId xmlns:a16="http://schemas.microsoft.com/office/drawing/2014/main" id="{BD66D03C-8243-65F8-1F22-1806BFD59F56}"/>
              </a:ext>
            </a:extLst>
          </p:cNvPr>
          <p:cNvGrpSpPr/>
          <p:nvPr/>
        </p:nvGrpSpPr>
        <p:grpSpPr>
          <a:xfrm rot="-5400000">
            <a:off x="10235886" y="3037756"/>
            <a:ext cx="331261" cy="14167228"/>
            <a:chOff x="0" y="0"/>
            <a:chExt cx="87246" cy="3731286"/>
          </a:xfrm>
        </p:grpSpPr>
        <p:sp>
          <p:nvSpPr>
            <p:cNvPr id="29" name="Freeform 27">
              <a:extLst>
                <a:ext uri="{FF2B5EF4-FFF2-40B4-BE49-F238E27FC236}">
                  <a16:creationId xmlns:a16="http://schemas.microsoft.com/office/drawing/2014/main" id="{03AD3695-BDFD-C1D6-B9AE-3FAE9D5F3904}"/>
                </a:ext>
              </a:extLst>
            </p:cNvPr>
            <p:cNvSpPr/>
            <p:nvPr/>
          </p:nvSpPr>
          <p:spPr>
            <a:xfrm>
              <a:off x="0" y="0"/>
              <a:ext cx="87246" cy="3731286"/>
            </a:xfrm>
            <a:custGeom>
              <a:avLst/>
              <a:gdLst/>
              <a:ahLst/>
              <a:cxnLst/>
              <a:rect l="l" t="t" r="r" b="b"/>
              <a:pathLst>
                <a:path w="87246" h="3731286">
                  <a:moveTo>
                    <a:pt x="0" y="0"/>
                  </a:moveTo>
                  <a:lnTo>
                    <a:pt x="87246" y="0"/>
                  </a:lnTo>
                  <a:lnTo>
                    <a:pt x="87246" y="3731286"/>
                  </a:lnTo>
                  <a:lnTo>
                    <a:pt x="0" y="3731286"/>
                  </a:lnTo>
                  <a:close/>
                </a:path>
              </a:pathLst>
            </a:custGeom>
            <a:solidFill>
              <a:srgbClr val="BCAAD0"/>
            </a:solidFill>
          </p:spPr>
        </p:sp>
        <p:sp>
          <p:nvSpPr>
            <p:cNvPr id="30" name="TextBox 28">
              <a:extLst>
                <a:ext uri="{FF2B5EF4-FFF2-40B4-BE49-F238E27FC236}">
                  <a16:creationId xmlns:a16="http://schemas.microsoft.com/office/drawing/2014/main" id="{FA23C4C9-4806-DC76-0DE9-443D32B653F5}"/>
                </a:ext>
              </a:extLst>
            </p:cNvPr>
            <p:cNvSpPr txBox="1"/>
            <p:nvPr/>
          </p:nvSpPr>
          <p:spPr>
            <a:xfrm>
              <a:off x="0" y="-38100"/>
              <a:ext cx="87246" cy="3769386"/>
            </a:xfrm>
            <a:prstGeom prst="rect">
              <a:avLst/>
            </a:prstGeom>
          </p:spPr>
          <p:txBody>
            <a:bodyPr lIns="50800" tIns="50800" rIns="50800" bIns="50800" rtlCol="0" anchor="ctr"/>
            <a:lstStyle/>
            <a:p>
              <a:pPr algn="ctr">
                <a:lnSpc>
                  <a:spcPts val="2659"/>
                </a:lnSpc>
                <a:spcBef>
                  <a:spcPct val="0"/>
                </a:spcBef>
              </a:pPr>
              <a:endParaRPr/>
            </a:p>
          </p:txBody>
        </p:sp>
      </p:grpSp>
    </p:spTree>
    <p:extLst>
      <p:ext uri="{BB962C8B-B14F-4D97-AF65-F5344CB8AC3E}">
        <p14:creationId xmlns:p14="http://schemas.microsoft.com/office/powerpoint/2010/main" val="3843531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1256</Words>
  <Application>Microsoft Office PowerPoint</Application>
  <PresentationFormat>Custom</PresentationFormat>
  <Paragraphs>155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 Display</vt:lpstr>
      <vt:lpstr>Calibri</vt:lpstr>
      <vt:lpstr>Canva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Business Presentation</dc:title>
  <dc:creator>PC</dc:creator>
  <cp:lastModifiedBy>Jyoti Singh</cp:lastModifiedBy>
  <cp:revision>14</cp:revision>
  <dcterms:created xsi:type="dcterms:W3CDTF">2006-08-16T00:00:00Z</dcterms:created>
  <dcterms:modified xsi:type="dcterms:W3CDTF">2025-03-01T10:21:10Z</dcterms:modified>
  <dc:identifier>DAGfzVKX0R8</dc:identifier>
</cp:coreProperties>
</file>