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3F44-ACFA-54DA-1B9C-53F03499C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4B763-C7F0-C6D0-99FF-0B32567D7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BDA9-AACA-E334-340A-2E237062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6F39-0913-9E97-984D-35F5E258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51A6-28E0-DCBE-2856-9102D407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8253-8EE1-721A-EB95-8ECC0F3A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C08F0-F379-28BB-DE35-EB3B0EEE9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0353-3D5F-3946-5B91-08C3E2F0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ACA8F-BF2F-F488-50B2-F10A5BB1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2089-4F00-4E7F-EBCC-36BA9E3A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9443C-416F-D6E9-DD24-53E52B651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716DD-66B1-A925-89BF-BC5EA4F2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56A8-309E-1BFF-DF50-B6FDE906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FAD9-7E33-48D8-5728-853DCF8B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025-8064-5495-3F11-DF3271C9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A7DB-D683-DA1B-C806-AA03BC64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D889-8F1F-D972-433B-8610DB31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FF58-C55F-F8C2-F428-16F39549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2EE2-3312-0BFB-033C-97610081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DFFE-75E0-8A75-4827-4F21B8A3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2C85-409A-06E2-348A-1506958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A63E-29C5-6327-A0F9-73B7D96BF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AB92-328C-2AF1-D6B4-CA2EBADA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CF2A-F140-0ED1-5276-C06D0C96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7871-85D5-D58D-96C2-CB942311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FCAD-C81A-E993-F196-57FD895C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E647-8ABD-518A-6B06-10035F051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80B2D-037D-4076-E170-ECC5E8F8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90C-25E4-2C8D-5F23-FF997ADF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1912E-1D05-B22B-A2B7-72BAD7B3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7FA0-3284-1E3A-8425-63BCEB92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0352-791D-AF89-3784-7013CA81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4031F-95FB-6E7C-9340-756D0DCD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6CBD5-5B61-BA77-A314-0452B342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A6B65-25E3-4C77-B397-C6FE1BC4B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2AA97-4B67-1912-F913-A5BE73D6D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82E37-B303-8FE3-D104-16CA59B0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BC4BC-D17E-0DEB-C9E8-0167428F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47C68-12B4-6E29-8FE4-214FAFB5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CFFF-56AB-244D-4812-4407E686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4E544-3987-8A82-FE94-73040AD1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FE209-959E-D112-DA00-72B08BF5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4555A-2BFF-3651-2CAA-FCF04594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EAAB6-4FDE-B9F6-8E2E-21E63E8B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19804-944D-1A0F-0BA9-7DD6D440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05BE8-0738-9C07-9C6B-3D36CAF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6EF-FBAB-DB42-24AA-85920B63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2240-8B10-22BA-F522-C6F05E12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53280-34DE-586B-09FE-265D330B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93E38-2CD4-3541-AC6B-4F9F3C49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098D-B485-293E-6506-C8CF8E7B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3708-7552-B92E-C2A5-0DFB961B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E67-3349-509A-475E-34ED80DC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5937C-9B8F-FEDA-ADEF-0764E8B10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A7FC6-67E3-A844-8521-A32A9BA94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81A7-433D-8DA0-7F49-0B41E91C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F21FE-1003-457E-816D-D8953721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9C8C7-D957-12EA-15BE-ACB7F618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4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FEC47-5A27-5AFD-18DD-C9DC350C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EC36-84B3-1941-1549-A0959267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C42E-876F-F2AA-4E94-EE00C0D7D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BDF-8E6B-4605-AB1C-3CE9A338ED15}" type="datetimeFigureOut">
              <a:rPr lang="en-US" smtClean="0"/>
              <a:t>08-Jul-23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EE05-2084-A67B-A8F7-7573F219D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DFAB-328A-500C-AE33-31DBCF05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E256-EECA-4099-9FF1-DC778A9F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096E-D3BF-D615-975B-1EAFFE77A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Lead score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3CD6-79FF-9087-054E-39A1DD7FE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246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C7D5-1C08-CAAB-F8AF-275AFEE4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142" y="281352"/>
            <a:ext cx="405266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Last activity Vs converted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213E-3BA4-2FFC-6080-C7F882D0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35972" y="2383475"/>
            <a:ext cx="4404359" cy="4365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lead have their Email opened as their last activity.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Conversion rate for leads with last activity as SMS Sent is almost 60%.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F862B3B-65D0-51B1-8372-D622D65D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9" y="1897555"/>
            <a:ext cx="59340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7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C7D5-1C08-CAAB-F8AF-275AFEE4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92" y="-808102"/>
            <a:ext cx="405266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213E-3BA4-2FFC-6080-C7F882D0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0045" y="1238539"/>
            <a:ext cx="5862576" cy="5370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Splitting into train and test set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Scale variable in train test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Build the first model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Eliminate variables on the basis of high p value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VIF value for all the existing variables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Predict using train set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Evaluate accuracy and other metrics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Predict using test set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Decision and recall analysis on test predictions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5AA2-8B66-D57B-3142-E29B5A75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901" y="-667459"/>
            <a:ext cx="3932237" cy="1600200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EEDAB-73D5-7FC0-644F-04CF4A8B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39" y="1190625"/>
            <a:ext cx="4467225" cy="44767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85E9C-63DC-7102-31C3-D07123DC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5345" y="2409093"/>
            <a:ext cx="3932237" cy="3811588"/>
          </a:xfrm>
        </p:spPr>
        <p:txBody>
          <a:bodyPr/>
          <a:lstStyle/>
          <a:p>
            <a:r>
              <a:rPr lang="en-US" dirty="0"/>
              <a:t>Since we have higher (0.85) area under the ROC curve , therefore our model is a good one.</a:t>
            </a:r>
          </a:p>
        </p:txBody>
      </p:sp>
    </p:spTree>
    <p:extLst>
      <p:ext uri="{BB962C8B-B14F-4D97-AF65-F5344CB8AC3E}">
        <p14:creationId xmlns:p14="http://schemas.microsoft.com/office/powerpoint/2010/main" val="323296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DD86-0477-4D85-B91C-95A68811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649" y="-114300"/>
            <a:ext cx="3932237" cy="1600200"/>
          </a:xfrm>
        </p:spPr>
        <p:txBody>
          <a:bodyPr/>
          <a:lstStyle/>
          <a:p>
            <a:pPr algn="ctr"/>
            <a:r>
              <a:rPr lang="en-US" dirty="0"/>
              <a:t>Deciding the optimum cut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D4177-F27F-7222-F46B-723BAE12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24" y="2057400"/>
            <a:ext cx="5210175" cy="41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3E08C-8D2A-D6B6-3208-902D08BC0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4829" y="2732650"/>
            <a:ext cx="3932237" cy="3811588"/>
          </a:xfrm>
        </p:spPr>
        <p:txBody>
          <a:bodyPr/>
          <a:lstStyle/>
          <a:p>
            <a:r>
              <a:rPr lang="en-US" dirty="0"/>
              <a:t>From the curve above, 0.35 is the optimum point to take it as a cutoff probability</a:t>
            </a:r>
          </a:p>
        </p:txBody>
      </p:sp>
    </p:spTree>
    <p:extLst>
      <p:ext uri="{BB962C8B-B14F-4D97-AF65-F5344CB8AC3E}">
        <p14:creationId xmlns:p14="http://schemas.microsoft.com/office/powerpoint/2010/main" val="2776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DD86-0477-4D85-B91C-95A68811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649" y="-114300"/>
            <a:ext cx="3932237" cy="1600200"/>
          </a:xfrm>
        </p:spPr>
        <p:txBody>
          <a:bodyPr/>
          <a:lstStyle/>
          <a:p>
            <a:pPr algn="ctr"/>
            <a:r>
              <a:rPr lang="en-US" dirty="0"/>
              <a:t>Trade off between precision and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459F8-B0B2-32E6-3161-57F4D051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40" y="1687170"/>
            <a:ext cx="4584742" cy="3461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BBF274-EE7E-E7F6-D738-9186AB563A3E}"/>
              </a:ext>
            </a:extLst>
          </p:cNvPr>
          <p:cNvSpPr txBox="1"/>
          <p:nvPr/>
        </p:nvSpPr>
        <p:spPr>
          <a:xfrm>
            <a:off x="5597417" y="1807421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Data:</a:t>
            </a:r>
          </a:p>
          <a:p>
            <a:r>
              <a:rPr lang="en-US" dirty="0"/>
              <a:t>Accuracy : 78.07 %</a:t>
            </a:r>
          </a:p>
          <a:p>
            <a:r>
              <a:rPr lang="en-US" dirty="0"/>
              <a:t>Sensitivity :78.29 %</a:t>
            </a:r>
          </a:p>
          <a:p>
            <a:r>
              <a:rPr lang="en-US" dirty="0"/>
              <a:t>Specificity : 78.64 %</a:t>
            </a:r>
          </a:p>
          <a:p>
            <a:r>
              <a:rPr lang="en-US" dirty="0"/>
              <a:t>Test Data:</a:t>
            </a:r>
          </a:p>
          <a:p>
            <a:r>
              <a:rPr lang="en-US" dirty="0"/>
              <a:t>Accuracy : 77 %</a:t>
            </a:r>
          </a:p>
          <a:p>
            <a:r>
              <a:rPr lang="en-US" dirty="0"/>
              <a:t>Sensitivity : 77 %</a:t>
            </a:r>
          </a:p>
          <a:p>
            <a:r>
              <a:rPr lang="en-US" dirty="0"/>
              <a:t>Specificity : 78.2%</a:t>
            </a:r>
          </a:p>
          <a:p>
            <a:endParaRPr lang="en-US" dirty="0"/>
          </a:p>
          <a:p>
            <a:r>
              <a:rPr lang="en-US" dirty="0"/>
              <a:t>We have achieved our goal of getting a ballpark of the target lead conversion rate to be around 80% . The Model seems to predict the Conversion Rate very well and we should be able to give the CEO confidence in making good calls based on this model to get a higher lead conversion rate of 80%.</a:t>
            </a:r>
          </a:p>
        </p:txBody>
      </p:sp>
    </p:spTree>
    <p:extLst>
      <p:ext uri="{BB962C8B-B14F-4D97-AF65-F5344CB8AC3E}">
        <p14:creationId xmlns:p14="http://schemas.microsoft.com/office/powerpoint/2010/main" val="19642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FA08-C48A-13C7-9D44-D3C04720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0"/>
            <a:ext cx="3932237" cy="92846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1A9F1-9554-9FEB-6778-CF71ECA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467" y="1041009"/>
            <a:ext cx="10072467" cy="54512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make calls to the leads who are the "working professionals" as they are more likely to get 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make calls to the leads who spent "more time on the websites" as these are more likely to get 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make calls to the leads coming from the lead sources "Olark Chat" as these are more likely to get 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make calls to the leads whose last activity was SMS Sent as they are more likely to get 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not make calls to the leads whose last activity was "Olark Chat Conversation" as they are not likely to get 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not make calls to the leads whose lead origin is "Landing Page Submission" as they are not likely to get 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not make calls to the leads whose Specialization was "Others" as they are not likely to get converted.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not make calls to the leads who chose the option of "Do not Email" as "yes" as they are not likely to get converted.</a:t>
            </a:r>
          </a:p>
        </p:txBody>
      </p:sp>
    </p:spTree>
    <p:extLst>
      <p:ext uri="{BB962C8B-B14F-4D97-AF65-F5344CB8AC3E}">
        <p14:creationId xmlns:p14="http://schemas.microsoft.com/office/powerpoint/2010/main" val="326860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365A-7478-2169-B12A-CD74C17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staement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AEC1-EFF8-84C7-C72B-938179BD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830D-1484-3425-662D-60EDB2DA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7283-DEDD-8217-36BC-FB4B1377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954-EE68-EB71-6548-61E40126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0DC9-71CA-DDC3-B2DD-75C7AA76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513C-8D68-0BDB-CAE1-B1B674E5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0032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C7D5-1C08-CAAB-F8AF-275AFEE4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630" y="0"/>
            <a:ext cx="344351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 origin Vs converted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213E-3BA4-2FFC-6080-C7F882D0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0207" y="1994408"/>
            <a:ext cx="4404359" cy="4365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Landing page submission has highest number of conversion followed by API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Lead Add Form has more than 90% conversion rate but count of lead are not very high.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Lead import is very insignificant.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A2C04-24D4-AE8E-1BA7-53AA58C9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5" y="1257267"/>
            <a:ext cx="5065046" cy="40181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7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C7D5-1C08-CAAB-F8AF-275AFEE4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630" y="0"/>
            <a:ext cx="344351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 Source Vs converted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213E-3BA4-2FFC-6080-C7F882D0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0207" y="1994408"/>
            <a:ext cx="4404359" cy="4365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Google and Direct traffic generates maximum number of leads.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Conversion Rate of reference leads and leads through </a:t>
            </a:r>
            <a:r>
              <a:rPr lang="en-US" sz="2000" b="0" i="0" dirty="0" err="1">
                <a:effectLst/>
                <a:latin typeface="Inter"/>
              </a:rPr>
              <a:t>welingak</a:t>
            </a:r>
            <a:r>
              <a:rPr lang="en-US" sz="2000" b="0" i="0" dirty="0">
                <a:effectLst/>
                <a:latin typeface="Inter"/>
              </a:rPr>
              <a:t> website is high.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DA920B-94E4-F12A-506B-98A7D933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0" y="677814"/>
            <a:ext cx="6224587" cy="403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C7D5-1C08-CAAB-F8AF-275AFEE4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477" y="0"/>
            <a:ext cx="405266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not call, Do </a:t>
            </a:r>
            <a:r>
              <a:rPr lang="en-US" dirty="0"/>
              <a:t>not Email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converted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213E-3BA4-2FFC-6080-C7F882D0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630" y="1994408"/>
            <a:ext cx="4404359" cy="4365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Most entries are 'No'. No Inference can be drawn with this parameter.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D402CA3-87C3-85FB-A66E-D6B37718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0" y="57995"/>
            <a:ext cx="4362449" cy="324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F0746-72F2-574C-945C-EBB17A6C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19" y="3110241"/>
            <a:ext cx="4362449" cy="3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C7D5-1C08-CAAB-F8AF-275AFEE4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477" y="0"/>
            <a:ext cx="405266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time spent on website Vs converted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213E-3BA4-2FFC-6080-C7F882D0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630" y="1994408"/>
            <a:ext cx="4404359" cy="4365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Leads spending more time on the website are more likely to be converted.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Insight: Website should be made more engaging to make leads spend more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AC0E54-395F-12C0-D054-D8B6619E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91773"/>
            <a:ext cx="5524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2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577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Roboto</vt:lpstr>
      <vt:lpstr>Office Theme</vt:lpstr>
      <vt:lpstr> Lead score case study</vt:lpstr>
      <vt:lpstr>Problem staement</vt:lpstr>
      <vt:lpstr>Business Goal</vt:lpstr>
      <vt:lpstr>Strategy</vt:lpstr>
      <vt:lpstr>Exploratory Data Analysis</vt:lpstr>
      <vt:lpstr>Lead origin Vs converted</vt:lpstr>
      <vt:lpstr>Lead Source Vs converted</vt:lpstr>
      <vt:lpstr>Do not call, Do not Email Vs converted</vt:lpstr>
      <vt:lpstr>Total time spent on website Vs converted</vt:lpstr>
      <vt:lpstr>Last activity Vs converted</vt:lpstr>
      <vt:lpstr>Model building</vt:lpstr>
      <vt:lpstr>ROC curve</vt:lpstr>
      <vt:lpstr>Deciding the optimum cut off</vt:lpstr>
      <vt:lpstr>Trade off between precision and recall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Lead score case study</dc:title>
  <dc:creator>Pabitra Kumar Nayak</dc:creator>
  <cp:lastModifiedBy>Pabitra Kumar Nayak</cp:lastModifiedBy>
  <cp:revision>2</cp:revision>
  <dcterms:created xsi:type="dcterms:W3CDTF">2023-07-08T07:54:50Z</dcterms:created>
  <dcterms:modified xsi:type="dcterms:W3CDTF">2023-07-08T11:37:41Z</dcterms:modified>
</cp:coreProperties>
</file>